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2"/>
  </p:notesMasterIdLst>
  <p:sldIdLst>
    <p:sldId id="256" r:id="rId2"/>
    <p:sldId id="2179" r:id="rId3"/>
    <p:sldId id="276" r:id="rId4"/>
    <p:sldId id="2235" r:id="rId5"/>
    <p:sldId id="2242" r:id="rId6"/>
    <p:sldId id="2243" r:id="rId7"/>
    <p:sldId id="2236" r:id="rId8"/>
    <p:sldId id="2220" r:id="rId9"/>
    <p:sldId id="2239" r:id="rId10"/>
    <p:sldId id="2240" r:id="rId11"/>
  </p:sldIdLst>
  <p:sldSz cx="9144000" cy="6858000" type="screen4x3"/>
  <p:notesSz cx="7031038" cy="101631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2C3F4A0-DFB6-40F2-BE2C-35ED0ACA1930}">
          <p14:sldIdLst>
            <p14:sldId id="256"/>
            <p14:sldId id="2179"/>
            <p14:sldId id="276"/>
            <p14:sldId id="2235"/>
            <p14:sldId id="2242"/>
            <p14:sldId id="2243"/>
            <p14:sldId id="2236"/>
            <p14:sldId id="2220"/>
            <p14:sldId id="2239"/>
            <p14:sldId id="22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1F5"/>
    <a:srgbClr val="FF0000"/>
    <a:srgbClr val="E61C37"/>
    <a:srgbClr val="E71F3C"/>
    <a:srgbClr val="935CA5"/>
    <a:srgbClr val="389E9E"/>
    <a:srgbClr val="669844"/>
    <a:srgbClr val="6CC173"/>
    <a:srgbClr val="3A74A3"/>
    <a:srgbClr val="E1ED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6118" autoAdjust="0"/>
  </p:normalViewPr>
  <p:slideViewPr>
    <p:cSldViewPr snapToGrid="0">
      <p:cViewPr varScale="1">
        <p:scale>
          <a:sx n="81" d="100"/>
          <a:sy n="81" d="100"/>
        </p:scale>
        <p:origin x="1733" y="53"/>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69" d="100"/>
          <a:sy n="69" d="100"/>
        </p:scale>
        <p:origin x="2304" y="-5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6783" cy="509924"/>
          </a:xfrm>
          <a:prstGeom prst="rect">
            <a:avLst/>
          </a:prstGeom>
        </p:spPr>
        <p:txBody>
          <a:bodyPr vert="horz" lIns="98252" tIns="49126" rIns="98252" bIns="49126" rtlCol="0"/>
          <a:lstStyle>
            <a:lvl1pPr algn="l">
              <a:defRPr sz="1300"/>
            </a:lvl1pPr>
          </a:lstStyle>
          <a:p>
            <a:endParaRPr kumimoji="1" lang="ja-JP" altLang="en-US"/>
          </a:p>
        </p:txBody>
      </p:sp>
      <p:sp>
        <p:nvSpPr>
          <p:cNvPr id="3" name="日付プレースホルダー 2"/>
          <p:cNvSpPr>
            <a:spLocks noGrp="1"/>
          </p:cNvSpPr>
          <p:nvPr>
            <p:ph type="dt" idx="1"/>
          </p:nvPr>
        </p:nvSpPr>
        <p:spPr>
          <a:xfrm>
            <a:off x="3982628" y="0"/>
            <a:ext cx="3046783" cy="509924"/>
          </a:xfrm>
          <a:prstGeom prst="rect">
            <a:avLst/>
          </a:prstGeom>
        </p:spPr>
        <p:txBody>
          <a:bodyPr vert="horz" lIns="98252" tIns="49126" rIns="98252" bIns="49126" rtlCol="0"/>
          <a:lstStyle>
            <a:lvl1pPr algn="r">
              <a:defRPr sz="1300"/>
            </a:lvl1pPr>
          </a:lstStyle>
          <a:p>
            <a:fld id="{8F24CED2-EF7F-434A-84C6-33B077B35234}" type="datetimeFigureOut">
              <a:rPr kumimoji="1" lang="ja-JP" altLang="en-US" smtClean="0"/>
              <a:t>2022/6/1</a:t>
            </a:fld>
            <a:endParaRPr kumimoji="1" lang="ja-JP" altLang="en-US"/>
          </a:p>
        </p:txBody>
      </p:sp>
      <p:sp>
        <p:nvSpPr>
          <p:cNvPr id="4" name="スライド イメージ プレースホルダー 3"/>
          <p:cNvSpPr>
            <a:spLocks noGrp="1" noRot="1" noChangeAspect="1"/>
          </p:cNvSpPr>
          <p:nvPr>
            <p:ph type="sldImg" idx="2"/>
          </p:nvPr>
        </p:nvSpPr>
        <p:spPr>
          <a:xfrm>
            <a:off x="1228725" y="1270000"/>
            <a:ext cx="4573588" cy="3430588"/>
          </a:xfrm>
          <a:prstGeom prst="rect">
            <a:avLst/>
          </a:prstGeom>
          <a:noFill/>
          <a:ln w="12700">
            <a:solidFill>
              <a:prstClr val="black"/>
            </a:solidFill>
          </a:ln>
        </p:spPr>
        <p:txBody>
          <a:bodyPr vert="horz" lIns="98252" tIns="49126" rIns="98252" bIns="49126" rtlCol="0" anchor="ctr"/>
          <a:lstStyle/>
          <a:p>
            <a:endParaRPr lang="ja-JP" altLang="en-US"/>
          </a:p>
        </p:txBody>
      </p:sp>
      <p:sp>
        <p:nvSpPr>
          <p:cNvPr id="5" name="ノート プレースホルダー 4"/>
          <p:cNvSpPr>
            <a:spLocks noGrp="1"/>
          </p:cNvSpPr>
          <p:nvPr>
            <p:ph type="body" sz="quarter" idx="3"/>
          </p:nvPr>
        </p:nvSpPr>
        <p:spPr>
          <a:xfrm>
            <a:off x="703104" y="4891028"/>
            <a:ext cx="5624830" cy="4001750"/>
          </a:xfrm>
          <a:prstGeom prst="rect">
            <a:avLst/>
          </a:prstGeom>
        </p:spPr>
        <p:txBody>
          <a:bodyPr vert="horz" lIns="98252" tIns="49126" rIns="98252" bIns="491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3253"/>
            <a:ext cx="3046783" cy="509923"/>
          </a:xfrm>
          <a:prstGeom prst="rect">
            <a:avLst/>
          </a:prstGeom>
        </p:spPr>
        <p:txBody>
          <a:bodyPr vert="horz" lIns="98252" tIns="49126" rIns="98252" bIns="4912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82628" y="9653253"/>
            <a:ext cx="3046783" cy="509923"/>
          </a:xfrm>
          <a:prstGeom prst="rect">
            <a:avLst/>
          </a:prstGeom>
        </p:spPr>
        <p:txBody>
          <a:bodyPr vert="horz" lIns="98252" tIns="49126" rIns="98252" bIns="49126" rtlCol="0" anchor="b"/>
          <a:lstStyle>
            <a:lvl1pPr algn="r">
              <a:defRPr sz="1300"/>
            </a:lvl1pPr>
          </a:lstStyle>
          <a:p>
            <a:fld id="{4046ADC2-5FF2-4E94-A3AB-BBBF74300561}" type="slidenum">
              <a:rPr kumimoji="1" lang="ja-JP" altLang="en-US" smtClean="0"/>
              <a:t>‹#›</a:t>
            </a:fld>
            <a:endParaRPr kumimoji="1" lang="ja-JP" altLang="en-US"/>
          </a:p>
        </p:txBody>
      </p:sp>
    </p:spTree>
    <p:extLst>
      <p:ext uri="{BB962C8B-B14F-4D97-AF65-F5344CB8AC3E}">
        <p14:creationId xmlns:p14="http://schemas.microsoft.com/office/powerpoint/2010/main" val="41061498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1</a:t>
            </a:fld>
            <a:endParaRPr kumimoji="1" lang="ja-JP" altLang="en-US"/>
          </a:p>
        </p:txBody>
      </p:sp>
    </p:spTree>
    <p:extLst>
      <p:ext uri="{BB962C8B-B14F-4D97-AF65-F5344CB8AC3E}">
        <p14:creationId xmlns:p14="http://schemas.microsoft.com/office/powerpoint/2010/main" val="313082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2022/6/1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41983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2022/6/1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12548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2022/6/1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28952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2022/6/1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413751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2022/6/1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76197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BF22DE-8168-4713-97D2-88ADC407B419}" type="datetimeFigureOut">
              <a:rPr kumimoji="1" lang="ja-JP" altLang="en-US" smtClean="0"/>
              <a:t>2022/6/1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52426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BF22DE-8168-4713-97D2-88ADC407B419}" type="datetimeFigureOut">
              <a:rPr kumimoji="1" lang="ja-JP" altLang="en-US" smtClean="0"/>
              <a:t>2022/6/1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352505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BF22DE-8168-4713-97D2-88ADC407B419}" type="datetimeFigureOut">
              <a:rPr kumimoji="1" lang="ja-JP" altLang="en-US" smtClean="0"/>
              <a:t>2022/6/1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31814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F22DE-8168-4713-97D2-88ADC407B419}" type="datetimeFigureOut">
              <a:rPr kumimoji="1" lang="ja-JP" altLang="en-US" smtClean="0"/>
              <a:t>2022/6/1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9022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BF22DE-8168-4713-97D2-88ADC407B419}" type="datetimeFigureOut">
              <a:rPr kumimoji="1" lang="ja-JP" altLang="en-US" smtClean="0"/>
              <a:t>2022/6/1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114860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BF22DE-8168-4713-97D2-88ADC407B419}" type="datetimeFigureOut">
              <a:rPr kumimoji="1" lang="ja-JP" altLang="en-US" smtClean="0"/>
              <a:t>2022/6/1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339840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F22DE-8168-4713-97D2-88ADC407B419}" type="datetimeFigureOut">
              <a:rPr kumimoji="1" lang="ja-JP" altLang="en-US" smtClean="0"/>
              <a:t>2022/6/1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658187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1.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1.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1.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33CEFD-A0BD-4604-BE2D-40116CA8532A}"/>
              </a:ext>
            </a:extLst>
          </p:cNvPr>
          <p:cNvSpPr>
            <a:spLocks noGrp="1"/>
          </p:cNvSpPr>
          <p:nvPr>
            <p:ph type="ctrTitle"/>
          </p:nvPr>
        </p:nvSpPr>
        <p:spPr>
          <a:xfrm>
            <a:off x="0" y="568909"/>
            <a:ext cx="9144000" cy="2468563"/>
          </a:xfrm>
        </p:spPr>
        <p:txBody>
          <a:bodyPr>
            <a:normAutofit/>
          </a:bodyPr>
          <a:lstStyle/>
          <a:p>
            <a:r>
              <a:rPr kumimoji="1" lang="ja-JP" altLang="en-US" b="1" dirty="0">
                <a:solidFill>
                  <a:srgbClr val="00B050"/>
                </a:solidFill>
                <a:latin typeface="メイリオ" panose="020B0604030504040204" pitchFamily="50" charset="-128"/>
                <a:ea typeface="メイリオ" panose="020B0604030504040204" pitchFamily="50" charset="-128"/>
              </a:rPr>
              <a:t>歯科特殊健康診断の勧め</a:t>
            </a:r>
            <a:br>
              <a:rPr kumimoji="1" lang="en-US" altLang="ja-JP" dirty="0">
                <a:solidFill>
                  <a:srgbClr val="00B050"/>
                </a:solidFill>
                <a:latin typeface="メイリオ" panose="020B0604030504040204" pitchFamily="50" charset="-128"/>
                <a:ea typeface="メイリオ" panose="020B0604030504040204" pitchFamily="50" charset="-128"/>
              </a:rPr>
            </a:br>
            <a:endParaRPr kumimoji="1" lang="ja-JP" altLang="en-US" sz="3200" dirty="0">
              <a:latin typeface="メイリオ" panose="020B0604030504040204" pitchFamily="50" charset="-128"/>
              <a:ea typeface="メイリオ" panose="020B0604030504040204" pitchFamily="50" charset="-128"/>
            </a:endParaRPr>
          </a:p>
        </p:txBody>
      </p:sp>
      <p:pic>
        <p:nvPicPr>
          <p:cNvPr id="7" name="Picture 2" descr="８０２０ロゴマーク">
            <a:extLst>
              <a:ext uri="{FF2B5EF4-FFF2-40B4-BE49-F238E27FC236}">
                <a16:creationId xmlns:a16="http://schemas.microsoft.com/office/drawing/2014/main" id="{73F88535-E846-485F-826D-EAFFD571E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14AA28E5-7E38-4E81-8601-F487C7173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098" y="3032171"/>
            <a:ext cx="4953000" cy="3312319"/>
          </a:xfrm>
          <a:prstGeom prst="rect">
            <a:avLst/>
          </a:prstGeom>
        </p:spPr>
      </p:pic>
      <p:sp>
        <p:nvSpPr>
          <p:cNvPr id="6" name="テキスト ボックス 5">
            <a:extLst>
              <a:ext uri="{FF2B5EF4-FFF2-40B4-BE49-F238E27FC236}">
                <a16:creationId xmlns:a16="http://schemas.microsoft.com/office/drawing/2014/main" id="{35F3406F-8879-5CE4-90E7-BD8A77768835}"/>
              </a:ext>
            </a:extLst>
          </p:cNvPr>
          <p:cNvSpPr txBox="1"/>
          <p:nvPr/>
        </p:nvSpPr>
        <p:spPr>
          <a:xfrm>
            <a:off x="1" y="6189146"/>
            <a:ext cx="9143999" cy="523220"/>
          </a:xfrm>
          <a:prstGeom prst="rect">
            <a:avLst/>
          </a:prstGeom>
          <a:solidFill>
            <a:schemeClr val="accent6">
              <a:lumMod val="40000"/>
              <a:lumOff val="60000"/>
            </a:schemeClr>
          </a:solidFill>
          <a:ln>
            <a:solidFill>
              <a:srgbClr val="00B050"/>
            </a:solidFill>
          </a:ln>
        </p:spPr>
        <p:txBody>
          <a:bodyPr wrap="square" rtlCol="0" anchor="ctr">
            <a:spAutoFit/>
          </a:bodyPr>
          <a:lstStyle/>
          <a:p>
            <a:pPr algn="ctr"/>
            <a:r>
              <a:rPr kumimoji="1" lang="ja-JP" altLang="en-US" sz="2800" b="1" dirty="0">
                <a:latin typeface="メイリオ" panose="020B0604030504040204" pitchFamily="50" charset="-128"/>
                <a:ea typeface="メイリオ" panose="020B0604030504040204" pitchFamily="50" charset="-128"/>
              </a:rPr>
              <a:t>公益社団法人 日本歯科医師会</a:t>
            </a:r>
          </a:p>
        </p:txBody>
      </p:sp>
    </p:spTree>
    <p:extLst>
      <p:ext uri="{BB962C8B-B14F-4D97-AF65-F5344CB8AC3E}">
        <p14:creationId xmlns:p14="http://schemas.microsoft.com/office/powerpoint/2010/main" val="218813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CD2D8A4-36E1-4EC8-A4A8-85485F7EAFE5}"/>
              </a:ext>
            </a:extLst>
          </p:cNvPr>
          <p:cNvPicPr>
            <a:picLocks noChangeAspect="1"/>
          </p:cNvPicPr>
          <p:nvPr/>
        </p:nvPicPr>
        <p:blipFill>
          <a:blip r:embed="rId2"/>
          <a:stretch>
            <a:fillRect/>
          </a:stretch>
        </p:blipFill>
        <p:spPr>
          <a:xfrm>
            <a:off x="628650" y="485307"/>
            <a:ext cx="7683143" cy="5735431"/>
          </a:xfrm>
          <a:prstGeom prst="rect">
            <a:avLst/>
          </a:prstGeom>
        </p:spPr>
      </p:pic>
      <p:sp>
        <p:nvSpPr>
          <p:cNvPr id="6" name="Google Shape;27;p35">
            <a:extLst>
              <a:ext uri="{FF2B5EF4-FFF2-40B4-BE49-F238E27FC236}">
                <a16:creationId xmlns:a16="http://schemas.microsoft.com/office/drawing/2014/main" id="{AF54ED4C-B324-4DAB-8118-F9588729BC36}"/>
              </a:ext>
            </a:extLst>
          </p:cNvPr>
          <p:cNvSpPr txBox="1"/>
          <p:nvPr/>
        </p:nvSpPr>
        <p:spPr>
          <a:xfrm>
            <a:off x="246832" y="6624392"/>
            <a:ext cx="356938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9</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歯科特殊健康診断の勧め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85906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4">
            <a:extLst>
              <a:ext uri="{FF2B5EF4-FFF2-40B4-BE49-F238E27FC236}">
                <a16:creationId xmlns:a16="http://schemas.microsoft.com/office/drawing/2014/main" id="{D2EB4DB4-F822-4F79-9B40-62360734A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11550"/>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61" name="図 60">
            <a:extLst>
              <a:ext uri="{FF2B5EF4-FFF2-40B4-BE49-F238E27FC236}">
                <a16:creationId xmlns:a16="http://schemas.microsoft.com/office/drawing/2014/main" id="{2EFEA5C2-495A-4D20-93D7-8E82EB866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1754" y="5913438"/>
            <a:ext cx="496454" cy="562334"/>
          </a:xfrm>
          <a:prstGeom prst="rect">
            <a:avLst/>
          </a:prstGeom>
        </p:spPr>
      </p:pic>
      <p:sp>
        <p:nvSpPr>
          <p:cNvPr id="68" name="矢印: 右 67">
            <a:extLst>
              <a:ext uri="{FF2B5EF4-FFF2-40B4-BE49-F238E27FC236}">
                <a16:creationId xmlns:a16="http://schemas.microsoft.com/office/drawing/2014/main" id="{15030142-9276-421F-B393-2DCFC4B795E4}"/>
              </a:ext>
            </a:extLst>
          </p:cNvPr>
          <p:cNvSpPr/>
          <p:nvPr/>
        </p:nvSpPr>
        <p:spPr>
          <a:xfrm>
            <a:off x="4348716" y="5822255"/>
            <a:ext cx="2559527" cy="565417"/>
          </a:xfrm>
          <a:prstGeom prst="rightArrow">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5938">
              <a:defRPr/>
            </a:pPr>
            <a:endParaRPr kumimoji="1" lang="ja-JP" altLang="en-US" sz="771">
              <a:solidFill>
                <a:prstClr val="white"/>
              </a:solidFill>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043C4D01-39C6-48FB-BECE-36E9A6D2EC3D}"/>
              </a:ext>
            </a:extLst>
          </p:cNvPr>
          <p:cNvSpPr txBox="1"/>
          <p:nvPr/>
        </p:nvSpPr>
        <p:spPr>
          <a:xfrm>
            <a:off x="5109815" y="5966575"/>
            <a:ext cx="1568155" cy="338554"/>
          </a:xfrm>
          <a:prstGeom prst="rect">
            <a:avLst/>
          </a:prstGeom>
          <a:noFill/>
          <a:ln>
            <a:noFill/>
          </a:ln>
        </p:spPr>
        <p:txBody>
          <a:bodyPr wrap="square" rtlCol="0">
            <a:spAutoFit/>
          </a:bodyPr>
          <a:lstStyle/>
          <a:p>
            <a:pPr defTabSz="195938">
              <a:defRPr/>
            </a:pPr>
            <a:r>
              <a:rPr kumimoji="1" lang="ja-JP" altLang="en-US" sz="1600" b="1" dirty="0">
                <a:solidFill>
                  <a:schemeClr val="bg1"/>
                </a:solidFill>
                <a:latin typeface="メイリオ" panose="020B0604030504040204" pitchFamily="50" charset="-128"/>
                <a:ea typeface="メイリオ" panose="020B0604030504040204" pitchFamily="50" charset="-128"/>
              </a:rPr>
              <a:t>ブ ラ ン ク</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8BA3F666-6430-487B-AB42-2019AA637F47}"/>
              </a:ext>
            </a:extLst>
          </p:cNvPr>
          <p:cNvSpPr txBox="1"/>
          <p:nvPr/>
        </p:nvSpPr>
        <p:spPr>
          <a:xfrm>
            <a:off x="1848783" y="1246301"/>
            <a:ext cx="5519460" cy="338554"/>
          </a:xfrm>
          <a:prstGeom prst="rect">
            <a:avLst/>
          </a:prstGeom>
          <a:noFill/>
        </p:spPr>
        <p:txBody>
          <a:bodyPr wrap="none" rtlCol="0">
            <a:spAutoFit/>
          </a:bodyPr>
          <a:lstStyle/>
          <a:p>
            <a:pPr defTabSz="195938">
              <a:defRPr/>
            </a:pPr>
            <a:r>
              <a:rPr kumimoji="1" lang="ja-JP" altLang="en-US" sz="1600" b="1" dirty="0">
                <a:solidFill>
                  <a:prstClr val="black"/>
                </a:solidFill>
                <a:latin typeface="メイリオ" panose="020B0604030504040204" pitchFamily="50" charset="-128"/>
                <a:ea typeface="メイリオ" panose="020B0604030504040204" pitchFamily="50" charset="-128"/>
              </a:rPr>
              <a:t>生涯にわたる歯科健診の充実　～　現在の歯科健診の制度</a:t>
            </a:r>
          </a:p>
        </p:txBody>
      </p:sp>
      <p:grpSp>
        <p:nvGrpSpPr>
          <p:cNvPr id="71" name="グループ化 70">
            <a:extLst>
              <a:ext uri="{FF2B5EF4-FFF2-40B4-BE49-F238E27FC236}">
                <a16:creationId xmlns:a16="http://schemas.microsoft.com/office/drawing/2014/main" id="{CC34C492-4843-419C-A083-6AB31A1BB60D}"/>
              </a:ext>
            </a:extLst>
          </p:cNvPr>
          <p:cNvGrpSpPr/>
          <p:nvPr/>
        </p:nvGrpSpPr>
        <p:grpSpPr>
          <a:xfrm>
            <a:off x="7272000" y="1548184"/>
            <a:ext cx="892800" cy="432000"/>
            <a:chOff x="7970602" y="2914898"/>
            <a:chExt cx="1456296" cy="1002528"/>
          </a:xfrm>
        </p:grpSpPr>
        <p:sp>
          <p:nvSpPr>
            <p:cNvPr id="72" name="矢印: 右 71">
              <a:extLst>
                <a:ext uri="{FF2B5EF4-FFF2-40B4-BE49-F238E27FC236}">
                  <a16:creationId xmlns:a16="http://schemas.microsoft.com/office/drawing/2014/main" id="{BD04555F-B7D8-4DBC-8B5B-5655620ADC26}"/>
                </a:ext>
              </a:extLst>
            </p:cNvPr>
            <p:cNvSpPr/>
            <p:nvPr/>
          </p:nvSpPr>
          <p:spPr>
            <a:xfrm>
              <a:off x="8007920" y="2914898"/>
              <a:ext cx="1418978" cy="1002528"/>
            </a:xfrm>
            <a:prstGeom prst="rightArrow">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5938">
                <a:defRPr/>
              </a:pPr>
              <a:endParaRPr kumimoji="1" lang="ja-JP" altLang="en-US" sz="771">
                <a:solidFill>
                  <a:prstClr val="white"/>
                </a:solidFill>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341A0591-D9A8-4D62-A935-40E8003E41A0}"/>
                </a:ext>
              </a:extLst>
            </p:cNvPr>
            <p:cNvSpPr txBox="1"/>
            <p:nvPr/>
          </p:nvSpPr>
          <p:spPr>
            <a:xfrm>
              <a:off x="7970602" y="3151360"/>
              <a:ext cx="1418978" cy="557113"/>
            </a:xfrm>
            <a:prstGeom prst="rect">
              <a:avLst/>
            </a:prstGeom>
            <a:noFill/>
            <a:ln w="19050">
              <a:noFill/>
            </a:ln>
          </p:spPr>
          <p:txBody>
            <a:bodyPr wrap="square" anchor="ctr">
              <a:spAutoFit/>
            </a:bodyPr>
            <a:lstStyle/>
            <a:p>
              <a:pPr algn="ctr" defTabSz="195938">
                <a:defRPr/>
              </a:pPr>
              <a:r>
                <a:rPr kumimoji="1" lang="en-US" altLang="ja-JP" sz="960" dirty="0">
                  <a:solidFill>
                    <a:prstClr val="black"/>
                  </a:solidFill>
                  <a:latin typeface="メイリオ" panose="020B0604030504040204" pitchFamily="50" charset="-128"/>
                  <a:ea typeface="メイリオ" panose="020B0604030504040204" pitchFamily="50" charset="-128"/>
                </a:rPr>
                <a:t>75</a:t>
              </a:r>
              <a:r>
                <a:rPr kumimoji="1" lang="ja-JP" altLang="en-US" sz="960" dirty="0">
                  <a:solidFill>
                    <a:prstClr val="black"/>
                  </a:solidFill>
                  <a:latin typeface="メイリオ" panose="020B0604030504040204" pitchFamily="50" charset="-128"/>
                  <a:ea typeface="メイリオ" panose="020B0604030504040204" pitchFamily="50" charset="-128"/>
                </a:rPr>
                <a:t>歳～</a:t>
              </a:r>
              <a:endParaRPr lang="ja-JP" altLang="en-US" sz="960" dirty="0">
                <a:solidFill>
                  <a:prstClr val="black"/>
                </a:solidFill>
                <a:latin typeface="メイリオ" panose="020B0604030504040204" pitchFamily="50" charset="-128"/>
                <a:ea typeface="メイリオ" panose="020B0604030504040204" pitchFamily="50" charset="-128"/>
              </a:endParaRPr>
            </a:p>
          </p:txBody>
        </p:sp>
      </p:grpSp>
      <p:sp>
        <p:nvSpPr>
          <p:cNvPr id="74" name="テキスト ボックス 73">
            <a:extLst>
              <a:ext uri="{FF2B5EF4-FFF2-40B4-BE49-F238E27FC236}">
                <a16:creationId xmlns:a16="http://schemas.microsoft.com/office/drawing/2014/main" id="{45D03B0B-FEF6-4F16-AE40-97053A735830}"/>
              </a:ext>
            </a:extLst>
          </p:cNvPr>
          <p:cNvSpPr txBox="1"/>
          <p:nvPr/>
        </p:nvSpPr>
        <p:spPr>
          <a:xfrm>
            <a:off x="1224000" y="1641572"/>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妊産婦</a:t>
            </a:r>
          </a:p>
        </p:txBody>
      </p:sp>
      <p:sp>
        <p:nvSpPr>
          <p:cNvPr id="75" name="テキスト ボックス 74">
            <a:extLst>
              <a:ext uri="{FF2B5EF4-FFF2-40B4-BE49-F238E27FC236}">
                <a16:creationId xmlns:a16="http://schemas.microsoft.com/office/drawing/2014/main" id="{F1AD9444-B092-4351-AD7F-26719C7E7930}"/>
              </a:ext>
            </a:extLst>
          </p:cNvPr>
          <p:cNvSpPr txBox="1"/>
          <p:nvPr/>
        </p:nvSpPr>
        <p:spPr>
          <a:xfrm>
            <a:off x="5472000" y="1649217"/>
            <a:ext cx="1656000" cy="240066"/>
          </a:xfrm>
          <a:prstGeom prst="rect">
            <a:avLst/>
          </a:prstGeom>
          <a:solidFill>
            <a:srgbClr val="FFC000"/>
          </a:solidFill>
          <a:ln w="19050">
            <a:noFill/>
          </a:ln>
        </p:spPr>
        <p:txBody>
          <a:bodyPr wrap="square" rtlCol="0" anchor="ctr">
            <a:spAutoFit/>
          </a:bodyPr>
          <a:lstStyle/>
          <a:p>
            <a:pPr algn="ctr" defTabSz="195938">
              <a:defRPr/>
            </a:pPr>
            <a:r>
              <a:rPr kumimoji="1" lang="en-US" altLang="ja-JP" sz="960" dirty="0">
                <a:solidFill>
                  <a:prstClr val="black"/>
                </a:solidFill>
                <a:latin typeface="メイリオ" panose="020B0604030504040204" pitchFamily="50" charset="-128"/>
                <a:ea typeface="メイリオ" panose="020B0604030504040204" pitchFamily="50" charset="-128"/>
              </a:rPr>
              <a:t>40</a:t>
            </a:r>
            <a:r>
              <a:rPr kumimoji="1" lang="ja-JP" altLang="en-US" sz="960" dirty="0">
                <a:solidFill>
                  <a:prstClr val="black"/>
                </a:solidFill>
                <a:latin typeface="メイリオ" panose="020B0604030504040204" pitchFamily="50" charset="-128"/>
                <a:ea typeface="メイリオ" panose="020B0604030504040204" pitchFamily="50" charset="-128"/>
              </a:rPr>
              <a:t>～</a:t>
            </a:r>
            <a:r>
              <a:rPr kumimoji="1" lang="en-US" altLang="ja-JP" sz="960" dirty="0">
                <a:solidFill>
                  <a:prstClr val="black"/>
                </a:solidFill>
                <a:latin typeface="メイリオ" panose="020B0604030504040204" pitchFamily="50" charset="-128"/>
                <a:ea typeface="メイリオ" panose="020B0604030504040204" pitchFamily="50" charset="-128"/>
              </a:rPr>
              <a:t>74</a:t>
            </a:r>
            <a:r>
              <a:rPr kumimoji="1" lang="ja-JP" altLang="en-US" sz="960" dirty="0">
                <a:solidFill>
                  <a:prstClr val="black"/>
                </a:solidFill>
                <a:latin typeface="メイリオ" panose="020B0604030504040204" pitchFamily="50" charset="-128"/>
                <a:ea typeface="メイリオ" panose="020B0604030504040204" pitchFamily="50" charset="-128"/>
              </a:rPr>
              <a:t>歳</a:t>
            </a:r>
          </a:p>
        </p:txBody>
      </p:sp>
      <p:sp>
        <p:nvSpPr>
          <p:cNvPr id="76" name="テキスト ボックス 75">
            <a:extLst>
              <a:ext uri="{FF2B5EF4-FFF2-40B4-BE49-F238E27FC236}">
                <a16:creationId xmlns:a16="http://schemas.microsoft.com/office/drawing/2014/main" id="{5A51AACF-A575-4BA7-B0E9-0959AC088908}"/>
              </a:ext>
            </a:extLst>
          </p:cNvPr>
          <p:cNvSpPr txBox="1"/>
          <p:nvPr/>
        </p:nvSpPr>
        <p:spPr>
          <a:xfrm>
            <a:off x="4392000" y="1647341"/>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a:t>
            </a:r>
            <a:r>
              <a:rPr kumimoji="1" lang="en-US" altLang="ja-JP" sz="960" dirty="0">
                <a:solidFill>
                  <a:prstClr val="black"/>
                </a:solidFill>
                <a:latin typeface="メイリオ" panose="020B0604030504040204" pitchFamily="50" charset="-128"/>
                <a:ea typeface="メイリオ" panose="020B0604030504040204" pitchFamily="50" charset="-128"/>
              </a:rPr>
              <a:t>39</a:t>
            </a:r>
            <a:r>
              <a:rPr kumimoji="1" lang="ja-JP" altLang="en-US" sz="960" dirty="0">
                <a:solidFill>
                  <a:prstClr val="black"/>
                </a:solidFill>
                <a:latin typeface="メイリオ" panose="020B0604030504040204" pitchFamily="50" charset="-128"/>
                <a:ea typeface="メイリオ" panose="020B0604030504040204" pitchFamily="50" charset="-128"/>
              </a:rPr>
              <a:t>歳</a:t>
            </a:r>
          </a:p>
        </p:txBody>
      </p:sp>
      <p:sp>
        <p:nvSpPr>
          <p:cNvPr id="77" name="テキスト ボックス 76">
            <a:extLst>
              <a:ext uri="{FF2B5EF4-FFF2-40B4-BE49-F238E27FC236}">
                <a16:creationId xmlns:a16="http://schemas.microsoft.com/office/drawing/2014/main" id="{C53D948D-0813-4AFB-A1E2-92A4539BD714}"/>
              </a:ext>
            </a:extLst>
          </p:cNvPr>
          <p:cNvSpPr txBox="1"/>
          <p:nvPr/>
        </p:nvSpPr>
        <p:spPr>
          <a:xfrm>
            <a:off x="3312000" y="1645942"/>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児童生徒等</a:t>
            </a:r>
          </a:p>
        </p:txBody>
      </p:sp>
      <p:sp>
        <p:nvSpPr>
          <p:cNvPr id="78" name="テキスト ボックス 77">
            <a:extLst>
              <a:ext uri="{FF2B5EF4-FFF2-40B4-BE49-F238E27FC236}">
                <a16:creationId xmlns:a16="http://schemas.microsoft.com/office/drawing/2014/main" id="{0722A773-D3E0-4E9A-971F-767631B96620}"/>
              </a:ext>
            </a:extLst>
          </p:cNvPr>
          <p:cNvSpPr txBox="1"/>
          <p:nvPr/>
        </p:nvSpPr>
        <p:spPr>
          <a:xfrm>
            <a:off x="2268000" y="1636865"/>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乳幼児等</a:t>
            </a:r>
          </a:p>
        </p:txBody>
      </p:sp>
      <p:sp>
        <p:nvSpPr>
          <p:cNvPr id="80" name="テキスト ボックス 79">
            <a:extLst>
              <a:ext uri="{FF2B5EF4-FFF2-40B4-BE49-F238E27FC236}">
                <a16:creationId xmlns:a16="http://schemas.microsoft.com/office/drawing/2014/main" id="{6A3842BC-670C-4038-81B5-444EABE959E1}"/>
              </a:ext>
            </a:extLst>
          </p:cNvPr>
          <p:cNvSpPr txBox="1"/>
          <p:nvPr/>
        </p:nvSpPr>
        <p:spPr>
          <a:xfrm>
            <a:off x="1224000" y="2016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妊産婦歯科健診</a:t>
            </a:r>
          </a:p>
        </p:txBody>
      </p:sp>
      <p:sp>
        <p:nvSpPr>
          <p:cNvPr id="81" name="テキスト ボックス 80">
            <a:extLst>
              <a:ext uri="{FF2B5EF4-FFF2-40B4-BE49-F238E27FC236}">
                <a16:creationId xmlns:a16="http://schemas.microsoft.com/office/drawing/2014/main" id="{10CCCC11-5A35-4638-8BEC-330318658DD1}"/>
              </a:ext>
            </a:extLst>
          </p:cNvPr>
          <p:cNvSpPr txBox="1"/>
          <p:nvPr/>
        </p:nvSpPr>
        <p:spPr>
          <a:xfrm flipH="1">
            <a:off x="2268000" y="2015999"/>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乳幼児歯科健診</a:t>
            </a:r>
          </a:p>
        </p:txBody>
      </p:sp>
      <p:sp>
        <p:nvSpPr>
          <p:cNvPr id="82" name="テキスト ボックス 81">
            <a:extLst>
              <a:ext uri="{FF2B5EF4-FFF2-40B4-BE49-F238E27FC236}">
                <a16:creationId xmlns:a16="http://schemas.microsoft.com/office/drawing/2014/main" id="{3F1082BA-93F3-4B47-A1EF-AD2AAF65DD1A}"/>
              </a:ext>
            </a:extLst>
          </p:cNvPr>
          <p:cNvSpPr txBox="1"/>
          <p:nvPr/>
        </p:nvSpPr>
        <p:spPr>
          <a:xfrm>
            <a:off x="3312000" y="2015999"/>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学校歯科健診</a:t>
            </a:r>
          </a:p>
        </p:txBody>
      </p:sp>
      <p:sp>
        <p:nvSpPr>
          <p:cNvPr id="83" name="テキスト ボックス 82">
            <a:extLst>
              <a:ext uri="{FF2B5EF4-FFF2-40B4-BE49-F238E27FC236}">
                <a16:creationId xmlns:a16="http://schemas.microsoft.com/office/drawing/2014/main" id="{2EDA184D-5F48-4FC5-8855-8EF0E3554C89}"/>
              </a:ext>
            </a:extLst>
          </p:cNvPr>
          <p:cNvSpPr txBox="1"/>
          <p:nvPr/>
        </p:nvSpPr>
        <p:spPr>
          <a:xfrm>
            <a:off x="7272000" y="2016000"/>
            <a:ext cx="972000"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歯科健診</a:t>
            </a:r>
          </a:p>
        </p:txBody>
      </p:sp>
      <p:sp>
        <p:nvSpPr>
          <p:cNvPr id="84" name="テキスト ボックス 83">
            <a:extLst>
              <a:ext uri="{FF2B5EF4-FFF2-40B4-BE49-F238E27FC236}">
                <a16:creationId xmlns:a16="http://schemas.microsoft.com/office/drawing/2014/main" id="{16661F55-027C-4840-BCB6-987F9989195D}"/>
              </a:ext>
            </a:extLst>
          </p:cNvPr>
          <p:cNvSpPr txBox="1"/>
          <p:nvPr/>
        </p:nvSpPr>
        <p:spPr>
          <a:xfrm>
            <a:off x="4391999" y="2031199"/>
            <a:ext cx="2746219"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歯科健診</a:t>
            </a:r>
          </a:p>
        </p:txBody>
      </p:sp>
      <p:sp>
        <p:nvSpPr>
          <p:cNvPr id="85" name="テキスト ボックス 84">
            <a:extLst>
              <a:ext uri="{FF2B5EF4-FFF2-40B4-BE49-F238E27FC236}">
                <a16:creationId xmlns:a16="http://schemas.microsoft.com/office/drawing/2014/main" id="{DC26182F-D8D3-441D-9926-3C2C20DF92F7}"/>
              </a:ext>
            </a:extLst>
          </p:cNvPr>
          <p:cNvSpPr txBox="1"/>
          <p:nvPr/>
        </p:nvSpPr>
        <p:spPr>
          <a:xfrm>
            <a:off x="1224000" y="2340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母子保健法</a:t>
            </a:r>
          </a:p>
        </p:txBody>
      </p:sp>
      <p:sp>
        <p:nvSpPr>
          <p:cNvPr id="86" name="テキスト ボックス 85">
            <a:extLst>
              <a:ext uri="{FF2B5EF4-FFF2-40B4-BE49-F238E27FC236}">
                <a16:creationId xmlns:a16="http://schemas.microsoft.com/office/drawing/2014/main" id="{C9F6487C-D4C6-4D7D-A510-16E4D5A8A4B0}"/>
              </a:ext>
            </a:extLst>
          </p:cNvPr>
          <p:cNvSpPr txBox="1"/>
          <p:nvPr/>
        </p:nvSpPr>
        <p:spPr>
          <a:xfrm>
            <a:off x="3312000" y="2340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学校保健安全法</a:t>
            </a:r>
            <a:endParaRPr kumimoji="1" lang="en-US" altLang="ja-JP" sz="840" b="1" dirty="0">
              <a:solidFill>
                <a:prstClr val="black"/>
              </a:solidFill>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C00D537B-FDE6-44CE-A7EB-4DE506B2A5F6}"/>
              </a:ext>
            </a:extLst>
          </p:cNvPr>
          <p:cNvSpPr txBox="1"/>
          <p:nvPr/>
        </p:nvSpPr>
        <p:spPr>
          <a:xfrm>
            <a:off x="2268000" y="2340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母子保健法</a:t>
            </a:r>
          </a:p>
        </p:txBody>
      </p:sp>
      <p:sp>
        <p:nvSpPr>
          <p:cNvPr id="88" name="テキスト ボックス 87">
            <a:extLst>
              <a:ext uri="{FF2B5EF4-FFF2-40B4-BE49-F238E27FC236}">
                <a16:creationId xmlns:a16="http://schemas.microsoft.com/office/drawing/2014/main" id="{F46B3F9E-1418-4802-89A6-106D1F64A6C7}"/>
              </a:ext>
            </a:extLst>
          </p:cNvPr>
          <p:cNvSpPr txBox="1"/>
          <p:nvPr/>
        </p:nvSpPr>
        <p:spPr>
          <a:xfrm>
            <a:off x="4391999" y="2355200"/>
            <a:ext cx="2750141"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各法（健康保険法・国民健康保険等）</a:t>
            </a:r>
            <a:endParaRPr kumimoji="1" lang="en-US" altLang="ja-JP" sz="840" b="1" dirty="0">
              <a:solidFill>
                <a:prstClr val="black"/>
              </a:solidFill>
              <a:latin typeface="メイリオ" panose="020B0604030504040204" pitchFamily="50" charset="-128"/>
              <a:ea typeface="メイリオ" panose="020B0604030504040204" pitchFamily="50" charset="-128"/>
            </a:endParaRPr>
          </a:p>
        </p:txBody>
      </p:sp>
      <p:sp>
        <p:nvSpPr>
          <p:cNvPr id="89" name="テキスト ボックス 88">
            <a:extLst>
              <a:ext uri="{FF2B5EF4-FFF2-40B4-BE49-F238E27FC236}">
                <a16:creationId xmlns:a16="http://schemas.microsoft.com/office/drawing/2014/main" id="{E20F65AF-DCC1-4B37-B4F2-21189D5A573A}"/>
              </a:ext>
            </a:extLst>
          </p:cNvPr>
          <p:cNvSpPr txBox="1"/>
          <p:nvPr/>
        </p:nvSpPr>
        <p:spPr>
          <a:xfrm>
            <a:off x="7272000" y="2340000"/>
            <a:ext cx="972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771" b="1" dirty="0">
                <a:solidFill>
                  <a:prstClr val="black"/>
                </a:solidFill>
                <a:latin typeface="メイリオ" panose="020B0604030504040204" pitchFamily="50" charset="-128"/>
                <a:ea typeface="メイリオ" panose="020B0604030504040204" pitchFamily="50" charset="-128"/>
              </a:rPr>
              <a:t>高齢者医療確保法</a:t>
            </a:r>
          </a:p>
        </p:txBody>
      </p:sp>
      <p:sp>
        <p:nvSpPr>
          <p:cNvPr id="91" name="テキスト ボックス 90">
            <a:extLst>
              <a:ext uri="{FF2B5EF4-FFF2-40B4-BE49-F238E27FC236}">
                <a16:creationId xmlns:a16="http://schemas.microsoft.com/office/drawing/2014/main" id="{84425A67-37EC-4698-B16C-54B85EC68D3D}"/>
              </a:ext>
            </a:extLst>
          </p:cNvPr>
          <p:cNvSpPr txBox="1"/>
          <p:nvPr/>
        </p:nvSpPr>
        <p:spPr>
          <a:xfrm>
            <a:off x="5472000" y="3865855"/>
            <a:ext cx="1538535" cy="221599"/>
          </a:xfrm>
          <a:prstGeom prst="rect">
            <a:avLst/>
          </a:prstGeom>
          <a:noFill/>
          <a:ln w="19050">
            <a:solidFill>
              <a:schemeClr val="tx1"/>
            </a:solidFill>
          </a:ln>
        </p:spPr>
        <p:txBody>
          <a:bodyPr wrap="square" lIns="36000" rIns="36000"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歯周病健診（</a:t>
            </a:r>
            <a:r>
              <a:rPr kumimoji="1" lang="en-US" altLang="ja-JP" sz="840" b="1" dirty="0">
                <a:solidFill>
                  <a:prstClr val="black"/>
                </a:solidFill>
                <a:latin typeface="メイリオ" panose="020B0604030504040204" pitchFamily="50" charset="-128"/>
                <a:ea typeface="メイリオ" panose="020B0604030504040204" pitchFamily="50" charset="-128"/>
              </a:rPr>
              <a:t>70</a:t>
            </a:r>
            <a:r>
              <a:rPr kumimoji="1" lang="ja-JP" altLang="en-US" sz="840" b="1" dirty="0">
                <a:solidFill>
                  <a:prstClr val="black"/>
                </a:solidFill>
                <a:latin typeface="メイリオ" panose="020B0604030504040204" pitchFamily="50" charset="-128"/>
                <a:ea typeface="メイリオ" panose="020B0604030504040204" pitchFamily="50" charset="-128"/>
              </a:rPr>
              <a:t>歳まで節目）</a:t>
            </a:r>
          </a:p>
        </p:txBody>
      </p:sp>
      <p:sp>
        <p:nvSpPr>
          <p:cNvPr id="92" name="テキスト ボックス 91">
            <a:extLst>
              <a:ext uri="{FF2B5EF4-FFF2-40B4-BE49-F238E27FC236}">
                <a16:creationId xmlns:a16="http://schemas.microsoft.com/office/drawing/2014/main" id="{F81DCDB4-D66A-4D84-9017-8421228E599C}"/>
              </a:ext>
            </a:extLst>
          </p:cNvPr>
          <p:cNvSpPr txBox="1"/>
          <p:nvPr/>
        </p:nvSpPr>
        <p:spPr>
          <a:xfrm>
            <a:off x="5472000" y="4085647"/>
            <a:ext cx="1538535"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健康増進法</a:t>
            </a:r>
          </a:p>
        </p:txBody>
      </p:sp>
      <p:sp>
        <p:nvSpPr>
          <p:cNvPr id="93" name="テキスト ボックス 92">
            <a:extLst>
              <a:ext uri="{FF2B5EF4-FFF2-40B4-BE49-F238E27FC236}">
                <a16:creationId xmlns:a16="http://schemas.microsoft.com/office/drawing/2014/main" id="{0ABA6A61-411A-4FC7-BD39-667EB4DCD22C}"/>
              </a:ext>
            </a:extLst>
          </p:cNvPr>
          <p:cNvSpPr txBox="1"/>
          <p:nvPr/>
        </p:nvSpPr>
        <p:spPr>
          <a:xfrm>
            <a:off x="5472000" y="4309028"/>
            <a:ext cx="1538535" cy="221599"/>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95" name="テキスト ボックス 94">
            <a:extLst>
              <a:ext uri="{FF2B5EF4-FFF2-40B4-BE49-F238E27FC236}">
                <a16:creationId xmlns:a16="http://schemas.microsoft.com/office/drawing/2014/main" id="{E7156DD8-203D-42B8-9694-AEDF893F3391}"/>
              </a:ext>
            </a:extLst>
          </p:cNvPr>
          <p:cNvSpPr txBox="1"/>
          <p:nvPr/>
        </p:nvSpPr>
        <p:spPr>
          <a:xfrm>
            <a:off x="5472000" y="3201416"/>
            <a:ext cx="165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高齢者医療確保法</a:t>
            </a:r>
          </a:p>
        </p:txBody>
      </p:sp>
      <p:sp>
        <p:nvSpPr>
          <p:cNvPr id="96" name="テキスト ボックス 95">
            <a:extLst>
              <a:ext uri="{FF2B5EF4-FFF2-40B4-BE49-F238E27FC236}">
                <a16:creationId xmlns:a16="http://schemas.microsoft.com/office/drawing/2014/main" id="{2B474A0D-009E-486F-BD20-B455EE24E174}"/>
              </a:ext>
            </a:extLst>
          </p:cNvPr>
          <p:cNvSpPr txBox="1"/>
          <p:nvPr/>
        </p:nvSpPr>
        <p:spPr>
          <a:xfrm>
            <a:off x="5472000" y="2943878"/>
            <a:ext cx="165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特定健診</a:t>
            </a:r>
          </a:p>
        </p:txBody>
      </p:sp>
      <p:sp>
        <p:nvSpPr>
          <p:cNvPr id="97" name="テキスト ボックス 96">
            <a:extLst>
              <a:ext uri="{FF2B5EF4-FFF2-40B4-BE49-F238E27FC236}">
                <a16:creationId xmlns:a16="http://schemas.microsoft.com/office/drawing/2014/main" id="{3DE03944-6CEF-473D-B9A5-23323A071580}"/>
              </a:ext>
            </a:extLst>
          </p:cNvPr>
          <p:cNvSpPr txBox="1"/>
          <p:nvPr/>
        </p:nvSpPr>
        <p:spPr>
          <a:xfrm>
            <a:off x="5472000" y="3463934"/>
            <a:ext cx="165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質問票のみ</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0F92A2DA-A3FD-41BC-B936-B7E357185AE9}"/>
              </a:ext>
            </a:extLst>
          </p:cNvPr>
          <p:cNvSpPr txBox="1"/>
          <p:nvPr/>
        </p:nvSpPr>
        <p:spPr>
          <a:xfrm>
            <a:off x="1224000" y="3229010"/>
            <a:ext cx="3026766" cy="813428"/>
          </a:xfrm>
          <a:prstGeom prst="rect">
            <a:avLst/>
          </a:prstGeom>
          <a:solidFill>
            <a:schemeClr val="bg1"/>
          </a:solidFill>
          <a:ln w="28575">
            <a:solidFill>
              <a:srgbClr val="00B050"/>
            </a:solidFill>
          </a:ln>
        </p:spPr>
        <p:txBody>
          <a:bodyPr wrap="square" rtlCol="0" anchor="ctr">
            <a:spAutoFit/>
          </a:bodyPr>
          <a:lstStyle/>
          <a:p>
            <a:pPr defTabSz="195938">
              <a:defRPr/>
            </a:pPr>
            <a:endParaRPr kumimoji="1" lang="en-US" altLang="ja-JP" sz="343" b="1" dirty="0">
              <a:solidFill>
                <a:srgbClr val="00B050"/>
              </a:solidFill>
              <a:latin typeface="メイリオ" panose="020B0604030504040204" pitchFamily="50" charset="-128"/>
              <a:ea typeface="メイリオ" panose="020B0604030504040204" pitchFamily="50" charset="-128"/>
            </a:endParaRPr>
          </a:p>
          <a:p>
            <a:pPr defTabSz="195938">
              <a:defRPr/>
            </a:pPr>
            <a:r>
              <a:rPr kumimoji="1" lang="ja-JP" altLang="en-US" sz="1000" b="1" dirty="0">
                <a:solidFill>
                  <a:srgbClr val="00B050"/>
                </a:solidFill>
                <a:latin typeface="メイリオ" panose="020B0604030504040204" pitchFamily="50" charset="-128"/>
                <a:ea typeface="メイリオ" panose="020B0604030504040204" pitchFamily="50" charset="-128"/>
              </a:rPr>
              <a:t>骨太の方針にも「生涯を通じた歯科健診の充実」とされている一方、歯科健診が義務化されているのは、乳幼児から児童・生徒までであり、制度的に不十分である。</a:t>
            </a:r>
            <a:endParaRPr kumimoji="1" lang="en-US" altLang="ja-JP" sz="1000" b="1" dirty="0">
              <a:solidFill>
                <a:srgbClr val="00B050"/>
              </a:solidFill>
              <a:latin typeface="メイリオ" panose="020B0604030504040204" pitchFamily="50" charset="-128"/>
              <a:ea typeface="メイリオ" panose="020B0604030504040204" pitchFamily="50" charset="-128"/>
            </a:endParaRPr>
          </a:p>
          <a:p>
            <a:pPr defTabSz="195938">
              <a:defRPr/>
            </a:pPr>
            <a:r>
              <a:rPr kumimoji="1" lang="ja-JP" altLang="en-US" sz="343" b="1" dirty="0">
                <a:solidFill>
                  <a:srgbClr val="00B050"/>
                </a:solidFill>
                <a:latin typeface="メイリオ" panose="020B0604030504040204" pitchFamily="50" charset="-128"/>
                <a:ea typeface="メイリオ" panose="020B0604030504040204" pitchFamily="50" charset="-128"/>
              </a:rPr>
              <a:t>　　　　　　　　　　　　　　　　　　　　　　　　　　　　　　　　　　　　　　　　　　　　　　　　　　　　　　　</a:t>
            </a:r>
            <a:endParaRPr kumimoji="1" lang="en-US" altLang="ja-JP" sz="343" b="1" dirty="0">
              <a:solidFill>
                <a:srgbClr val="00B050"/>
              </a:solidFill>
              <a:latin typeface="メイリオ" panose="020B0604030504040204" pitchFamily="50" charset="-128"/>
              <a:ea typeface="メイリオ" panose="020B0604030504040204" pitchFamily="50" charset="-128"/>
            </a:endParaRPr>
          </a:p>
        </p:txBody>
      </p:sp>
      <p:sp>
        <p:nvSpPr>
          <p:cNvPr id="99" name="右中かっこ 98">
            <a:extLst>
              <a:ext uri="{FF2B5EF4-FFF2-40B4-BE49-F238E27FC236}">
                <a16:creationId xmlns:a16="http://schemas.microsoft.com/office/drawing/2014/main" id="{14E0B0F6-9911-4A03-9618-28C51007243B}"/>
              </a:ext>
            </a:extLst>
          </p:cNvPr>
          <p:cNvSpPr/>
          <p:nvPr/>
        </p:nvSpPr>
        <p:spPr>
          <a:xfrm rot="5400000">
            <a:off x="3117495" y="2068968"/>
            <a:ext cx="276999" cy="1989270"/>
          </a:xfrm>
          <a:prstGeom prst="rightBrace">
            <a:avLst>
              <a:gd name="adj1" fmla="val 38463"/>
              <a:gd name="adj2" fmla="val 5023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95938">
              <a:defRPr/>
            </a:pPr>
            <a:r>
              <a:rPr kumimoji="1" lang="ja-JP" altLang="en-US" sz="771" dirty="0">
                <a:solidFill>
                  <a:prstClr val="black"/>
                </a:solidFill>
                <a:latin typeface="メイリオ" panose="020B0604030504040204" pitchFamily="50" charset="-128"/>
                <a:ea typeface="メイリオ" panose="020B0604030504040204" pitchFamily="50" charset="-128"/>
              </a:rPr>
              <a:t>　　　　　</a:t>
            </a:r>
          </a:p>
        </p:txBody>
      </p:sp>
      <p:sp>
        <p:nvSpPr>
          <p:cNvPr id="101" name="テキスト ボックス 100">
            <a:extLst>
              <a:ext uri="{FF2B5EF4-FFF2-40B4-BE49-F238E27FC236}">
                <a16:creationId xmlns:a16="http://schemas.microsoft.com/office/drawing/2014/main" id="{C43EB475-D4C2-465A-9AA8-A4348FC3190F}"/>
              </a:ext>
            </a:extLst>
          </p:cNvPr>
          <p:cNvSpPr txBox="1"/>
          <p:nvPr/>
        </p:nvSpPr>
        <p:spPr>
          <a:xfrm>
            <a:off x="4392000" y="4662668"/>
            <a:ext cx="3699422" cy="252000"/>
          </a:xfrm>
          <a:prstGeom prst="rect">
            <a:avLst/>
          </a:prstGeom>
          <a:noFill/>
          <a:ln w="28575">
            <a:solidFill>
              <a:srgbClr val="00B0F0"/>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歯科特殊健診</a:t>
            </a:r>
          </a:p>
        </p:txBody>
      </p:sp>
      <p:sp>
        <p:nvSpPr>
          <p:cNvPr id="102" name="テキスト ボックス 101">
            <a:extLst>
              <a:ext uri="{FF2B5EF4-FFF2-40B4-BE49-F238E27FC236}">
                <a16:creationId xmlns:a16="http://schemas.microsoft.com/office/drawing/2014/main" id="{3829D79E-00DC-4C5E-825E-48FF208B8617}"/>
              </a:ext>
            </a:extLst>
          </p:cNvPr>
          <p:cNvSpPr txBox="1"/>
          <p:nvPr/>
        </p:nvSpPr>
        <p:spPr>
          <a:xfrm>
            <a:off x="4392000" y="4902532"/>
            <a:ext cx="3699422" cy="252000"/>
          </a:xfrm>
          <a:prstGeom prst="rect">
            <a:avLst/>
          </a:prstGeom>
          <a:noFill/>
          <a:ln w="28575">
            <a:solidFill>
              <a:srgbClr val="00B0F0"/>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労働安全衛生法</a:t>
            </a:r>
          </a:p>
        </p:txBody>
      </p:sp>
      <p:sp>
        <p:nvSpPr>
          <p:cNvPr id="103" name="テキスト ボックス 102">
            <a:extLst>
              <a:ext uri="{FF2B5EF4-FFF2-40B4-BE49-F238E27FC236}">
                <a16:creationId xmlns:a16="http://schemas.microsoft.com/office/drawing/2014/main" id="{BA20E3FE-65FB-4EC1-A5BA-A833CF1787E7}"/>
              </a:ext>
            </a:extLst>
          </p:cNvPr>
          <p:cNvSpPr txBox="1"/>
          <p:nvPr/>
        </p:nvSpPr>
        <p:spPr>
          <a:xfrm>
            <a:off x="4392000" y="5142397"/>
            <a:ext cx="3699422" cy="252000"/>
          </a:xfrm>
          <a:prstGeom prst="rect">
            <a:avLst/>
          </a:prstGeom>
          <a:solidFill>
            <a:srgbClr val="FF0000"/>
          </a:solidFill>
          <a:ln w="28575">
            <a:solidFill>
              <a:srgbClr val="00B0F0"/>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04" name="テキスト ボックス 103">
            <a:extLst>
              <a:ext uri="{FF2B5EF4-FFF2-40B4-BE49-F238E27FC236}">
                <a16:creationId xmlns:a16="http://schemas.microsoft.com/office/drawing/2014/main" id="{D7B940D6-F63E-49FE-A255-CEF4AF26E81A}"/>
              </a:ext>
            </a:extLst>
          </p:cNvPr>
          <p:cNvSpPr txBox="1"/>
          <p:nvPr/>
        </p:nvSpPr>
        <p:spPr>
          <a:xfrm>
            <a:off x="1281773" y="4601781"/>
            <a:ext cx="2750854" cy="659540"/>
          </a:xfrm>
          <a:prstGeom prst="rect">
            <a:avLst/>
          </a:prstGeom>
          <a:solidFill>
            <a:schemeClr val="bg1"/>
          </a:solidFill>
          <a:ln w="38100">
            <a:solidFill>
              <a:srgbClr val="00B0F0"/>
            </a:solidFill>
          </a:ln>
        </p:spPr>
        <p:txBody>
          <a:bodyPr wrap="square" rtlCol="0">
            <a:spAutoFit/>
          </a:bodyPr>
          <a:lstStyle/>
          <a:p>
            <a:pPr defTabSz="195938">
              <a:defRPr/>
            </a:pPr>
            <a:endParaRPr lang="en-US" altLang="ja-JP" sz="343" b="1" dirty="0">
              <a:solidFill>
                <a:srgbClr val="FF0000"/>
              </a:solidFill>
              <a:latin typeface="メイリオ" panose="020B0604030504040204" pitchFamily="50" charset="-128"/>
              <a:ea typeface="メイリオ" panose="020B0604030504040204" pitchFamily="50" charset="-128"/>
            </a:endParaRPr>
          </a:p>
          <a:p>
            <a:pPr defTabSz="195938">
              <a:defRPr/>
            </a:pPr>
            <a:r>
              <a:rPr lang="ja-JP" altLang="en-US" sz="1000" b="1" dirty="0">
                <a:solidFill>
                  <a:srgbClr val="FF0000"/>
                </a:solidFill>
                <a:latin typeface="メイリオ" panose="020B0604030504040204" pitchFamily="50" charset="-128"/>
                <a:ea typeface="メイリオ" panose="020B0604030504040204" pitchFamily="50" charset="-128"/>
              </a:rPr>
              <a:t>事業者</a:t>
            </a:r>
            <a:r>
              <a:rPr lang="ja-JP" altLang="en-US" sz="1000" b="1" dirty="0">
                <a:solidFill>
                  <a:prstClr val="black"/>
                </a:solidFill>
                <a:latin typeface="メイリオ" panose="020B0604030504040204" pitchFamily="50" charset="-128"/>
                <a:ea typeface="メイリオ" panose="020B0604030504040204" pitchFamily="50" charset="-128"/>
              </a:rPr>
              <a:t>は、政令で定める</a:t>
            </a:r>
            <a:r>
              <a:rPr lang="ja-JP" altLang="en-US" sz="1000" b="1" dirty="0">
                <a:solidFill>
                  <a:srgbClr val="FF0000"/>
                </a:solidFill>
                <a:latin typeface="メイリオ" panose="020B0604030504040204" pitchFamily="50" charset="-128"/>
                <a:ea typeface="メイリオ" panose="020B0604030504040204" pitchFamily="50" charset="-128"/>
              </a:rPr>
              <a:t>有害な業務に従事する労働者</a:t>
            </a:r>
            <a:r>
              <a:rPr lang="ja-JP" altLang="en-US" sz="1000" b="1" dirty="0">
                <a:solidFill>
                  <a:prstClr val="black"/>
                </a:solidFill>
                <a:latin typeface="メイリオ" panose="020B0604030504040204" pitchFamily="50" charset="-128"/>
                <a:ea typeface="メイリオ" panose="020B0604030504040204" pitchFamily="50" charset="-128"/>
              </a:rPr>
              <a:t>に対し、</a:t>
            </a:r>
            <a:r>
              <a:rPr lang="ja-JP" altLang="en-US" sz="1000" b="1" dirty="0">
                <a:solidFill>
                  <a:srgbClr val="FF0000"/>
                </a:solidFill>
                <a:latin typeface="メイリオ" panose="020B0604030504040204" pitchFamily="50" charset="-128"/>
                <a:ea typeface="メイリオ" panose="020B0604030504040204" pitchFamily="50" charset="-128"/>
              </a:rPr>
              <a:t>歯科医師による健康診断</a:t>
            </a:r>
            <a:r>
              <a:rPr lang="ja-JP" altLang="en-US" sz="1000" b="1" dirty="0">
                <a:solidFill>
                  <a:prstClr val="black"/>
                </a:solidFill>
                <a:latin typeface="メイリオ" panose="020B0604030504040204" pitchFamily="50" charset="-128"/>
                <a:ea typeface="メイリオ" panose="020B0604030504040204" pitchFamily="50" charset="-128"/>
              </a:rPr>
              <a:t>を行なわなければならない。</a:t>
            </a:r>
            <a:endParaRPr lang="en-US" altLang="ja-JP" sz="1000" b="1" dirty="0">
              <a:solidFill>
                <a:prstClr val="black"/>
              </a:solidFill>
              <a:latin typeface="メイリオ" panose="020B0604030504040204" pitchFamily="50" charset="-128"/>
              <a:ea typeface="メイリオ" panose="020B0604030504040204" pitchFamily="50" charset="-128"/>
            </a:endParaRPr>
          </a:p>
          <a:p>
            <a:pPr defTabSz="195938">
              <a:defRPr/>
            </a:pPr>
            <a:endParaRPr lang="en-US" altLang="ja-JP" sz="343" b="1" dirty="0">
              <a:solidFill>
                <a:prstClr val="black"/>
              </a:solidFill>
              <a:latin typeface="メイリオ" panose="020B0604030504040204" pitchFamily="50" charset="-128"/>
              <a:ea typeface="メイリオ" panose="020B0604030504040204" pitchFamily="50" charset="-128"/>
            </a:endParaRPr>
          </a:p>
        </p:txBody>
      </p:sp>
      <p:cxnSp>
        <p:nvCxnSpPr>
          <p:cNvPr id="105" name="直線コネクタ 104">
            <a:extLst>
              <a:ext uri="{FF2B5EF4-FFF2-40B4-BE49-F238E27FC236}">
                <a16:creationId xmlns:a16="http://schemas.microsoft.com/office/drawing/2014/main" id="{040F4732-3FD2-4D8F-95CC-18F159C314C8}"/>
              </a:ext>
            </a:extLst>
          </p:cNvPr>
          <p:cNvCxnSpPr>
            <a:cxnSpLocks/>
          </p:cNvCxnSpPr>
          <p:nvPr/>
        </p:nvCxnSpPr>
        <p:spPr>
          <a:xfrm>
            <a:off x="4336808" y="2887877"/>
            <a:ext cx="0" cy="266819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070EA23C-3014-430B-9426-99F9FBCA2BD9}"/>
              </a:ext>
            </a:extLst>
          </p:cNvPr>
          <p:cNvSpPr txBox="1"/>
          <p:nvPr/>
        </p:nvSpPr>
        <p:spPr>
          <a:xfrm>
            <a:off x="1224000" y="2657170"/>
            <a:ext cx="93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09" name="テキスト ボックス 108">
            <a:extLst>
              <a:ext uri="{FF2B5EF4-FFF2-40B4-BE49-F238E27FC236}">
                <a16:creationId xmlns:a16="http://schemas.microsoft.com/office/drawing/2014/main" id="{D9BD992D-ACBB-4319-8DB0-E336768C3FD6}"/>
              </a:ext>
            </a:extLst>
          </p:cNvPr>
          <p:cNvSpPr txBox="1"/>
          <p:nvPr/>
        </p:nvSpPr>
        <p:spPr>
          <a:xfrm>
            <a:off x="2268000" y="2659276"/>
            <a:ext cx="936000" cy="252000"/>
          </a:xfrm>
          <a:prstGeom prst="rect">
            <a:avLst/>
          </a:prstGeom>
          <a:solidFill>
            <a:srgbClr val="FF000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E773B789-7A04-4B60-BA24-269329E44C40}"/>
              </a:ext>
            </a:extLst>
          </p:cNvPr>
          <p:cNvSpPr txBox="1"/>
          <p:nvPr/>
        </p:nvSpPr>
        <p:spPr>
          <a:xfrm>
            <a:off x="4392000" y="2659279"/>
            <a:ext cx="93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1" name="テキスト ボックス 110">
            <a:extLst>
              <a:ext uri="{FF2B5EF4-FFF2-40B4-BE49-F238E27FC236}">
                <a16:creationId xmlns:a16="http://schemas.microsoft.com/office/drawing/2014/main" id="{2F211FB7-A6D2-4745-937B-A1DCBDFB0E54}"/>
              </a:ext>
            </a:extLst>
          </p:cNvPr>
          <p:cNvSpPr txBox="1"/>
          <p:nvPr/>
        </p:nvSpPr>
        <p:spPr>
          <a:xfrm>
            <a:off x="5472000" y="2657170"/>
            <a:ext cx="165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2" name="テキスト ボックス 111">
            <a:extLst>
              <a:ext uri="{FF2B5EF4-FFF2-40B4-BE49-F238E27FC236}">
                <a16:creationId xmlns:a16="http://schemas.microsoft.com/office/drawing/2014/main" id="{462FBAB7-4071-487C-BB62-1F4720B6CD69}"/>
              </a:ext>
            </a:extLst>
          </p:cNvPr>
          <p:cNvSpPr txBox="1"/>
          <p:nvPr/>
        </p:nvSpPr>
        <p:spPr>
          <a:xfrm>
            <a:off x="3312000" y="2657169"/>
            <a:ext cx="936000" cy="252000"/>
          </a:xfrm>
          <a:prstGeom prst="rect">
            <a:avLst/>
          </a:prstGeom>
          <a:solidFill>
            <a:srgbClr val="FF000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3" name="テキスト ボックス 112">
            <a:extLst>
              <a:ext uri="{FF2B5EF4-FFF2-40B4-BE49-F238E27FC236}">
                <a16:creationId xmlns:a16="http://schemas.microsoft.com/office/drawing/2014/main" id="{BD8E5B9A-9732-4CE5-947E-9F3A3A4DD5F9}"/>
              </a:ext>
            </a:extLst>
          </p:cNvPr>
          <p:cNvSpPr txBox="1"/>
          <p:nvPr/>
        </p:nvSpPr>
        <p:spPr>
          <a:xfrm>
            <a:off x="7272000" y="2659982"/>
            <a:ext cx="972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4" name="右中かっこ 113">
            <a:extLst>
              <a:ext uri="{FF2B5EF4-FFF2-40B4-BE49-F238E27FC236}">
                <a16:creationId xmlns:a16="http://schemas.microsoft.com/office/drawing/2014/main" id="{FA55FD6B-DC0D-4F35-823D-5AF6B0F4FF7A}"/>
              </a:ext>
            </a:extLst>
          </p:cNvPr>
          <p:cNvSpPr/>
          <p:nvPr/>
        </p:nvSpPr>
        <p:spPr>
          <a:xfrm rot="10800000">
            <a:off x="4062732" y="4731425"/>
            <a:ext cx="218070" cy="654004"/>
          </a:xfrm>
          <a:prstGeom prst="rightBrace">
            <a:avLst>
              <a:gd name="adj1" fmla="val 20233"/>
              <a:gd name="adj2" fmla="val 51959"/>
            </a:avLst>
          </a:prstGeom>
          <a:ln w="635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95938">
              <a:defRPr/>
            </a:pPr>
            <a:endParaRPr kumimoji="1" lang="ja-JP" altLang="en-US" sz="771">
              <a:solidFill>
                <a:prstClr val="black"/>
              </a:solidFill>
              <a:latin typeface="メイリオ" panose="020B0604030504040204" pitchFamily="50" charset="-128"/>
              <a:ea typeface="メイリオ" panose="020B0604030504040204" pitchFamily="50" charset="-128"/>
            </a:endParaRPr>
          </a:p>
        </p:txBody>
      </p:sp>
      <p:pic>
        <p:nvPicPr>
          <p:cNvPr id="115" name="図 114" descr="写真, 座る, 小さい, クマ が含まれている画像&#10;&#10;自動的に生成された説明">
            <a:extLst>
              <a:ext uri="{FF2B5EF4-FFF2-40B4-BE49-F238E27FC236}">
                <a16:creationId xmlns:a16="http://schemas.microsoft.com/office/drawing/2014/main" id="{B34CDAAA-DA88-4F28-AB68-0B1BBB761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057" y="5605840"/>
            <a:ext cx="663906" cy="894830"/>
          </a:xfrm>
          <a:prstGeom prst="rect">
            <a:avLst/>
          </a:prstGeom>
        </p:spPr>
      </p:pic>
      <p:pic>
        <p:nvPicPr>
          <p:cNvPr id="117" name="図 116">
            <a:extLst>
              <a:ext uri="{FF2B5EF4-FFF2-40B4-BE49-F238E27FC236}">
                <a16:creationId xmlns:a16="http://schemas.microsoft.com/office/drawing/2014/main" id="{CEB9F305-2622-4E7C-85D4-9175AD33CC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63600" y="5538806"/>
            <a:ext cx="776874" cy="1015343"/>
          </a:xfrm>
          <a:prstGeom prst="rect">
            <a:avLst/>
          </a:prstGeom>
        </p:spPr>
      </p:pic>
      <p:pic>
        <p:nvPicPr>
          <p:cNvPr id="118" name="図 117">
            <a:extLst>
              <a:ext uri="{FF2B5EF4-FFF2-40B4-BE49-F238E27FC236}">
                <a16:creationId xmlns:a16="http://schemas.microsoft.com/office/drawing/2014/main" id="{4A595EE6-BC12-40D0-8491-A950596CF7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2847" y="5913438"/>
            <a:ext cx="807177" cy="562334"/>
          </a:xfrm>
          <a:prstGeom prst="rect">
            <a:avLst/>
          </a:prstGeom>
        </p:spPr>
      </p:pic>
      <p:sp>
        <p:nvSpPr>
          <p:cNvPr id="120" name="テキスト ボックス 4">
            <a:extLst>
              <a:ext uri="{FF2B5EF4-FFF2-40B4-BE49-F238E27FC236}">
                <a16:creationId xmlns:a16="http://schemas.microsoft.com/office/drawing/2014/main" id="{E174018E-320B-4D97-8257-E4DAE87D3E6B}"/>
              </a:ext>
            </a:extLst>
          </p:cNvPr>
          <p:cNvSpPr txBox="1">
            <a:spLocks noChangeArrowheads="1"/>
          </p:cNvSpPr>
          <p:nvPr/>
        </p:nvSpPr>
        <p:spPr bwMode="auto">
          <a:xfrm>
            <a:off x="0" y="63237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歯医者さんにいつ行きました？</a:t>
            </a:r>
          </a:p>
        </p:txBody>
      </p:sp>
      <p:pic>
        <p:nvPicPr>
          <p:cNvPr id="121" name="Picture 2" descr="８０２０ロゴマーク">
            <a:extLst>
              <a:ext uri="{FF2B5EF4-FFF2-40B4-BE49-F238E27FC236}">
                <a16:creationId xmlns:a16="http://schemas.microsoft.com/office/drawing/2014/main" id="{C6D8329F-C91D-4C8D-A634-D9BC7E4FC6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独居老人のイラスト">
            <a:extLst>
              <a:ext uri="{FF2B5EF4-FFF2-40B4-BE49-F238E27FC236}">
                <a16:creationId xmlns:a16="http://schemas.microsoft.com/office/drawing/2014/main" id="{7FBCB3DD-836A-4EC3-BACD-399521F412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0151" b="88191" l="14750" r="59750">
                        <a14:foregroundMark x1="36500" y1="33166" x2="34750" y2="46231"/>
                        <a14:foregroundMark x1="23250" y1="84171" x2="23750" y2="77889"/>
                        <a14:foregroundMark x1="34750" y1="86181" x2="34250" y2="78894"/>
                        <a14:foregroundMark x1="42750" y1="85930" x2="36250" y2="84422"/>
                        <a14:foregroundMark x1="32750" y1="32161" x2="34750" y2="40955"/>
                        <a14:foregroundMark x1="48500" y1="39698" x2="40500" y2="41206"/>
                        <a14:foregroundMark x1="36500" y1="30151" x2="36500" y2="35930"/>
                        <a14:foregroundMark x1="21500" y1="87688" x2="22750" y2="79146"/>
                        <a14:foregroundMark x1="53750" y1="86181" x2="43000" y2="86683"/>
                        <a14:foregroundMark x1="29250" y1="87688" x2="37500" y2="86683"/>
                        <a14:foregroundMark x1="14750" y1="88191" x2="17250" y2="88191"/>
                        <a14:foregroundMark x1="50750" y1="88442" x2="46250" y2="87940"/>
                        <a14:foregroundMark x1="57250" y1="86432" x2="53000" y2="85678"/>
                        <a14:foregroundMark x1="59750" y1="86432" x2="56000" y2="86432"/>
                        <a14:foregroundMark x1="17750" y1="88191" x2="24250" y2="87186"/>
                      </a14:backgroundRemoval>
                    </a14:imgEffect>
                  </a14:imgLayer>
                </a14:imgProps>
              </a:ext>
              <a:ext uri="{28A0092B-C50C-407E-A947-70E740481C1C}">
                <a14:useLocalDpi xmlns:a14="http://schemas.microsoft.com/office/drawing/2010/main" val="0"/>
              </a:ext>
            </a:extLst>
          </a:blip>
          <a:srcRect l="13200" t="28005" r="38343" b="9512"/>
          <a:stretch/>
        </p:blipFill>
        <p:spPr bwMode="auto">
          <a:xfrm>
            <a:off x="6953693" y="5407195"/>
            <a:ext cx="934020" cy="11983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直線コネクタ 122">
            <a:extLst>
              <a:ext uri="{FF2B5EF4-FFF2-40B4-BE49-F238E27FC236}">
                <a16:creationId xmlns:a16="http://schemas.microsoft.com/office/drawing/2014/main" id="{D7E25199-8FAF-4E09-A440-4A5FD6E8F470}"/>
              </a:ext>
            </a:extLst>
          </p:cNvPr>
          <p:cNvCxnSpPr>
            <a:cxnSpLocks/>
          </p:cNvCxnSpPr>
          <p:nvPr/>
        </p:nvCxnSpPr>
        <p:spPr>
          <a:xfrm>
            <a:off x="7200510" y="2870156"/>
            <a:ext cx="0" cy="174437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5602" name="Picture 2" descr="高校生・中学生のイラスト（学ラン・セーラー服）">
            <a:extLst>
              <a:ext uri="{FF2B5EF4-FFF2-40B4-BE49-F238E27FC236}">
                <a16:creationId xmlns:a16="http://schemas.microsoft.com/office/drawing/2014/main" id="{9D868520-17AC-46F4-8833-B4EC52D2B29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3474965" y="5563453"/>
            <a:ext cx="682365" cy="869245"/>
          </a:xfrm>
          <a:prstGeom prst="rect">
            <a:avLst/>
          </a:prstGeom>
          <a:noFill/>
          <a:extLst>
            <a:ext uri="{909E8E84-426E-40DD-AFC4-6F175D3DCCD1}">
              <a14:hiddenFill xmlns:a14="http://schemas.microsoft.com/office/drawing/2010/main">
                <a:solidFill>
                  <a:srgbClr val="FFFFFF"/>
                </a:solidFill>
              </a14:hiddenFill>
            </a:ext>
          </a:extLst>
        </p:spPr>
      </p:pic>
      <p:sp>
        <p:nvSpPr>
          <p:cNvPr id="124" name="Google Shape;27;p35">
            <a:extLst>
              <a:ext uri="{FF2B5EF4-FFF2-40B4-BE49-F238E27FC236}">
                <a16:creationId xmlns:a16="http://schemas.microsoft.com/office/drawing/2014/main" id="{8D0555F1-9880-44CD-B987-02BF508CA2B3}"/>
              </a:ext>
            </a:extLst>
          </p:cNvPr>
          <p:cNvSpPr txBox="1"/>
          <p:nvPr/>
        </p:nvSpPr>
        <p:spPr>
          <a:xfrm>
            <a:off x="246831" y="6624392"/>
            <a:ext cx="3457421"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歯科特殊健康診断の勧め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54" name="object 91">
            <a:extLst>
              <a:ext uri="{FF2B5EF4-FFF2-40B4-BE49-F238E27FC236}">
                <a16:creationId xmlns:a16="http://schemas.microsoft.com/office/drawing/2014/main" id="{9DEE5239-DAC6-405E-9CD4-FA6D0445F05F}"/>
              </a:ext>
            </a:extLst>
          </p:cNvPr>
          <p:cNvSpPr txBox="1"/>
          <p:nvPr/>
        </p:nvSpPr>
        <p:spPr>
          <a:xfrm>
            <a:off x="3704252" y="6570564"/>
            <a:ext cx="4692535"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62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66D18C5-C8A0-458D-84CB-B8F90E57FAAB}"/>
              </a:ext>
            </a:extLst>
          </p:cNvPr>
          <p:cNvSpPr txBox="1">
            <a:spLocks noChangeArrowheads="1"/>
          </p:cNvSpPr>
          <p:nvPr/>
        </p:nvSpPr>
        <p:spPr bwMode="auto">
          <a:xfrm>
            <a:off x="24064" y="845824"/>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spc="300" dirty="0">
                <a:solidFill>
                  <a:srgbClr val="00B050"/>
                </a:solidFill>
                <a:latin typeface="メイリオ" panose="020B0604030504040204" pitchFamily="50" charset="-128"/>
                <a:ea typeface="メイリオ" panose="020B0604030504040204" pitchFamily="50" charset="-128"/>
              </a:rPr>
              <a:t>歯科特殊健康診断</a:t>
            </a:r>
          </a:p>
        </p:txBody>
      </p:sp>
      <p:pic>
        <p:nvPicPr>
          <p:cNvPr id="6" name="Picture 2" descr="８０２０ロゴマーク">
            <a:extLst>
              <a:ext uri="{FF2B5EF4-FFF2-40B4-BE49-F238E27FC236}">
                <a16:creationId xmlns:a16="http://schemas.microsoft.com/office/drawing/2014/main" id="{856ADB8F-2249-41D9-AF62-D807354DF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0ADC4EEA-95A8-488D-9A2D-09D6400147F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79534014-2B64-443D-8D7F-9322B72A03D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2">
            <a:extLst>
              <a:ext uri="{FF2B5EF4-FFF2-40B4-BE49-F238E27FC236}">
                <a16:creationId xmlns:a16="http://schemas.microsoft.com/office/drawing/2014/main" id="{B1D7B0E4-38A3-4503-95A2-3AF50E9F809B}"/>
              </a:ext>
            </a:extLst>
          </p:cNvPr>
          <p:cNvSpPr>
            <a:spLocks noGrp="1"/>
          </p:cNvSpPr>
          <p:nvPr>
            <p:ph idx="1"/>
          </p:nvPr>
        </p:nvSpPr>
        <p:spPr>
          <a:xfrm>
            <a:off x="863599" y="1520825"/>
            <a:ext cx="8152063" cy="3569429"/>
          </a:xfrm>
          <a:ln w="63500">
            <a:noFill/>
          </a:ln>
        </p:spPr>
        <p:txBody>
          <a:bodyPr anchor="t" anchorCtr="0">
            <a:noAutofit/>
          </a:bodyPr>
          <a:lstStyle/>
          <a:p>
            <a:pPr marL="0" indent="0">
              <a:lnSpc>
                <a:spcPct val="100000"/>
              </a:lnSpc>
              <a:spcBef>
                <a:spcPts val="0"/>
              </a:spcBef>
              <a:buNone/>
            </a:pPr>
            <a:r>
              <a:rPr kumimoji="1" lang="ja-JP" altLang="en-US" dirty="0">
                <a:latin typeface="メイリオ" panose="020B0604030504040204" pitchFamily="50" charset="-128"/>
                <a:ea typeface="メイリオ" panose="020B0604030504040204" pitchFamily="50" charset="-128"/>
              </a:rPr>
              <a:t>有害業務に従事する労働者について、その業務　起因性疾病予防と健康確保のため行われる健康診断で、労働衛生管理の一環として行われています</a:t>
            </a:r>
          </a:p>
        </p:txBody>
      </p:sp>
      <p:sp>
        <p:nvSpPr>
          <p:cNvPr id="11" name="字幕 2">
            <a:extLst>
              <a:ext uri="{FF2B5EF4-FFF2-40B4-BE49-F238E27FC236}">
                <a16:creationId xmlns:a16="http://schemas.microsoft.com/office/drawing/2014/main" id="{6B0669CF-3AEB-401B-9DC6-FDF3ED5BBE5B}"/>
              </a:ext>
            </a:extLst>
          </p:cNvPr>
          <p:cNvSpPr txBox="1">
            <a:spLocks/>
          </p:cNvSpPr>
          <p:nvPr/>
        </p:nvSpPr>
        <p:spPr>
          <a:xfrm>
            <a:off x="863600" y="3361365"/>
            <a:ext cx="8007684" cy="2448000"/>
          </a:xfrm>
          <a:prstGeom prst="rect">
            <a:avLst/>
          </a:prstGeom>
          <a:solidFill>
            <a:schemeClr val="accent5">
              <a:lumMod val="20000"/>
              <a:lumOff val="80000"/>
            </a:schemeClr>
          </a:solidFill>
          <a:ln w="66675">
            <a:noFill/>
          </a:ln>
        </p:spPr>
        <p:txBody>
          <a:bodyPr vert="horz" lIns="936000"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spcBef>
                <a:spcPts val="600"/>
              </a:spcBef>
              <a:buNone/>
            </a:pPr>
            <a:r>
              <a:rPr lang="ja-JP" altLang="en-US" sz="1800" b="1" dirty="0">
                <a:latin typeface="メイリオ" panose="020B0604030504040204" pitchFamily="50" charset="-128"/>
                <a:ea typeface="メイリオ" panose="020B0604030504040204" pitchFamily="50" charset="-128"/>
              </a:rPr>
              <a:t>　</a:t>
            </a:r>
            <a:r>
              <a:rPr lang="ja-JP" altLang="en-US" sz="2700" b="1" spc="-150" dirty="0">
                <a:latin typeface="メイリオ" panose="020B0604030504040204" pitchFamily="50" charset="-128"/>
                <a:ea typeface="メイリオ" panose="020B0604030504040204" pitchFamily="50" charset="-128"/>
              </a:rPr>
              <a:t>労働安全衛生法における歯科医師による健康</a:t>
            </a:r>
            <a:endParaRPr lang="en-US" altLang="ja-JP" sz="2700" b="1" spc="-150" dirty="0">
              <a:latin typeface="メイリオ" panose="020B0604030504040204" pitchFamily="50" charset="-128"/>
              <a:ea typeface="メイリオ" panose="020B0604030504040204" pitchFamily="50" charset="-128"/>
            </a:endParaRPr>
          </a:p>
          <a:p>
            <a:pPr marL="0" indent="0">
              <a:spcBef>
                <a:spcPts val="600"/>
              </a:spcBef>
              <a:buNone/>
            </a:pPr>
            <a:r>
              <a:rPr lang="ja-JP" altLang="en-US" sz="2000" b="1" spc="-150" dirty="0">
                <a:latin typeface="メイリオ" panose="020B0604030504040204" pitchFamily="50" charset="-128"/>
                <a:ea typeface="メイリオ" panose="020B0604030504040204" pitchFamily="50" charset="-128"/>
              </a:rPr>
              <a:t>　</a:t>
            </a:r>
            <a:r>
              <a:rPr lang="ja-JP" altLang="en-US" sz="2700" b="1" spc="-150" dirty="0">
                <a:latin typeface="メイリオ" panose="020B0604030504040204" pitchFamily="50" charset="-128"/>
                <a:ea typeface="メイリオ" panose="020B0604030504040204" pitchFamily="50" charset="-128"/>
              </a:rPr>
              <a:t>診断は特定の化学物質による健康障害予防</a:t>
            </a:r>
            <a:endParaRPr lang="en-US" altLang="ja-JP" sz="2700" b="1" spc="-150" dirty="0">
              <a:latin typeface="メイリオ" panose="020B0604030504040204" pitchFamily="50" charset="-128"/>
              <a:ea typeface="メイリオ" panose="020B0604030504040204" pitchFamily="50" charset="-128"/>
            </a:endParaRPr>
          </a:p>
          <a:p>
            <a:pPr marL="0" indent="0">
              <a:spcBef>
                <a:spcPts val="600"/>
              </a:spcBef>
              <a:buNone/>
            </a:pPr>
            <a:r>
              <a:rPr lang="ja-JP" altLang="en-US" sz="1800" b="1" spc="-150" dirty="0">
                <a:latin typeface="メイリオ" panose="020B0604030504040204" pitchFamily="50" charset="-128"/>
                <a:ea typeface="メイリオ" panose="020B0604030504040204" pitchFamily="50" charset="-128"/>
              </a:rPr>
              <a:t>　</a:t>
            </a:r>
            <a:r>
              <a:rPr lang="ja-JP" altLang="en-US" sz="2700" b="1" spc="-150" dirty="0">
                <a:latin typeface="メイリオ" panose="020B0604030504040204" pitchFamily="50" charset="-128"/>
                <a:ea typeface="メイリオ" panose="020B0604030504040204" pitchFamily="50" charset="-128"/>
              </a:rPr>
              <a:t>だけではなく、健康診断を通じて、歯科の立</a:t>
            </a:r>
          </a:p>
          <a:p>
            <a:pPr marL="0" indent="0">
              <a:spcBef>
                <a:spcPts val="600"/>
              </a:spcBef>
              <a:buNone/>
            </a:pPr>
            <a:r>
              <a:rPr lang="ja-JP" altLang="en-US" sz="1800" b="1" spc="-150" dirty="0">
                <a:latin typeface="メイリオ" panose="020B0604030504040204" pitchFamily="50" charset="-128"/>
                <a:ea typeface="メイリオ" panose="020B0604030504040204" pitchFamily="50" charset="-128"/>
              </a:rPr>
              <a:t>　</a:t>
            </a:r>
            <a:r>
              <a:rPr lang="ja-JP" altLang="en-US" sz="2700" b="1" spc="-150" dirty="0">
                <a:latin typeface="メイリオ" panose="020B0604030504040204" pitchFamily="50" charset="-128"/>
                <a:ea typeface="メイリオ" panose="020B0604030504040204" pitchFamily="50" charset="-128"/>
              </a:rPr>
              <a:t>場から、作業環境管理、作業管理にかかわり、</a:t>
            </a:r>
          </a:p>
          <a:p>
            <a:pPr marL="0" indent="0">
              <a:spcBef>
                <a:spcPts val="600"/>
              </a:spcBef>
              <a:buNone/>
            </a:pPr>
            <a:r>
              <a:rPr lang="ja-JP" altLang="en-US" sz="1800" b="1" spc="-150" dirty="0">
                <a:latin typeface="メイリオ" panose="020B0604030504040204" pitchFamily="50" charset="-128"/>
                <a:ea typeface="メイリオ" panose="020B0604030504040204" pitchFamily="50" charset="-128"/>
              </a:rPr>
              <a:t>　</a:t>
            </a:r>
            <a:r>
              <a:rPr lang="ja-JP" altLang="en-US" sz="2700" b="1" spc="-150" dirty="0">
                <a:latin typeface="メイリオ" panose="020B0604030504040204" pitchFamily="50" charset="-128"/>
                <a:ea typeface="メイリオ" panose="020B0604030504040204" pitchFamily="50" charset="-128"/>
              </a:rPr>
              <a:t>労働者の健康を確保しようとするものです</a:t>
            </a:r>
          </a:p>
          <a:p>
            <a:pPr marL="0" indent="0" algn="ctr">
              <a:buNone/>
            </a:pPr>
            <a:endParaRPr lang="ja-JP" altLang="en-US" sz="2800" b="1"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F0FA8DE4-C405-44D9-963A-6C2BD1AADEB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1030341" y="2883111"/>
            <a:ext cx="1213551" cy="1183211"/>
          </a:xfrm>
          <a:prstGeom prst="rect">
            <a:avLst/>
          </a:prstGeom>
        </p:spPr>
      </p:pic>
      <p:sp>
        <p:nvSpPr>
          <p:cNvPr id="13" name="Google Shape;27;p35">
            <a:extLst>
              <a:ext uri="{FF2B5EF4-FFF2-40B4-BE49-F238E27FC236}">
                <a16:creationId xmlns:a16="http://schemas.microsoft.com/office/drawing/2014/main" id="{4CDBFE75-4264-40BE-9DBF-E5F845DF1FC7}"/>
              </a:ext>
            </a:extLst>
          </p:cNvPr>
          <p:cNvSpPr txBox="1"/>
          <p:nvPr/>
        </p:nvSpPr>
        <p:spPr>
          <a:xfrm>
            <a:off x="246831" y="6624392"/>
            <a:ext cx="3765331"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2</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歯科特殊健康診断の勧め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69276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74D5BCC-220C-4209-8EB9-48B1C8F778E1}"/>
              </a:ext>
            </a:extLst>
          </p:cNvPr>
          <p:cNvSpPr txBox="1">
            <a:spLocks noChangeArrowheads="1"/>
          </p:cNvSpPr>
          <p:nvPr/>
        </p:nvSpPr>
        <p:spPr bwMode="auto">
          <a:xfrm>
            <a:off x="24064" y="845824"/>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spc="300" dirty="0">
                <a:solidFill>
                  <a:srgbClr val="00B050"/>
                </a:solidFill>
                <a:latin typeface="メイリオ" panose="020B0604030504040204" pitchFamily="50" charset="-128"/>
                <a:ea typeface="メイリオ" panose="020B0604030504040204" pitchFamily="50" charset="-128"/>
              </a:rPr>
              <a:t>仕事で使っていませんか？</a:t>
            </a:r>
          </a:p>
        </p:txBody>
      </p:sp>
      <p:pic>
        <p:nvPicPr>
          <p:cNvPr id="7" name="Picture 2" descr="８０２０ロゴマーク">
            <a:extLst>
              <a:ext uri="{FF2B5EF4-FFF2-40B4-BE49-F238E27FC236}">
                <a16:creationId xmlns:a16="http://schemas.microsoft.com/office/drawing/2014/main" id="{FC96B20F-C198-41F9-AD61-363CF0070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71CD9BB8-9DCC-4374-8AD6-5E83BDE44B1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5D2C6ECC-337F-4D82-89C9-8ADE456770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p35">
            <a:extLst>
              <a:ext uri="{FF2B5EF4-FFF2-40B4-BE49-F238E27FC236}">
                <a16:creationId xmlns:a16="http://schemas.microsoft.com/office/drawing/2014/main" id="{CB98DC95-2CA3-46CC-A65A-176AEDC879CC}"/>
              </a:ext>
            </a:extLst>
          </p:cNvPr>
          <p:cNvSpPr txBox="1"/>
          <p:nvPr/>
        </p:nvSpPr>
        <p:spPr>
          <a:xfrm>
            <a:off x="246832" y="6624392"/>
            <a:ext cx="3466752"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3</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歯科特殊健康診断の勧め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4" name="図 3" descr="ダイアグラム&#10;&#10;自動的に生成された説明">
            <a:extLst>
              <a:ext uri="{FF2B5EF4-FFF2-40B4-BE49-F238E27FC236}">
                <a16:creationId xmlns:a16="http://schemas.microsoft.com/office/drawing/2014/main" id="{A938A405-391E-4C09-B428-2F3079595D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4691" y="1426204"/>
            <a:ext cx="5394618" cy="4835156"/>
          </a:xfrm>
          <a:prstGeom prst="rect">
            <a:avLst/>
          </a:prstGeom>
        </p:spPr>
      </p:pic>
      <p:sp>
        <p:nvSpPr>
          <p:cNvPr id="10" name="テキスト ボックス 9">
            <a:extLst>
              <a:ext uri="{FF2B5EF4-FFF2-40B4-BE49-F238E27FC236}">
                <a16:creationId xmlns:a16="http://schemas.microsoft.com/office/drawing/2014/main" id="{F49A6FA6-6096-4818-A5A7-E04886FB934F}"/>
              </a:ext>
            </a:extLst>
          </p:cNvPr>
          <p:cNvSpPr txBox="1"/>
          <p:nvPr/>
        </p:nvSpPr>
        <p:spPr>
          <a:xfrm>
            <a:off x="2057150" y="6327460"/>
            <a:ext cx="5848600" cy="230832"/>
          </a:xfrm>
          <a:prstGeom prst="rect">
            <a:avLst/>
          </a:prstGeom>
          <a:noFill/>
          <a:ln w="19050">
            <a:noFill/>
          </a:ln>
        </p:spPr>
        <p:txBody>
          <a:bodyPr wrap="square">
            <a:spAutoFit/>
          </a:bodyPr>
          <a:lstStyle/>
          <a:p>
            <a:pPr marL="0" indent="0">
              <a:buNone/>
            </a:pPr>
            <a:r>
              <a:rPr lang="ja-JP" altLang="en-US" sz="900" dirty="0">
                <a:solidFill>
                  <a:srgbClr val="555552"/>
                </a:solidFill>
                <a:latin typeface="メイリオ" panose="020B0604030504040204" pitchFamily="50" charset="-128"/>
                <a:ea typeface="メイリオ" panose="020B0604030504040204" pitchFamily="50" charset="-128"/>
              </a:rPr>
              <a:t>出典：日本歯科医師会リーフレット「忘れていませんか？歯科特殊健康診断」</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226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63FFB61D-81C2-495E-B1D9-6ADFB5C4E36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D2BD140-90B9-4B8D-ADDF-C2EE87D437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7;p35">
            <a:extLst>
              <a:ext uri="{FF2B5EF4-FFF2-40B4-BE49-F238E27FC236}">
                <a16:creationId xmlns:a16="http://schemas.microsoft.com/office/drawing/2014/main" id="{5A99C246-4099-4A74-B37B-70A875DF92E0}"/>
              </a:ext>
            </a:extLst>
          </p:cNvPr>
          <p:cNvSpPr txBox="1"/>
          <p:nvPr/>
        </p:nvSpPr>
        <p:spPr>
          <a:xfrm>
            <a:off x="246832" y="6624392"/>
            <a:ext cx="3364586"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4</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歯科特殊健康診断の勧め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2" name="コンテンツ プレースホルダー 2">
            <a:extLst>
              <a:ext uri="{FF2B5EF4-FFF2-40B4-BE49-F238E27FC236}">
                <a16:creationId xmlns:a16="http://schemas.microsoft.com/office/drawing/2014/main" id="{B019C6EB-740D-23A5-BB66-117F741380DF}"/>
              </a:ext>
            </a:extLst>
          </p:cNvPr>
          <p:cNvSpPr>
            <a:spLocks noGrp="1"/>
          </p:cNvSpPr>
          <p:nvPr>
            <p:ph idx="1"/>
          </p:nvPr>
        </p:nvSpPr>
        <p:spPr>
          <a:xfrm>
            <a:off x="390386" y="1102897"/>
            <a:ext cx="8411870" cy="5016720"/>
          </a:xfrm>
        </p:spPr>
        <p:txBody>
          <a:bodyPr>
            <a:normAutofit/>
          </a:bodyPr>
          <a:lstStyle/>
          <a:p>
            <a:pPr marL="0" indent="0">
              <a:buNone/>
            </a:pPr>
            <a:r>
              <a:rPr lang="zh-TW" altLang="en-US" sz="2400" b="1" i="0" u="none" strike="noStrike" baseline="0" dirty="0">
                <a:latin typeface="メイリオ" panose="020B0604030504040204" pitchFamily="50" charset="-128"/>
                <a:ea typeface="メイリオ" panose="020B0604030504040204" pitchFamily="50" charset="-128"/>
              </a:rPr>
              <a:t>労働安全衛生法施行令</a:t>
            </a:r>
            <a:r>
              <a:rPr lang="ja-JP" altLang="en-US" sz="2400" b="1" i="0" u="none" strike="noStrike" baseline="0" dirty="0">
                <a:latin typeface="メイリオ" panose="020B0604030504040204" pitchFamily="50" charset="-128"/>
                <a:ea typeface="メイリオ" panose="020B0604030504040204" pitchFamily="50" charset="-128"/>
              </a:rPr>
              <a:t>　</a:t>
            </a:r>
            <a:r>
              <a:rPr lang="zh-TW" altLang="en-US" sz="2400" b="1" i="0" u="none" strike="noStrike" baseline="0" dirty="0">
                <a:latin typeface="メイリオ" panose="020B0604030504040204" pitchFamily="50" charset="-128"/>
                <a:ea typeface="メイリオ" panose="020B0604030504040204" pitchFamily="50" charset="-128"/>
              </a:rPr>
              <a:t>第</a:t>
            </a:r>
            <a:r>
              <a:rPr lang="en-US" altLang="ja-JP" sz="2400" b="1" i="0" u="none" strike="noStrike" baseline="0" dirty="0">
                <a:latin typeface="メイリオ" panose="020B0604030504040204" pitchFamily="50" charset="-128"/>
                <a:ea typeface="メイリオ" panose="020B0604030504040204" pitchFamily="50" charset="-128"/>
              </a:rPr>
              <a:t>22</a:t>
            </a:r>
            <a:r>
              <a:rPr lang="zh-TW" altLang="en-US" sz="2400" b="1" i="0" u="none" strike="noStrike" baseline="0" dirty="0">
                <a:latin typeface="メイリオ" panose="020B0604030504040204" pitchFamily="50" charset="-128"/>
                <a:ea typeface="メイリオ" panose="020B0604030504040204" pitchFamily="50" charset="-128"/>
              </a:rPr>
              <a:t>条第</a:t>
            </a:r>
            <a:r>
              <a:rPr lang="en-US" altLang="ja-JP" sz="2400" b="1" i="0" u="none" strike="noStrike" baseline="0" dirty="0">
                <a:latin typeface="メイリオ" panose="020B0604030504040204" pitchFamily="50" charset="-128"/>
                <a:ea typeface="メイリオ" panose="020B0604030504040204" pitchFamily="50" charset="-128"/>
              </a:rPr>
              <a:t>3</a:t>
            </a:r>
            <a:r>
              <a:rPr lang="zh-TW" altLang="en-US" sz="2400" b="1" i="0" u="none" strike="noStrike" baseline="0" dirty="0">
                <a:latin typeface="メイリオ" panose="020B0604030504040204" pitchFamily="50" charset="-128"/>
                <a:ea typeface="メイリオ" panose="020B0604030504040204" pitchFamily="50" charset="-128"/>
              </a:rPr>
              <a:t>項</a:t>
            </a:r>
            <a:endParaRPr lang="en-US" altLang="zh-TW" sz="2400" b="1" i="0" u="none" strike="noStrike" baseline="0" dirty="0">
              <a:latin typeface="メイリオ" panose="020B0604030504040204" pitchFamily="50" charset="-128"/>
              <a:ea typeface="メイリオ" panose="020B0604030504040204" pitchFamily="50" charset="-128"/>
            </a:endParaRPr>
          </a:p>
          <a:p>
            <a:pPr marL="0" indent="0">
              <a:buNone/>
            </a:pPr>
            <a:r>
              <a:rPr lang="ja-JP" altLang="en-US" sz="2000" b="0" i="0" u="none" strike="noStrike" baseline="0" dirty="0">
                <a:solidFill>
                  <a:srgbClr val="653928"/>
                </a:solidFill>
                <a:latin typeface="メイリオ" panose="020B0604030504040204" pitchFamily="50" charset="-128"/>
                <a:ea typeface="メイリオ" panose="020B0604030504040204" pitchFamily="50" charset="-128"/>
              </a:rPr>
              <a:t>労働安全衛生法第</a:t>
            </a:r>
            <a:r>
              <a:rPr lang="en-US" altLang="ja-JP" sz="2000" b="0" i="0" u="none" strike="noStrike" baseline="0" dirty="0">
                <a:solidFill>
                  <a:srgbClr val="653928"/>
                </a:solidFill>
                <a:latin typeface="メイリオ" panose="020B0604030504040204" pitchFamily="50" charset="-128"/>
                <a:ea typeface="メイリオ" panose="020B0604030504040204" pitchFamily="50" charset="-128"/>
              </a:rPr>
              <a:t>66</a:t>
            </a:r>
            <a:r>
              <a:rPr lang="ja-JP" altLang="en-US" sz="2000" b="0" i="0" u="none" strike="noStrike" baseline="0" dirty="0">
                <a:solidFill>
                  <a:srgbClr val="653928"/>
                </a:solidFill>
                <a:latin typeface="メイリオ" panose="020B0604030504040204" pitchFamily="50" charset="-128"/>
                <a:ea typeface="メイリオ" panose="020B0604030504040204" pitchFamily="50" charset="-128"/>
              </a:rPr>
              <a:t>条第</a:t>
            </a:r>
            <a:r>
              <a:rPr lang="en-US" altLang="ja-JP" sz="2000" b="0" i="0" u="none" strike="noStrike" baseline="0" dirty="0">
                <a:solidFill>
                  <a:srgbClr val="653928"/>
                </a:solidFill>
                <a:latin typeface="メイリオ" panose="020B0604030504040204" pitchFamily="50" charset="-128"/>
                <a:ea typeface="メイリオ" panose="020B0604030504040204" pitchFamily="50" charset="-128"/>
              </a:rPr>
              <a:t>3</a:t>
            </a:r>
            <a:r>
              <a:rPr lang="ja-JP" altLang="en-US" sz="2000" b="0" i="0" u="none" strike="noStrike" baseline="0" dirty="0">
                <a:solidFill>
                  <a:srgbClr val="653928"/>
                </a:solidFill>
                <a:latin typeface="メイリオ" panose="020B0604030504040204" pitchFamily="50" charset="-128"/>
                <a:ea typeface="メイリオ" panose="020B0604030504040204" pitchFamily="50" charset="-128"/>
              </a:rPr>
              <a:t>項の政令で定める有害な業務は、</a:t>
            </a:r>
            <a:r>
              <a:rPr kumimoji="1" lang="ja-JP" altLang="en-US" b="1" dirty="0">
                <a:solidFill>
                  <a:srgbClr val="FF0000"/>
                </a:solidFill>
                <a:latin typeface="メイリオ" panose="020B0604030504040204" pitchFamily="50" charset="-128"/>
                <a:ea typeface="メイリオ" panose="020B0604030504040204" pitchFamily="50" charset="-128"/>
              </a:rPr>
              <a:t>塩酸・</a:t>
            </a:r>
            <a:r>
              <a:rPr kumimoji="1" lang="ja-JP" altLang="en-US" b="1" dirty="0">
                <a:solidFill>
                  <a:srgbClr val="FFC000"/>
                </a:solidFill>
                <a:latin typeface="メイリオ" panose="020B0604030504040204" pitchFamily="50" charset="-128"/>
                <a:ea typeface="メイリオ" panose="020B0604030504040204" pitchFamily="50" charset="-128"/>
              </a:rPr>
              <a:t>硝酸・</a:t>
            </a:r>
            <a:r>
              <a:rPr kumimoji="1" lang="ja-JP" altLang="en-US" b="1" dirty="0">
                <a:solidFill>
                  <a:schemeClr val="accent6">
                    <a:lumMod val="50000"/>
                  </a:schemeClr>
                </a:solidFill>
                <a:latin typeface="メイリオ" panose="020B0604030504040204" pitchFamily="50" charset="-128"/>
                <a:ea typeface="メイリオ" panose="020B0604030504040204" pitchFamily="50" charset="-128"/>
              </a:rPr>
              <a:t>硫酸・</a:t>
            </a:r>
            <a:r>
              <a:rPr kumimoji="1" lang="ja-JP" altLang="en-US" b="1" dirty="0">
                <a:solidFill>
                  <a:srgbClr val="7030A0"/>
                </a:solidFill>
                <a:latin typeface="メイリオ" panose="020B0604030504040204" pitchFamily="50" charset="-128"/>
                <a:ea typeface="メイリオ" panose="020B0604030504040204" pitchFamily="50" charset="-128"/>
              </a:rPr>
              <a:t>亜硫酸・</a:t>
            </a:r>
            <a:r>
              <a:rPr kumimoji="1" lang="ja-JP" altLang="en-US" b="1" dirty="0">
                <a:solidFill>
                  <a:srgbClr val="00B0F0"/>
                </a:solidFill>
                <a:latin typeface="メイリオ" panose="020B0604030504040204" pitchFamily="50" charset="-128"/>
                <a:ea typeface="メイリオ" panose="020B0604030504040204" pitchFamily="50" charset="-128"/>
              </a:rPr>
              <a:t>フッ化水素・</a:t>
            </a:r>
            <a:r>
              <a:rPr kumimoji="1" lang="ja-JP" altLang="en-US" b="1" dirty="0">
                <a:solidFill>
                  <a:schemeClr val="accent4">
                    <a:lumMod val="75000"/>
                  </a:schemeClr>
                </a:solidFill>
                <a:latin typeface="メイリオ" panose="020B0604030504040204" pitchFamily="50" charset="-128"/>
                <a:ea typeface="メイリオ" panose="020B0604030504040204" pitchFamily="50" charset="-128"/>
              </a:rPr>
              <a:t>黄りん・</a:t>
            </a:r>
            <a:r>
              <a:rPr lang="ja-JP" altLang="en-US" b="1" dirty="0">
                <a:solidFill>
                  <a:srgbClr val="00B050"/>
                </a:solidFill>
                <a:latin typeface="メイリオ" panose="020B0604030504040204" pitchFamily="50" charset="-128"/>
                <a:ea typeface="メイリオ" panose="020B0604030504040204" pitchFamily="50" charset="-128"/>
              </a:rPr>
              <a:t>その他、</a:t>
            </a:r>
            <a:r>
              <a:rPr lang="ja-JP" altLang="en-US" b="1" dirty="0">
                <a:solidFill>
                  <a:srgbClr val="7030A0"/>
                </a:solidFill>
                <a:latin typeface="メイリオ" panose="020B0604030504040204" pitchFamily="50" charset="-128"/>
                <a:ea typeface="メイリオ" panose="020B0604030504040204" pitchFamily="50" charset="-128"/>
              </a:rPr>
              <a:t>歯またはその支持組織に有害な物</a:t>
            </a:r>
            <a:r>
              <a:rPr lang="ja-JP" altLang="en-US" b="1" dirty="0">
                <a:solidFill>
                  <a:srgbClr val="C00000"/>
                </a:solidFill>
                <a:latin typeface="メイリオ" panose="020B0604030504040204" pitchFamily="50" charset="-128"/>
                <a:ea typeface="メイリオ" panose="020B0604030504040204" pitchFamily="50" charset="-128"/>
              </a:rPr>
              <a:t>のガス、</a:t>
            </a:r>
            <a:r>
              <a:rPr lang="ja-JP" altLang="en-US" b="1" i="0" u="none" strike="noStrike" baseline="0" dirty="0">
                <a:solidFill>
                  <a:srgbClr val="C00000"/>
                </a:solidFill>
                <a:latin typeface="メイリオ" panose="020B0604030504040204" pitchFamily="50" charset="-128"/>
                <a:ea typeface="メイリオ" panose="020B0604030504040204" pitchFamily="50" charset="-128"/>
              </a:rPr>
              <a:t>蒸気または粉じん</a:t>
            </a:r>
            <a:r>
              <a:rPr lang="ja-JP" altLang="en-US" sz="2000" b="0" i="0" u="none" strike="noStrike" baseline="0" dirty="0">
                <a:solidFill>
                  <a:srgbClr val="653928"/>
                </a:solidFill>
                <a:latin typeface="メイリオ" panose="020B0604030504040204" pitchFamily="50" charset="-128"/>
                <a:ea typeface="メイリオ" panose="020B0604030504040204" pitchFamily="50" charset="-128"/>
              </a:rPr>
              <a:t>を発散する場所における業務とする</a:t>
            </a:r>
          </a:p>
          <a:p>
            <a:pPr marL="0" indent="0" algn="l">
              <a:buNone/>
            </a:pPr>
            <a:r>
              <a:rPr lang="zh-TW" altLang="en-US" sz="2400" b="1" i="0" u="none" strike="noStrike" baseline="0" dirty="0">
                <a:latin typeface="メイリオ" panose="020B0604030504040204" pitchFamily="50" charset="-128"/>
                <a:ea typeface="メイリオ" panose="020B0604030504040204" pitchFamily="50" charset="-128"/>
              </a:rPr>
              <a:t>労働安全衛生規則</a:t>
            </a:r>
            <a:r>
              <a:rPr lang="ja-JP" altLang="en-US" sz="2400" b="1" i="0" u="none" strike="noStrike" baseline="0" dirty="0">
                <a:latin typeface="メイリオ" panose="020B0604030504040204" pitchFamily="50" charset="-128"/>
                <a:ea typeface="メイリオ" panose="020B0604030504040204" pitchFamily="50" charset="-128"/>
              </a:rPr>
              <a:t>　</a:t>
            </a:r>
            <a:r>
              <a:rPr lang="zh-TW" altLang="en-US" sz="2400" b="1" i="0" u="none" strike="noStrike" baseline="0" dirty="0">
                <a:latin typeface="メイリオ" panose="020B0604030504040204" pitchFamily="50" charset="-128"/>
                <a:ea typeface="メイリオ" panose="020B0604030504040204" pitchFamily="50" charset="-128"/>
              </a:rPr>
              <a:t>第</a:t>
            </a:r>
            <a:r>
              <a:rPr lang="en-US" altLang="ja-JP" sz="2400" b="1" i="0" u="none" strike="noStrike" baseline="0" dirty="0">
                <a:latin typeface="メイリオ" panose="020B0604030504040204" pitchFamily="50" charset="-128"/>
                <a:ea typeface="メイリオ" panose="020B0604030504040204" pitchFamily="50" charset="-128"/>
              </a:rPr>
              <a:t>48</a:t>
            </a:r>
            <a:r>
              <a:rPr lang="zh-TW" altLang="en-US" sz="2400" b="1" i="0" u="none" strike="noStrike" baseline="0" dirty="0">
                <a:latin typeface="メイリオ" panose="020B0604030504040204" pitchFamily="50" charset="-128"/>
                <a:ea typeface="メイリオ" panose="020B0604030504040204" pitchFamily="50" charset="-128"/>
              </a:rPr>
              <a:t>条</a:t>
            </a:r>
            <a:endParaRPr lang="en-US" altLang="zh-TW" sz="2400" b="1" i="0" u="none" strike="noStrike" baseline="0" dirty="0">
              <a:latin typeface="メイリオ" panose="020B0604030504040204" pitchFamily="50" charset="-128"/>
              <a:ea typeface="メイリオ" panose="020B0604030504040204" pitchFamily="50" charset="-128"/>
            </a:endParaRPr>
          </a:p>
          <a:p>
            <a:pPr marL="0" indent="0" algn="l">
              <a:buNone/>
            </a:pPr>
            <a:r>
              <a:rPr lang="ja-JP" altLang="en-US" sz="2000" dirty="0">
                <a:effectLst/>
                <a:latin typeface="メイリオ" panose="020B0604030504040204" pitchFamily="50" charset="-128"/>
                <a:ea typeface="メイリオ" panose="020B0604030504040204" pitchFamily="50" charset="-128"/>
              </a:rPr>
              <a:t>事業者は、令第</a:t>
            </a:r>
            <a:r>
              <a:rPr lang="en-US" altLang="ja-JP" sz="2000" dirty="0">
                <a:effectLst/>
                <a:latin typeface="メイリオ" panose="020B0604030504040204" pitchFamily="50" charset="-128"/>
                <a:ea typeface="メイリオ" panose="020B0604030504040204" pitchFamily="50" charset="-128"/>
              </a:rPr>
              <a:t>22</a:t>
            </a:r>
            <a:r>
              <a:rPr lang="ja-JP" altLang="en-US" sz="2000" dirty="0">
                <a:effectLst/>
                <a:latin typeface="メイリオ" panose="020B0604030504040204" pitchFamily="50" charset="-128"/>
                <a:ea typeface="メイリオ" panose="020B0604030504040204" pitchFamily="50" charset="-128"/>
              </a:rPr>
              <a:t>条第</a:t>
            </a:r>
            <a:r>
              <a:rPr lang="en-US" altLang="ja-JP" sz="2000" dirty="0">
                <a:effectLst/>
                <a:latin typeface="メイリオ" panose="020B0604030504040204" pitchFamily="50" charset="-128"/>
                <a:ea typeface="メイリオ" panose="020B0604030504040204" pitchFamily="50" charset="-128"/>
              </a:rPr>
              <a:t>3</a:t>
            </a:r>
            <a:r>
              <a:rPr lang="ja-JP" altLang="en-US" sz="2000" dirty="0">
                <a:effectLst/>
                <a:latin typeface="メイリオ" panose="020B0604030504040204" pitchFamily="50" charset="-128"/>
                <a:ea typeface="メイリオ" panose="020B0604030504040204" pitchFamily="50" charset="-128"/>
              </a:rPr>
              <a:t>項の業務に常時従事する労働者に対し、その雇入れの際、当該業務への配置替えの際及び当該業務についた６月以内ごとに１回、定期に、歯科医師による健康診断を行なわなければならない</a:t>
            </a:r>
            <a:endParaRPr lang="en-US" altLang="ja-JP" sz="2000" b="1" dirty="0">
              <a:solidFill>
                <a:srgbClr val="7030A0"/>
              </a:solidFill>
              <a:latin typeface="メイリオ" panose="020B0604030504040204" pitchFamily="50" charset="-128"/>
              <a:ea typeface="メイリオ" panose="020B0604030504040204" pitchFamily="50" charset="-128"/>
            </a:endParaRPr>
          </a:p>
          <a:p>
            <a:endParaRPr kumimoji="1" lang="ja-JP" altLang="en-US" dirty="0"/>
          </a:p>
        </p:txBody>
      </p:sp>
      <p:sp>
        <p:nvSpPr>
          <p:cNvPr id="14" name="テキスト ボックス 13">
            <a:extLst>
              <a:ext uri="{FF2B5EF4-FFF2-40B4-BE49-F238E27FC236}">
                <a16:creationId xmlns:a16="http://schemas.microsoft.com/office/drawing/2014/main" id="{95CA5868-C095-231A-22DC-189ED7A9DAAA}"/>
              </a:ext>
            </a:extLst>
          </p:cNvPr>
          <p:cNvSpPr txBox="1">
            <a:spLocks noChangeArrowheads="1"/>
          </p:cNvSpPr>
          <p:nvPr/>
        </p:nvSpPr>
        <p:spPr bwMode="auto">
          <a:xfrm>
            <a:off x="0" y="38596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spc="300" dirty="0">
                <a:solidFill>
                  <a:srgbClr val="00B050"/>
                </a:solidFill>
                <a:latin typeface="メイリオ" panose="020B0604030504040204" pitchFamily="50" charset="-128"/>
                <a:ea typeface="メイリオ" panose="020B0604030504040204" pitchFamily="50" charset="-128"/>
              </a:rPr>
              <a:t>歯科特殊健康診断 </a:t>
            </a:r>
          </a:p>
        </p:txBody>
      </p:sp>
      <p:pic>
        <p:nvPicPr>
          <p:cNvPr id="15" name="Picture 2" descr="８０２０ロゴマーク">
            <a:extLst>
              <a:ext uri="{FF2B5EF4-FFF2-40B4-BE49-F238E27FC236}">
                <a16:creationId xmlns:a16="http://schemas.microsoft.com/office/drawing/2014/main" id="{964E5F10-8DA8-FA16-A0F7-B82027E0DB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168C9880-913E-A638-E907-B6676EC80654}"/>
              </a:ext>
            </a:extLst>
          </p:cNvPr>
          <p:cNvSpPr txBox="1"/>
          <p:nvPr/>
        </p:nvSpPr>
        <p:spPr>
          <a:xfrm>
            <a:off x="1387011" y="4816399"/>
            <a:ext cx="6518739" cy="1200329"/>
          </a:xfrm>
          <a:prstGeom prst="rect">
            <a:avLst/>
          </a:prstGeom>
          <a:noFill/>
          <a:ln w="19050">
            <a:noFill/>
          </a:ln>
        </p:spPr>
        <p:txBody>
          <a:bodyPr wrap="square">
            <a:spAutoFit/>
          </a:bodyPr>
          <a:lstStyle/>
          <a:p>
            <a:pPr marL="0" indent="0" algn="l">
              <a:buNone/>
            </a:pPr>
            <a:r>
              <a:rPr lang="ja-JP" altLang="en-US" sz="1800" b="1" i="0" u="none" strike="noStrike" baseline="0" dirty="0">
                <a:latin typeface="+mn-ea"/>
              </a:rPr>
              <a:t>令和</a:t>
            </a:r>
            <a:r>
              <a:rPr lang="en-US" altLang="ja-JP" sz="1800" b="1" i="0" u="none" strike="noStrike" baseline="0" dirty="0">
                <a:latin typeface="+mn-ea"/>
              </a:rPr>
              <a:t>4</a:t>
            </a:r>
            <a:r>
              <a:rPr lang="ja-JP" altLang="en-US" sz="1800" b="1" i="0" u="none" strike="noStrike" baseline="0" dirty="0">
                <a:latin typeface="+mn-ea"/>
              </a:rPr>
              <a:t>年</a:t>
            </a:r>
            <a:r>
              <a:rPr lang="en-US" altLang="ja-JP" sz="1800" b="1" i="0" u="none" strike="noStrike" baseline="0" dirty="0">
                <a:latin typeface="+mn-ea"/>
              </a:rPr>
              <a:t>10</a:t>
            </a:r>
            <a:r>
              <a:rPr lang="ja-JP" altLang="en-US" sz="1800" b="1" i="0" u="none" strike="noStrike" baseline="0" dirty="0">
                <a:latin typeface="+mn-ea"/>
              </a:rPr>
              <a:t>月１日より事業者は、第四十八条の健康診断（定期のものに限る。）を</a:t>
            </a:r>
            <a:r>
              <a:rPr lang="ja-JP" altLang="en-US" b="1" dirty="0">
                <a:latin typeface="+mn-ea"/>
              </a:rPr>
              <a:t>行った</a:t>
            </a:r>
            <a:r>
              <a:rPr lang="ja-JP" altLang="en-US" sz="1800" b="1" i="0" u="none" strike="noStrike" baseline="0" dirty="0">
                <a:latin typeface="+mn-ea"/>
              </a:rPr>
              <a:t>ときは、</a:t>
            </a:r>
            <a:r>
              <a:rPr lang="ja-JP" altLang="en-US" sz="1800" b="1" dirty="0">
                <a:latin typeface="+mn-ea"/>
              </a:rPr>
              <a:t>労働者の数に関わらず、</a:t>
            </a:r>
            <a:r>
              <a:rPr lang="ja-JP" altLang="en-US" sz="1800" b="1" i="0" u="none" strike="noStrike" baseline="0" dirty="0">
                <a:latin typeface="+mn-ea"/>
              </a:rPr>
              <a:t>遅滞なく、有害な業務に係る歯科健康診断結果報告書を所轄労働基準監督署長に提出しなければなりません</a:t>
            </a:r>
            <a:endParaRPr kumimoji="1" lang="en-US" altLang="ja-JP" sz="4800" b="1" dirty="0">
              <a:solidFill>
                <a:srgbClr val="7030A0"/>
              </a:solidFill>
              <a:latin typeface="+mn-ea"/>
            </a:endParaRPr>
          </a:p>
        </p:txBody>
      </p:sp>
      <p:sp>
        <p:nvSpPr>
          <p:cNvPr id="17" name="吹き出し: 角を丸めた四角形 16">
            <a:extLst>
              <a:ext uri="{FF2B5EF4-FFF2-40B4-BE49-F238E27FC236}">
                <a16:creationId xmlns:a16="http://schemas.microsoft.com/office/drawing/2014/main" id="{EF719F21-5577-68D1-4AA9-FAA49BC5D839}"/>
              </a:ext>
            </a:extLst>
          </p:cNvPr>
          <p:cNvSpPr/>
          <p:nvPr/>
        </p:nvSpPr>
        <p:spPr>
          <a:xfrm>
            <a:off x="353442" y="4701309"/>
            <a:ext cx="7515365" cy="1372128"/>
          </a:xfrm>
          <a:prstGeom prst="wedgeRoundRectCallout">
            <a:avLst>
              <a:gd name="adj1" fmla="val 48655"/>
              <a:gd name="adj2" fmla="val 73270"/>
              <a:gd name="adj3" fmla="val 16667"/>
            </a:avLst>
          </a:prstGeom>
          <a:noFill/>
          <a:ln w="63500">
            <a:solidFill>
              <a:srgbClr val="E71F3C"/>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sp>
        <p:nvSpPr>
          <p:cNvPr id="18" name="二等辺三角形 17">
            <a:extLst>
              <a:ext uri="{FF2B5EF4-FFF2-40B4-BE49-F238E27FC236}">
                <a16:creationId xmlns:a16="http://schemas.microsoft.com/office/drawing/2014/main" id="{25F0E677-A29C-FA27-E4F4-E09FA5F4C30D}"/>
              </a:ext>
            </a:extLst>
          </p:cNvPr>
          <p:cNvSpPr/>
          <p:nvPr/>
        </p:nvSpPr>
        <p:spPr>
          <a:xfrm>
            <a:off x="490507" y="4905511"/>
            <a:ext cx="868796" cy="710201"/>
          </a:xfrm>
          <a:prstGeom prst="triangle">
            <a:avLst/>
          </a:prstGeom>
          <a:solidFill>
            <a:srgbClr val="FFC000"/>
          </a:solidFill>
          <a:ln w="635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3600"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53819F28-07D2-94F4-972A-44A6416BB7A6}"/>
              </a:ext>
            </a:extLst>
          </p:cNvPr>
          <p:cNvSpPr txBox="1"/>
          <p:nvPr/>
        </p:nvSpPr>
        <p:spPr>
          <a:xfrm>
            <a:off x="568224" y="5044148"/>
            <a:ext cx="713362" cy="707886"/>
          </a:xfrm>
          <a:prstGeom prst="rect">
            <a:avLst/>
          </a:prstGeom>
          <a:noFill/>
          <a:ln w="19050">
            <a:noFill/>
          </a:ln>
        </p:spPr>
        <p:txBody>
          <a:bodyPr wrap="square" rtlCol="0" anchor="ctr">
            <a:spAutoFit/>
          </a:bodyPr>
          <a:lstStyle/>
          <a:p>
            <a:pPr algn="ctr" defTabSz="195938"/>
            <a:r>
              <a:rPr kumimoji="1" lang="ja-JP" altLang="en-US" sz="4000" b="1" dirty="0">
                <a:solidFill>
                  <a:prstClr val="black"/>
                </a:solidFill>
                <a:latin typeface="メイリオ" panose="020B0604030504040204" pitchFamily="50" charset="-128"/>
                <a:ea typeface="メイリオ" panose="020B0604030504040204" pitchFamily="50" charset="-128"/>
              </a:rPr>
              <a:t>！</a:t>
            </a:r>
          </a:p>
        </p:txBody>
      </p:sp>
      <p:sp>
        <p:nvSpPr>
          <p:cNvPr id="20" name="テキスト ボックス 19">
            <a:extLst>
              <a:ext uri="{FF2B5EF4-FFF2-40B4-BE49-F238E27FC236}">
                <a16:creationId xmlns:a16="http://schemas.microsoft.com/office/drawing/2014/main" id="{0A84695D-15EE-CA11-5A51-0E2CDB1F1540}"/>
              </a:ext>
            </a:extLst>
          </p:cNvPr>
          <p:cNvSpPr txBox="1"/>
          <p:nvPr/>
        </p:nvSpPr>
        <p:spPr>
          <a:xfrm>
            <a:off x="353441" y="5664076"/>
            <a:ext cx="1149839" cy="338554"/>
          </a:xfrm>
          <a:prstGeom prst="rect">
            <a:avLst/>
          </a:prstGeom>
          <a:noFill/>
          <a:ln w="19050">
            <a:noFill/>
          </a:ln>
        </p:spPr>
        <p:txBody>
          <a:bodyPr wrap="square" rtlCol="0" anchor="ctr">
            <a:spAutoFit/>
          </a:bodyPr>
          <a:lstStyle/>
          <a:p>
            <a:pPr algn="ctr" defTabSz="195938"/>
            <a:r>
              <a:rPr kumimoji="1" lang="ja-JP" altLang="en-US" sz="1600" b="1" dirty="0">
                <a:solidFill>
                  <a:srgbClr val="FF0000"/>
                </a:solidFill>
                <a:latin typeface="メイリオ" panose="020B0604030504040204" pitchFamily="50" charset="-128"/>
                <a:ea typeface="メイリオ" panose="020B0604030504040204" pitchFamily="50" charset="-128"/>
              </a:rPr>
              <a:t>注 意</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9192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4DCE6C2-0680-DF41-D6FD-70885842081C}"/>
              </a:ext>
            </a:extLst>
          </p:cNvPr>
          <p:cNvSpPr txBox="1">
            <a:spLocks noChangeArrowheads="1"/>
          </p:cNvSpPr>
          <p:nvPr/>
        </p:nvSpPr>
        <p:spPr bwMode="auto">
          <a:xfrm>
            <a:off x="-1" y="14563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2400" b="1" dirty="0">
                <a:solidFill>
                  <a:srgbClr val="00B050"/>
                </a:solidFill>
                <a:latin typeface="メイリオ" panose="020B0604030504040204" pitchFamily="50" charset="-128"/>
                <a:ea typeface="メイリオ" panose="020B0604030504040204" pitchFamily="50" charset="-128"/>
              </a:rPr>
              <a:t>有害な業務に係る歯科健康診断結果報告書</a:t>
            </a:r>
          </a:p>
        </p:txBody>
      </p:sp>
      <p:pic>
        <p:nvPicPr>
          <p:cNvPr id="5" name="Picture 2" descr="８０２０ロゴマーク">
            <a:extLst>
              <a:ext uri="{FF2B5EF4-FFF2-40B4-BE49-F238E27FC236}">
                <a16:creationId xmlns:a16="http://schemas.microsoft.com/office/drawing/2014/main" id="{591CF6DC-656E-F68A-D860-8A2F4D088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3BEC8BC5-04CE-EF74-A022-A47EC4212CB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7DF9F4B8-7D7D-981E-D165-58316A5E66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p35">
            <a:extLst>
              <a:ext uri="{FF2B5EF4-FFF2-40B4-BE49-F238E27FC236}">
                <a16:creationId xmlns:a16="http://schemas.microsoft.com/office/drawing/2014/main" id="{A7CFA86C-2811-4415-ECDF-52925FA08DB9}"/>
              </a:ext>
            </a:extLst>
          </p:cNvPr>
          <p:cNvSpPr txBox="1"/>
          <p:nvPr/>
        </p:nvSpPr>
        <p:spPr>
          <a:xfrm>
            <a:off x="246831" y="6624392"/>
            <a:ext cx="3765331"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5</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歯科特殊健康診断の勧め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13" name="コンテンツ プレースホルダー 12">
            <a:extLst>
              <a:ext uri="{FF2B5EF4-FFF2-40B4-BE49-F238E27FC236}">
                <a16:creationId xmlns:a16="http://schemas.microsoft.com/office/drawing/2014/main" id="{0E724E1D-3680-DEEF-BD2B-41DABB81F658}"/>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127380" y="705616"/>
            <a:ext cx="4842587" cy="5812470"/>
          </a:xfrm>
          <a:ln w="19050">
            <a:solidFill>
              <a:schemeClr val="tx1"/>
            </a:solidFill>
          </a:ln>
        </p:spPr>
      </p:pic>
    </p:spTree>
    <p:extLst>
      <p:ext uri="{BB962C8B-B14F-4D97-AF65-F5344CB8AC3E}">
        <p14:creationId xmlns:p14="http://schemas.microsoft.com/office/powerpoint/2010/main" val="154406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924AD5A-E0BD-4F6F-BD44-EB29AE0EE6B5}"/>
              </a:ext>
            </a:extLst>
          </p:cNvPr>
          <p:cNvSpPr txBox="1">
            <a:spLocks noChangeArrowheads="1"/>
          </p:cNvSpPr>
          <p:nvPr/>
        </p:nvSpPr>
        <p:spPr bwMode="auto">
          <a:xfrm>
            <a:off x="24064" y="845824"/>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産業の場で使われている化学物質</a:t>
            </a:r>
          </a:p>
        </p:txBody>
      </p:sp>
      <p:pic>
        <p:nvPicPr>
          <p:cNvPr id="4" name="Picture 2" descr="８０２０ロゴマーク">
            <a:extLst>
              <a:ext uri="{FF2B5EF4-FFF2-40B4-BE49-F238E27FC236}">
                <a16:creationId xmlns:a16="http://schemas.microsoft.com/office/drawing/2014/main" id="{33CEDC4F-38FC-40B3-A1C0-5682D6DDE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071FE00-EDFC-4C86-B5A5-221A9BBA770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19F36199-0A65-4827-A318-4814767ACA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7;p35">
            <a:extLst>
              <a:ext uri="{FF2B5EF4-FFF2-40B4-BE49-F238E27FC236}">
                <a16:creationId xmlns:a16="http://schemas.microsoft.com/office/drawing/2014/main" id="{9DC11AA8-236A-4085-8053-57DFCDB7EBCF}"/>
              </a:ext>
            </a:extLst>
          </p:cNvPr>
          <p:cNvSpPr txBox="1"/>
          <p:nvPr/>
        </p:nvSpPr>
        <p:spPr>
          <a:xfrm>
            <a:off x="246832" y="6624392"/>
            <a:ext cx="3728009"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6</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歯科特殊健康診断の勧め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9" name="図 8" descr="ダイアグラム&#10;&#10;自動的に生成された説明">
            <a:extLst>
              <a:ext uri="{FF2B5EF4-FFF2-40B4-BE49-F238E27FC236}">
                <a16:creationId xmlns:a16="http://schemas.microsoft.com/office/drawing/2014/main" id="{C5624B72-FD03-44B7-9163-72E8699534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8087" y="1437089"/>
            <a:ext cx="4443971" cy="5187303"/>
          </a:xfrm>
          <a:prstGeom prst="rect">
            <a:avLst/>
          </a:prstGeom>
        </p:spPr>
      </p:pic>
      <p:sp>
        <p:nvSpPr>
          <p:cNvPr id="10" name="テキスト ボックス 9">
            <a:extLst>
              <a:ext uri="{FF2B5EF4-FFF2-40B4-BE49-F238E27FC236}">
                <a16:creationId xmlns:a16="http://schemas.microsoft.com/office/drawing/2014/main" id="{631B8DBC-6B50-4CE3-9232-E2FD4A1D949A}"/>
              </a:ext>
            </a:extLst>
          </p:cNvPr>
          <p:cNvSpPr txBox="1"/>
          <p:nvPr/>
        </p:nvSpPr>
        <p:spPr>
          <a:xfrm>
            <a:off x="6928380" y="5444371"/>
            <a:ext cx="2183362" cy="507831"/>
          </a:xfrm>
          <a:prstGeom prst="rect">
            <a:avLst/>
          </a:prstGeom>
          <a:noFill/>
          <a:ln w="19050">
            <a:noFill/>
          </a:ln>
        </p:spPr>
        <p:txBody>
          <a:bodyPr wrap="square">
            <a:spAutoFit/>
          </a:bodyPr>
          <a:lstStyle/>
          <a:p>
            <a:pPr marL="0" indent="0">
              <a:buNone/>
            </a:pPr>
            <a:r>
              <a:rPr lang="ja-JP" altLang="en-US" sz="900" dirty="0">
                <a:solidFill>
                  <a:srgbClr val="555552"/>
                </a:solidFill>
                <a:latin typeface="メイリオ" panose="020B0604030504040204" pitchFamily="50" charset="-128"/>
                <a:ea typeface="メイリオ" panose="020B0604030504040204" pitchFamily="50" charset="-128"/>
              </a:rPr>
              <a:t>出典：日本歯科医師会リーフレット「忘れていませんか？歯科特殊健康診断」</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573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821C8EC-9E98-4B1C-BE38-CA742CC3063E}"/>
              </a:ext>
            </a:extLst>
          </p:cNvPr>
          <p:cNvSpPr txBox="1">
            <a:spLocks noChangeArrowheads="1"/>
          </p:cNvSpPr>
          <p:nvPr/>
        </p:nvSpPr>
        <p:spPr bwMode="auto">
          <a:xfrm>
            <a:off x="24064" y="84582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2800" b="1" dirty="0">
                <a:solidFill>
                  <a:srgbClr val="00B050"/>
                </a:solidFill>
                <a:latin typeface="メイリオ" panose="020B0604030504040204" pitchFamily="50" charset="-128"/>
                <a:ea typeface="メイリオ" panose="020B0604030504040204" pitchFamily="50" charset="-128"/>
              </a:rPr>
              <a:t>歯科特殊健健康診断は法律で義務付けられています</a:t>
            </a:r>
          </a:p>
        </p:txBody>
      </p:sp>
      <p:pic>
        <p:nvPicPr>
          <p:cNvPr id="6" name="Picture 2" descr="８０２０ロゴマーク">
            <a:extLst>
              <a:ext uri="{FF2B5EF4-FFF2-40B4-BE49-F238E27FC236}">
                <a16:creationId xmlns:a16="http://schemas.microsoft.com/office/drawing/2014/main" id="{1547BFF2-EAE6-4B56-A061-FFE5F912C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A3C4498-79CB-4C1C-9D33-36E9901AE42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CAE3E8F-14C4-4433-BF17-66386C4AFB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sp>
        <p:nvSpPr>
          <p:cNvPr id="9" name="コンテンツ プレースホルダー 2">
            <a:extLst>
              <a:ext uri="{FF2B5EF4-FFF2-40B4-BE49-F238E27FC236}">
                <a16:creationId xmlns:a16="http://schemas.microsoft.com/office/drawing/2014/main" id="{548EECF4-E34A-4DCA-8AEF-772998DCA9D6}"/>
              </a:ext>
            </a:extLst>
          </p:cNvPr>
          <p:cNvSpPr>
            <a:spLocks noGrp="1"/>
          </p:cNvSpPr>
          <p:nvPr>
            <p:ph idx="1"/>
          </p:nvPr>
        </p:nvSpPr>
        <p:spPr>
          <a:xfrm>
            <a:off x="863599" y="1520825"/>
            <a:ext cx="8152063" cy="3569429"/>
          </a:xfrm>
          <a:ln w="63500">
            <a:noFill/>
          </a:ln>
        </p:spPr>
        <p:txBody>
          <a:bodyPr anchor="t" anchorCtr="0">
            <a:noAutofit/>
          </a:bodyPr>
          <a:lstStyle/>
          <a:p>
            <a:pPr marL="0" indent="0">
              <a:lnSpc>
                <a:spcPct val="100000"/>
              </a:lnSpc>
              <a:spcBef>
                <a:spcPts val="0"/>
              </a:spcBef>
              <a:buNone/>
            </a:pPr>
            <a:r>
              <a:rPr lang="ja-JP" altLang="en-US" b="1" dirty="0">
                <a:latin typeface="メイリオ" panose="020B0604030504040204" pitchFamily="50" charset="-128"/>
                <a:ea typeface="メイリオ" panose="020B0604030504040204" pitchFamily="50" charset="-128"/>
              </a:rPr>
              <a:t>労働安全衛生法　</a:t>
            </a:r>
            <a:endParaRPr lang="en-US" altLang="ja-JP" b="1"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1800" dirty="0">
                <a:latin typeface="メイリオ" panose="020B0604030504040204" pitchFamily="50" charset="-128"/>
                <a:ea typeface="メイリオ" panose="020B0604030504040204" pitchFamily="50" charset="-128"/>
              </a:rPr>
              <a:t>  第</a:t>
            </a:r>
            <a:r>
              <a:rPr lang="en-US" altLang="ja-JP" sz="1800" dirty="0">
                <a:latin typeface="メイリオ" panose="020B0604030504040204" pitchFamily="50" charset="-128"/>
                <a:ea typeface="メイリオ" panose="020B0604030504040204" pitchFamily="50" charset="-128"/>
              </a:rPr>
              <a:t>66</a:t>
            </a:r>
            <a:r>
              <a:rPr lang="ja-JP" altLang="en-US" sz="1800" dirty="0">
                <a:latin typeface="メイリオ" panose="020B0604030504040204" pitchFamily="50" charset="-128"/>
                <a:ea typeface="メイリオ" panose="020B0604030504040204" pitchFamily="50" charset="-128"/>
              </a:rPr>
              <a:t>条第１項　医師による一般健康診断</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1800" dirty="0">
                <a:latin typeface="メイリオ" panose="020B0604030504040204" pitchFamily="50" charset="-128"/>
                <a:ea typeface="メイリオ" panose="020B0604030504040204" pitchFamily="50" charset="-128"/>
              </a:rPr>
              <a:t>  第</a:t>
            </a:r>
            <a:r>
              <a:rPr lang="en-US" altLang="ja-JP" sz="1800" dirty="0">
                <a:latin typeface="メイリオ" panose="020B0604030504040204" pitchFamily="50" charset="-128"/>
                <a:ea typeface="メイリオ" panose="020B0604030504040204" pitchFamily="50" charset="-128"/>
              </a:rPr>
              <a:t>66</a:t>
            </a:r>
            <a:r>
              <a:rPr lang="ja-JP" altLang="en-US" sz="1800" dirty="0">
                <a:latin typeface="メイリオ" panose="020B0604030504040204" pitchFamily="50" charset="-128"/>
                <a:ea typeface="メイリオ" panose="020B0604030504040204" pitchFamily="50" charset="-128"/>
              </a:rPr>
              <a:t>条第２項　医師による特殊健康診断</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1800" dirty="0">
                <a:latin typeface="メイリオ" panose="020B0604030504040204" pitchFamily="50" charset="-128"/>
                <a:ea typeface="メイリオ" panose="020B0604030504040204" pitchFamily="50" charset="-128"/>
              </a:rPr>
              <a:t>  第</a:t>
            </a:r>
            <a:r>
              <a:rPr lang="en-US" altLang="ja-JP" sz="1800" dirty="0">
                <a:latin typeface="メイリオ" panose="020B0604030504040204" pitchFamily="50" charset="-128"/>
                <a:ea typeface="メイリオ" panose="020B0604030504040204" pitchFamily="50" charset="-128"/>
              </a:rPr>
              <a:t>66</a:t>
            </a:r>
            <a:r>
              <a:rPr lang="ja-JP" altLang="en-US" sz="1800" dirty="0">
                <a:latin typeface="メイリオ" panose="020B0604030504040204" pitchFamily="50" charset="-128"/>
                <a:ea typeface="メイリオ" panose="020B0604030504040204" pitchFamily="50" charset="-128"/>
              </a:rPr>
              <a:t>条第３項　歯科医師による特殊健康診断</a:t>
            </a:r>
          </a:p>
          <a:p>
            <a:pPr marL="0" indent="0">
              <a:lnSpc>
                <a:spcPct val="100000"/>
              </a:lnSpc>
              <a:spcBef>
                <a:spcPts val="0"/>
              </a:spcBef>
              <a:buNone/>
            </a:pP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1600" dirty="0">
                <a:latin typeface="メイリオ" panose="020B0604030504040204" pitchFamily="50" charset="-128"/>
                <a:ea typeface="メイリオ" panose="020B0604030504040204" pitchFamily="50" charset="-128"/>
              </a:rPr>
              <a:t>  事業者は、有害な業務で、政令で定めるものに従事する労働者に対し、厚生労働省令　</a:t>
            </a:r>
          </a:p>
          <a:p>
            <a:pPr marL="0" indent="0">
              <a:lnSpc>
                <a:spcPct val="100000"/>
              </a:lnSpc>
              <a:spcBef>
                <a:spcPts val="0"/>
              </a:spcBef>
              <a:buNone/>
            </a:pPr>
            <a:r>
              <a:rPr lang="ja-JP" altLang="en-US" sz="10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で定めるところにより、歯科医師による健康診断を行なわなければならない</a:t>
            </a:r>
            <a:endParaRPr lang="en-US" altLang="ja-JP" sz="1600" dirty="0">
              <a:latin typeface="メイリオ" panose="020B0604030504040204" pitchFamily="50" charset="-128"/>
              <a:ea typeface="メイリオ" panose="020B0604030504040204" pitchFamily="50" charset="-128"/>
            </a:endParaRPr>
          </a:p>
        </p:txBody>
      </p:sp>
      <p:sp>
        <p:nvSpPr>
          <p:cNvPr id="10" name="字幕 2">
            <a:extLst>
              <a:ext uri="{FF2B5EF4-FFF2-40B4-BE49-F238E27FC236}">
                <a16:creationId xmlns:a16="http://schemas.microsoft.com/office/drawing/2014/main" id="{689C14E0-5505-4B2A-8DD6-347338D4187A}"/>
              </a:ext>
            </a:extLst>
          </p:cNvPr>
          <p:cNvSpPr txBox="1">
            <a:spLocks/>
          </p:cNvSpPr>
          <p:nvPr/>
        </p:nvSpPr>
        <p:spPr>
          <a:xfrm>
            <a:off x="863600" y="4116278"/>
            <a:ext cx="8007684" cy="1692000"/>
          </a:xfrm>
          <a:prstGeom prst="rect">
            <a:avLst/>
          </a:prstGeom>
          <a:solidFill>
            <a:schemeClr val="accent5">
              <a:lumMod val="20000"/>
              <a:lumOff val="80000"/>
            </a:schemeClr>
          </a:solidFill>
          <a:ln w="66675">
            <a:noFill/>
          </a:ln>
        </p:spPr>
        <p:txBody>
          <a:bodyPr vert="horz" lIns="1080000"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lnSpc>
                <a:spcPct val="150000"/>
              </a:lnSpc>
              <a:buNone/>
            </a:pPr>
            <a:r>
              <a:rPr kumimoji="1" lang="ja-JP" altLang="en-US" sz="1800" b="1" dirty="0">
                <a:latin typeface="メイリオ" panose="020B0604030504040204" pitchFamily="50" charset="-128"/>
                <a:ea typeface="メイリオ" panose="020B0604030504040204" pitchFamily="50" charset="-128"/>
              </a:rPr>
              <a:t>健康診断の結果に基づき、健康障害予防、</a:t>
            </a:r>
            <a:r>
              <a:rPr kumimoji="1" lang="ja-JP" altLang="en-US" sz="1800" b="1" dirty="0">
                <a:solidFill>
                  <a:srgbClr val="FF0000"/>
                </a:solidFill>
                <a:effectLst>
                  <a:glow rad="101600">
                    <a:schemeClr val="bg1">
                      <a:alpha val="88000"/>
                    </a:schemeClr>
                  </a:glow>
                </a:effectLst>
                <a:latin typeface="メイリオ" panose="020B0604030504040204" pitchFamily="50" charset="-128"/>
                <a:ea typeface="メイリオ" panose="020B0604030504040204" pitchFamily="50" charset="-128"/>
              </a:rPr>
              <a:t>健康確保</a:t>
            </a:r>
            <a:r>
              <a:rPr kumimoji="1" lang="ja-JP" altLang="en-US" sz="1800" b="1" dirty="0">
                <a:latin typeface="メイリオ" panose="020B0604030504040204" pitchFamily="50" charset="-128"/>
                <a:ea typeface="メイリオ" panose="020B0604030504040204" pitchFamily="50" charset="-128"/>
              </a:rPr>
              <a:t>を行うに際しては、歯科の立場から、作業環境管理、作業管理を考えます。</a:t>
            </a:r>
            <a:endParaRPr kumimoji="1" lang="en-US" altLang="ja-JP" sz="1800" b="1" dirty="0">
              <a:latin typeface="メイリオ" panose="020B0604030504040204" pitchFamily="50" charset="-128"/>
              <a:ea typeface="メイリオ" panose="020B0604030504040204" pitchFamily="50" charset="-128"/>
            </a:endParaRPr>
          </a:p>
          <a:p>
            <a:pPr marL="0" indent="0">
              <a:lnSpc>
                <a:spcPct val="150000"/>
              </a:lnSpc>
              <a:buNone/>
            </a:pPr>
            <a:r>
              <a:rPr kumimoji="1" lang="ja-JP" altLang="en-US" sz="1800" b="1" dirty="0">
                <a:latin typeface="メイリオ" panose="020B0604030504040204" pitchFamily="50" charset="-128"/>
                <a:ea typeface="メイリオ" panose="020B0604030504040204" pitchFamily="50" charset="-128"/>
              </a:rPr>
              <a:t>つまり、歯科の立場から</a:t>
            </a:r>
            <a:r>
              <a:rPr kumimoji="1" lang="ja-JP" altLang="en-US" sz="1800" b="1" dirty="0">
                <a:solidFill>
                  <a:srgbClr val="FF0000"/>
                </a:solidFill>
                <a:effectLst>
                  <a:glow rad="139700">
                    <a:schemeClr val="bg1">
                      <a:alpha val="93000"/>
                    </a:schemeClr>
                  </a:glow>
                </a:effectLst>
                <a:latin typeface="メイリオ" panose="020B0604030504040204" pitchFamily="50" charset="-128"/>
                <a:ea typeface="メイリオ" panose="020B0604030504040204" pitchFamily="50" charset="-128"/>
              </a:rPr>
              <a:t>労働衛生管理</a:t>
            </a:r>
            <a:r>
              <a:rPr kumimoji="1" lang="ja-JP" altLang="en-US" sz="1800" b="1" dirty="0">
                <a:latin typeface="メイリオ" panose="020B0604030504040204" pitchFamily="50" charset="-128"/>
                <a:ea typeface="メイリオ" panose="020B0604030504040204" pitchFamily="50" charset="-128"/>
              </a:rPr>
              <a:t>にかかわることになります。</a:t>
            </a:r>
          </a:p>
          <a:p>
            <a:pPr marL="0" indent="0" algn="ctr">
              <a:buNone/>
            </a:pPr>
            <a:endParaRPr lang="ja-JP" altLang="en-US" sz="2800" b="1" dirty="0">
              <a:solidFill>
                <a:srgbClr val="3A74A3"/>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715E2206-EA9B-4F7E-9A61-CBE025DEBC4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1030341" y="3638024"/>
            <a:ext cx="1213551" cy="1183211"/>
          </a:xfrm>
          <a:prstGeom prst="rect">
            <a:avLst/>
          </a:prstGeom>
        </p:spPr>
      </p:pic>
      <p:sp>
        <p:nvSpPr>
          <p:cNvPr id="12" name="Google Shape;27;p35">
            <a:extLst>
              <a:ext uri="{FF2B5EF4-FFF2-40B4-BE49-F238E27FC236}">
                <a16:creationId xmlns:a16="http://schemas.microsoft.com/office/drawing/2014/main" id="{FCB2CD46-E522-48BD-8899-7C739D7AAB61}"/>
              </a:ext>
            </a:extLst>
          </p:cNvPr>
          <p:cNvSpPr txBox="1"/>
          <p:nvPr/>
        </p:nvSpPr>
        <p:spPr>
          <a:xfrm>
            <a:off x="246832" y="6624392"/>
            <a:ext cx="356938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7</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歯科特殊健康診断の勧め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20482" name="Picture 2" descr="歯鏡のイラスト（歯医者）">
            <a:extLst>
              <a:ext uri="{FF2B5EF4-FFF2-40B4-BE49-F238E27FC236}">
                <a16:creationId xmlns:a16="http://schemas.microsoft.com/office/drawing/2014/main" id="{C16AF87C-34FC-4D4C-8E0C-6E30A992C4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1190624"/>
            <a:ext cx="1896666" cy="194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005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37EFE4F-4C4C-4C0D-B9CE-DBE421744547}"/>
              </a:ext>
            </a:extLst>
          </p:cNvPr>
          <p:cNvPicPr>
            <a:picLocks noChangeAspect="1"/>
          </p:cNvPicPr>
          <p:nvPr/>
        </p:nvPicPr>
        <p:blipFill>
          <a:blip r:embed="rId2"/>
          <a:stretch>
            <a:fillRect/>
          </a:stretch>
        </p:blipFill>
        <p:spPr>
          <a:xfrm>
            <a:off x="756564" y="681037"/>
            <a:ext cx="8299318" cy="5465850"/>
          </a:xfrm>
          <a:prstGeom prst="rect">
            <a:avLst/>
          </a:prstGeom>
        </p:spPr>
      </p:pic>
      <p:sp>
        <p:nvSpPr>
          <p:cNvPr id="5" name="Google Shape;27;p35">
            <a:extLst>
              <a:ext uri="{FF2B5EF4-FFF2-40B4-BE49-F238E27FC236}">
                <a16:creationId xmlns:a16="http://schemas.microsoft.com/office/drawing/2014/main" id="{371BBE4B-A580-4B87-9B33-FAE7C6EBCA01}"/>
              </a:ext>
            </a:extLst>
          </p:cNvPr>
          <p:cNvSpPr txBox="1"/>
          <p:nvPr/>
        </p:nvSpPr>
        <p:spPr>
          <a:xfrm>
            <a:off x="246832" y="6624392"/>
            <a:ext cx="356938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8</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歯科特殊健康診断の勧め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25312323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0">
          <a:solidFill>
            <a:srgbClr val="8AD1F5"/>
          </a:solidFill>
        </a:ln>
      </a:spPr>
      <a:bodyPr rtlCol="0" anchor="ctr"/>
      <a:lstStyle>
        <a:defPPr algn="l">
          <a:defRPr kumimoji="1" sz="1600" b="1" dirty="0">
            <a:latin typeface="メイリオ" panose="020B0604030504040204" pitchFamily="50" charset="-128"/>
            <a:ea typeface="メイリオ" panose="020B0604030504040204" pitchFamily="50" charset="-128"/>
          </a:defRPr>
        </a:defPPr>
      </a:lstStyle>
      <a:style>
        <a:lnRef idx="2">
          <a:schemeClr val="accent1"/>
        </a:lnRef>
        <a:fillRef idx="1">
          <a:schemeClr val="lt1"/>
        </a:fillRef>
        <a:effectRef idx="0">
          <a:schemeClr val="accent1"/>
        </a:effectRef>
        <a:fontRef idx="minor">
          <a:schemeClr val="dk1"/>
        </a:fontRef>
      </a:style>
    </a:spDef>
    <a:txDef>
      <a:spPr>
        <a:noFill/>
        <a:ln w="19050">
          <a:solidFill>
            <a:schemeClr val="tx1"/>
          </a:solidFill>
        </a:ln>
      </a:spPr>
      <a:bodyPr wrap="square" rtlCol="0" anchor="ctr">
        <a:spAutoFit/>
      </a:bodyPr>
      <a:lstStyle>
        <a:defPPr algn="ctr" defTabSz="195938">
          <a:defRPr kumimoji="1" sz="840" b="1" dirty="0">
            <a:solidFill>
              <a:prstClr val="black"/>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854</Words>
  <Application>Microsoft Office PowerPoint</Application>
  <PresentationFormat>画面に合わせる (4:3)</PresentationFormat>
  <Paragraphs>92</Paragraphs>
  <Slides>10</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メイリオ</vt:lpstr>
      <vt:lpstr>游ゴシック</vt:lpstr>
      <vt:lpstr>Arial</vt:lpstr>
      <vt:lpstr>Calibri</vt:lpstr>
      <vt:lpstr>Calibri Light</vt:lpstr>
      <vt:lpstr>Office テーマ</vt:lpstr>
      <vt:lpstr>歯科特殊健康診断の勧め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2022-06-01T07:19:24Z</dcterms:created>
  <dcterms:modified xsi:type="dcterms:W3CDTF">2022-06-01T07:19:32Z</dcterms:modified>
</cp:coreProperties>
</file>