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media/image1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sldIdLst>
    <p:sldId id="256" r:id="rId2"/>
    <p:sldId id="1003" r:id="rId3"/>
    <p:sldId id="282" r:id="rId4"/>
    <p:sldId id="2165" r:id="rId5"/>
    <p:sldId id="295" r:id="rId6"/>
    <p:sldId id="2172" r:id="rId7"/>
    <p:sldId id="2228" r:id="rId8"/>
    <p:sldId id="2157" r:id="rId9"/>
    <p:sldId id="2248" r:id="rId10"/>
    <p:sldId id="2250" r:id="rId11"/>
    <p:sldId id="2155" r:id="rId12"/>
    <p:sldId id="273" r:id="rId13"/>
    <p:sldId id="262" r:id="rId14"/>
    <p:sldId id="268" r:id="rId15"/>
    <p:sldId id="2179" r:id="rId16"/>
    <p:sldId id="2241" r:id="rId17"/>
    <p:sldId id="2223" r:id="rId18"/>
    <p:sldId id="2229" r:id="rId19"/>
  </p:sldIdLst>
  <p:sldSz cx="9144000" cy="6858000" type="screen4x3"/>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2C3F4A0-DFB6-40F2-BE2C-35ED0ACA1930}">
          <p14:sldIdLst>
            <p14:sldId id="256"/>
            <p14:sldId id="1003"/>
            <p14:sldId id="282"/>
            <p14:sldId id="2165"/>
            <p14:sldId id="295"/>
            <p14:sldId id="2172"/>
            <p14:sldId id="2228"/>
            <p14:sldId id="2157"/>
            <p14:sldId id="2248"/>
            <p14:sldId id="2250"/>
            <p14:sldId id="2155"/>
            <p14:sldId id="273"/>
            <p14:sldId id="262"/>
            <p14:sldId id="268"/>
            <p14:sldId id="2179"/>
            <p14:sldId id="2241"/>
            <p14:sldId id="2223"/>
            <p14:sldId id="22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羽根司人" initials="羽根司人" lastIdx="2" clrIdx="0">
    <p:extLst>
      <p:ext uri="{19B8F6BF-5375-455C-9EA6-DF929625EA0E}">
        <p15:presenceInfo xmlns:p15="http://schemas.microsoft.com/office/powerpoint/2012/main" userId="羽根司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1F5"/>
    <a:srgbClr val="FF0000"/>
    <a:srgbClr val="E61C37"/>
    <a:srgbClr val="E71F3C"/>
    <a:srgbClr val="935CA5"/>
    <a:srgbClr val="389E9E"/>
    <a:srgbClr val="669844"/>
    <a:srgbClr val="6CC173"/>
    <a:srgbClr val="3A74A3"/>
    <a:srgbClr val="E1E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6118" autoAdjust="0"/>
  </p:normalViewPr>
  <p:slideViewPr>
    <p:cSldViewPr snapToGrid="0">
      <p:cViewPr>
        <p:scale>
          <a:sx n="280" d="100"/>
          <a:sy n="280" d="100"/>
        </p:scale>
        <p:origin x="-2988" y="-543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69" d="100"/>
          <a:sy n="69" d="100"/>
        </p:scale>
        <p:origin x="2304" y="-5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8AD1F5"/>
            </a:solidFill>
            <a:ln w="381000">
              <a:solidFill>
                <a:srgbClr val="8AD1F5"/>
              </a:solidFill>
            </a:ln>
            <a:effectLst/>
          </c:spPr>
          <c:invertIfNegative val="0"/>
          <c:dLbls>
            <c:dLbl>
              <c:idx val="0"/>
              <c:layout>
                <c:manualLayout>
                  <c:x val="0"/>
                  <c:y val="-1.250000000000000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58-4D01-A35C-953BA804A0D9}"/>
                </c:ext>
              </c:extLst>
            </c:dLbl>
            <c:dLbl>
              <c:idx val="1"/>
              <c:layout>
                <c:manualLayout>
                  <c:x val="5.0000000000000001E-3"/>
                  <c:y val="-2.1874999999999999E-2"/>
                </c:manualLayout>
              </c:layout>
              <c:tx>
                <c:rich>
                  <a:bodyPr/>
                  <a:lstStyle/>
                  <a:p>
                    <a:fld id="{59A8BBB0-4047-41D3-863C-1F35B21F70A2}"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58-4D01-A35C-953BA804A0D9}"/>
                </c:ext>
              </c:extLst>
            </c:dLbl>
            <c:dLbl>
              <c:idx val="2"/>
              <c:layout>
                <c:manualLayout>
                  <c:x val="1.6666666666666668E-3"/>
                  <c:y val="-2.5000000000000057E-2"/>
                </c:manualLayout>
              </c:layout>
              <c:tx>
                <c:rich>
                  <a:bodyPr/>
                  <a:lstStyle/>
                  <a:p>
                    <a:fld id="{A68BA176-4E97-472A-864A-5B7D931B707A}"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58-4D01-A35C-953BA804A0D9}"/>
                </c:ext>
              </c:extLst>
            </c:dLbl>
            <c:dLbl>
              <c:idx val="3"/>
              <c:layout>
                <c:manualLayout>
                  <c:x val="0"/>
                  <c:y val="-1.8749999999999999E-2"/>
                </c:manualLayout>
              </c:layout>
              <c:tx>
                <c:rich>
                  <a:bodyPr/>
                  <a:lstStyle/>
                  <a:p>
                    <a:fld id="{BF32DBA2-9C25-444D-B7F1-A4A342330EF4}"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58-4D01-A35C-953BA804A0D9}"/>
                </c:ext>
              </c:extLst>
            </c:dLbl>
            <c:dLbl>
              <c:idx val="4"/>
              <c:layout>
                <c:manualLayout>
                  <c:x val="3.3333333333333335E-3"/>
                  <c:y val="-1.8749999999999999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46C0F066-8B36-407A-939F-1E1FE5651E05}" type="VALUE">
                      <a:rPr lang="en-US" altLang="ja-JP" sz="1600">
                        <a:solidFill>
                          <a:schemeClr val="tx1"/>
                        </a:solidFill>
                      </a:rPr>
                      <a:pPr>
                        <a:defRPr sz="2000" b="1">
                          <a:latin typeface="メイリオ" panose="020B0604030504040204" pitchFamily="50" charset="-128"/>
                          <a:ea typeface="メイリオ" panose="020B0604030504040204" pitchFamily="50" charset="-128"/>
                        </a:defRPr>
                      </a:pPr>
                      <a:t>[値]</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858-4D01-A35C-953BA804A0D9}"/>
                </c:ext>
              </c:extLst>
            </c:dLbl>
            <c:dLbl>
              <c:idx val="5"/>
              <c:layout>
                <c:manualLayout>
                  <c:x val="5.0000000000000001E-3"/>
                  <c:y val="-3.7500000000000012E-2"/>
                </c:manualLayout>
              </c:layout>
              <c:tx>
                <c:rich>
                  <a:bodyPr/>
                  <a:lstStyle/>
                  <a:p>
                    <a:fld id="{B0F52060-AC82-4C49-BB03-5E0DD36D32F2}" type="VALUE">
                      <a:rPr lang="en-US" altLang="ja-JP" sz="16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58-4D01-A35C-953BA804A0D9}"/>
                </c:ext>
              </c:extLst>
            </c:dLbl>
            <c:dLbl>
              <c:idx val="6"/>
              <c:layout>
                <c:manualLayout>
                  <c:x val="1.6666666666666668E-3"/>
                  <c:y val="-1.5625000000000003E-2"/>
                </c:manualLayout>
              </c:layout>
              <c:tx>
                <c:rich>
                  <a:bodyPr/>
                  <a:lstStyle/>
                  <a:p>
                    <a:fld id="{BC94C190-44D3-4CB9-AE39-1CC435E7C3AD}" type="VALUE">
                      <a:rPr lang="en-US" altLang="ja-JP">
                        <a:solidFill>
                          <a:srgbClr val="FF0000"/>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858-4D01-A35C-953BA804A0D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1993(平成5)年</c:v>
                </c:pt>
                <c:pt idx="1">
                  <c:v>1999(平成11)年</c:v>
                </c:pt>
                <c:pt idx="2">
                  <c:v>2005(平成17)年</c:v>
                </c:pt>
                <c:pt idx="3">
                  <c:v>2011(平成23)年</c:v>
                </c:pt>
                <c:pt idx="4">
                  <c:v>2016(平成28)年</c:v>
                </c:pt>
                <c:pt idx="5">
                  <c:v>2022(令和4)年</c:v>
                </c:pt>
                <c:pt idx="6">
                  <c:v>2024(令和6)年</c:v>
                </c:pt>
              </c:strCache>
            </c:strRef>
          </c:cat>
          <c:val>
            <c:numRef>
              <c:f>Sheet1!$B$2:$B$8</c:f>
              <c:numCache>
                <c:formatCode>0.00%</c:formatCode>
                <c:ptCount val="7"/>
                <c:pt idx="0">
                  <c:v>0.109</c:v>
                </c:pt>
                <c:pt idx="1">
                  <c:v>0.153</c:v>
                </c:pt>
                <c:pt idx="2">
                  <c:v>0.24099999999999999</c:v>
                </c:pt>
                <c:pt idx="3">
                  <c:v>0.40200000000000002</c:v>
                </c:pt>
                <c:pt idx="4">
                  <c:v>0.51200000000000001</c:v>
                </c:pt>
                <c:pt idx="5">
                  <c:v>0.51600000000000001</c:v>
                </c:pt>
                <c:pt idx="6">
                  <c:v>0.61499999999999999</c:v>
                </c:pt>
              </c:numCache>
            </c:numRef>
          </c:val>
          <c:extLst>
            <c:ext xmlns:c16="http://schemas.microsoft.com/office/drawing/2014/chart" uri="{C3380CC4-5D6E-409C-BE32-E72D297353CC}">
              <c16:uniqueId val="{00000007-E858-4D01-A35C-953BA804A0D9}"/>
            </c:ext>
          </c:extLst>
        </c:ser>
        <c:dLbls>
          <c:showLegendKey val="0"/>
          <c:showVal val="0"/>
          <c:showCatName val="0"/>
          <c:showSerName val="0"/>
          <c:showPercent val="0"/>
          <c:showBubbleSize val="0"/>
        </c:dLbls>
        <c:gapWidth val="219"/>
        <c:overlap val="-27"/>
        <c:axId val="513817808"/>
        <c:axId val="513818136"/>
      </c:barChart>
      <c:catAx>
        <c:axId val="51381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8136"/>
        <c:crosses val="autoZero"/>
        <c:auto val="1"/>
        <c:lblAlgn val="ctr"/>
        <c:lblOffset val="100"/>
        <c:noMultiLvlLbl val="0"/>
      </c:catAx>
      <c:valAx>
        <c:axId val="513818136"/>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13817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783" cy="509924"/>
          </a:xfrm>
          <a:prstGeom prst="rect">
            <a:avLst/>
          </a:prstGeom>
        </p:spPr>
        <p:txBody>
          <a:bodyPr vert="horz" lIns="98252" tIns="49126" rIns="98252" bIns="49126"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2628" y="0"/>
            <a:ext cx="3046783" cy="509924"/>
          </a:xfrm>
          <a:prstGeom prst="rect">
            <a:avLst/>
          </a:prstGeom>
        </p:spPr>
        <p:txBody>
          <a:bodyPr vert="horz" lIns="98252" tIns="49126" rIns="98252" bIns="49126" rtlCol="0"/>
          <a:lstStyle>
            <a:lvl1pPr algn="r">
              <a:defRPr sz="1300"/>
            </a:lvl1pPr>
          </a:lstStyle>
          <a:p>
            <a:fld id="{8F24CED2-EF7F-434A-84C6-33B077B35234}" type="datetimeFigureOut">
              <a:rPr kumimoji="1" lang="ja-JP" altLang="en-US" smtClean="0"/>
              <a:t>2025/12/11</a:t>
            </a:fld>
            <a:endParaRPr kumimoji="1" lang="ja-JP" altLang="en-US"/>
          </a:p>
        </p:txBody>
      </p:sp>
      <p:sp>
        <p:nvSpPr>
          <p:cNvPr id="4" name="スライド イメージ プレースホルダー 3"/>
          <p:cNvSpPr>
            <a:spLocks noGrp="1" noRot="1" noChangeAspect="1"/>
          </p:cNvSpPr>
          <p:nvPr>
            <p:ph type="sldImg" idx="2"/>
          </p:nvPr>
        </p:nvSpPr>
        <p:spPr>
          <a:xfrm>
            <a:off x="1228725" y="1270000"/>
            <a:ext cx="4573588" cy="3430588"/>
          </a:xfrm>
          <a:prstGeom prst="rect">
            <a:avLst/>
          </a:prstGeom>
          <a:noFill/>
          <a:ln w="12700">
            <a:solidFill>
              <a:prstClr val="black"/>
            </a:solidFill>
          </a:ln>
        </p:spPr>
        <p:txBody>
          <a:bodyPr vert="horz" lIns="98252" tIns="49126" rIns="98252" bIns="49126"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0"/>
          </a:xfrm>
          <a:prstGeom prst="rect">
            <a:avLst/>
          </a:prstGeom>
        </p:spPr>
        <p:txBody>
          <a:bodyPr vert="horz" lIns="98252" tIns="49126" rIns="98252" bIns="491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3253"/>
            <a:ext cx="3046783" cy="509923"/>
          </a:xfrm>
          <a:prstGeom prst="rect">
            <a:avLst/>
          </a:prstGeom>
        </p:spPr>
        <p:txBody>
          <a:bodyPr vert="horz" lIns="98252" tIns="49126" rIns="98252" bIns="491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2628" y="9653253"/>
            <a:ext cx="3046783" cy="509923"/>
          </a:xfrm>
          <a:prstGeom prst="rect">
            <a:avLst/>
          </a:prstGeom>
        </p:spPr>
        <p:txBody>
          <a:bodyPr vert="horz" lIns="98252" tIns="49126" rIns="98252" bIns="49126" rtlCol="0" anchor="b"/>
          <a:lstStyle>
            <a:lvl1pPr algn="r">
              <a:defRPr sz="1300"/>
            </a:lvl1pPr>
          </a:lstStyle>
          <a:p>
            <a:fld id="{4046ADC2-5FF2-4E94-A3AB-BBBF74300561}" type="slidenum">
              <a:rPr kumimoji="1" lang="ja-JP" altLang="en-US" smtClean="0"/>
              <a:t>‹#›</a:t>
            </a:fld>
            <a:endParaRPr kumimoji="1" lang="ja-JP" altLang="en-US"/>
          </a:p>
        </p:txBody>
      </p:sp>
    </p:spTree>
    <p:extLst>
      <p:ext uri="{BB962C8B-B14F-4D97-AF65-F5344CB8AC3E}">
        <p14:creationId xmlns:p14="http://schemas.microsoft.com/office/powerpoint/2010/main" val="4106149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このスライドのみ和暦標記。西暦を入れた。</a:t>
            </a:r>
          </a:p>
        </p:txBody>
      </p:sp>
      <p:sp>
        <p:nvSpPr>
          <p:cNvPr id="4" name="スライド番号プレースホルダー 3"/>
          <p:cNvSpPr>
            <a:spLocks noGrp="1"/>
          </p:cNvSpPr>
          <p:nvPr>
            <p:ph type="sldNum" sz="quarter" idx="5"/>
          </p:nvPr>
        </p:nvSpPr>
        <p:spPr/>
        <p:txBody>
          <a:bodyPr/>
          <a:lstStyle/>
          <a:p>
            <a:pPr defTabSz="491261">
              <a:defRPr/>
            </a:pPr>
            <a:fld id="{4046ADC2-5FF2-4E94-A3AB-BBBF74300561}" type="slidenum">
              <a:rPr kumimoji="1" lang="ja-JP" altLang="en-US">
                <a:solidFill>
                  <a:prstClr val="black"/>
                </a:solidFill>
                <a:latin typeface="游ゴシック" panose="020F0502020204030204"/>
                <a:ea typeface="游ゴシック" panose="020B0400000000000000" pitchFamily="50" charset="-128"/>
              </a:rPr>
              <a:pPr defTabSz="491261">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859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男女合計にしました。グラフの傾斜がきれいなので。</a:t>
            </a:r>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5</a:t>
            </a:fld>
            <a:endParaRPr kumimoji="1" lang="ja-JP" altLang="en-US"/>
          </a:p>
        </p:txBody>
      </p:sp>
    </p:spTree>
    <p:extLst>
      <p:ext uri="{BB962C8B-B14F-4D97-AF65-F5344CB8AC3E}">
        <p14:creationId xmlns:p14="http://schemas.microsoft.com/office/powerpoint/2010/main" val="29841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7</a:t>
            </a:fld>
            <a:endParaRPr kumimoji="1" lang="ja-JP" altLang="en-US"/>
          </a:p>
        </p:txBody>
      </p:sp>
    </p:spTree>
    <p:extLst>
      <p:ext uri="{BB962C8B-B14F-4D97-AF65-F5344CB8AC3E}">
        <p14:creationId xmlns:p14="http://schemas.microsoft.com/office/powerpoint/2010/main" val="185136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わかりやすく</a:t>
            </a:r>
          </a:p>
        </p:txBody>
      </p:sp>
      <p:sp>
        <p:nvSpPr>
          <p:cNvPr id="4" name="スライド番号プレースホルダー 3"/>
          <p:cNvSpPr>
            <a:spLocks noGrp="1"/>
          </p:cNvSpPr>
          <p:nvPr>
            <p:ph type="sldNum" sz="quarter" idx="5"/>
          </p:nvPr>
        </p:nvSpPr>
        <p:spPr/>
        <p:txBody>
          <a:bodyPr/>
          <a:lstStyle/>
          <a:p>
            <a:fld id="{4046ADC2-5FF2-4E94-A3AB-BBBF74300561}" type="slidenum">
              <a:rPr kumimoji="1" lang="ja-JP" altLang="en-US" smtClean="0"/>
              <a:t>14</a:t>
            </a:fld>
            <a:endParaRPr kumimoji="1" lang="ja-JP" altLang="en-US"/>
          </a:p>
        </p:txBody>
      </p:sp>
    </p:spTree>
    <p:extLst>
      <p:ext uri="{BB962C8B-B14F-4D97-AF65-F5344CB8AC3E}">
        <p14:creationId xmlns:p14="http://schemas.microsoft.com/office/powerpoint/2010/main" val="313082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98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12548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28952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413751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76197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5242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5250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1814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2902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1148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BF22DE-8168-4713-97D2-88ADC407B419}" type="datetimeFigureOut">
              <a:rPr kumimoji="1" lang="ja-JP" altLang="en-US" smtClean="0"/>
              <a:t>2025/12/11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3398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F22DE-8168-4713-97D2-88ADC407B419}" type="datetimeFigureOut">
              <a:rPr kumimoji="1" lang="ja-JP" altLang="en-US" smtClean="0"/>
              <a:t>2025/12/11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9668-2F1E-4209-B660-79A2FBA080BE}" type="slidenum">
              <a:rPr kumimoji="1" lang="ja-JP" altLang="en-US" smtClean="0"/>
              <a:t>‹#›</a:t>
            </a:fld>
            <a:endParaRPr kumimoji="1" lang="ja-JP" altLang="en-US"/>
          </a:p>
        </p:txBody>
      </p:sp>
    </p:spTree>
    <p:extLst>
      <p:ext uri="{BB962C8B-B14F-4D97-AF65-F5344CB8AC3E}">
        <p14:creationId xmlns:p14="http://schemas.microsoft.com/office/powerpoint/2010/main" val="65818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3.wdp"/><Relationship Id="rId4" Type="http://schemas.openxmlformats.org/officeDocument/2006/relationships/image" Target="../media/image21.jp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gif"/><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gi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3CEFD-A0BD-4604-BE2D-40116CA8532A}"/>
              </a:ext>
            </a:extLst>
          </p:cNvPr>
          <p:cNvSpPr>
            <a:spLocks noGrp="1"/>
          </p:cNvSpPr>
          <p:nvPr>
            <p:ph type="ctrTitle"/>
          </p:nvPr>
        </p:nvSpPr>
        <p:spPr>
          <a:xfrm>
            <a:off x="0" y="568909"/>
            <a:ext cx="9144000" cy="2468563"/>
          </a:xfrm>
        </p:spPr>
        <p:txBody>
          <a:bodyPr>
            <a:normAutofit/>
          </a:bodyPr>
          <a:lstStyle/>
          <a:p>
            <a:r>
              <a:rPr kumimoji="1" lang="ja-JP" altLang="en-US" b="1" dirty="0">
                <a:solidFill>
                  <a:srgbClr val="00B050"/>
                </a:solidFill>
                <a:latin typeface="メイリオ" panose="020B0604030504040204" pitchFamily="50" charset="-128"/>
                <a:ea typeface="メイリオ" panose="020B0604030504040204" pitchFamily="50" charset="-128"/>
              </a:rPr>
              <a:t>歯科健康診断の勧め</a:t>
            </a:r>
            <a:br>
              <a:rPr kumimoji="1" lang="en-US" altLang="ja-JP" dirty="0">
                <a:solidFill>
                  <a:srgbClr val="00B050"/>
                </a:solidFill>
                <a:latin typeface="メイリオ" panose="020B0604030504040204" pitchFamily="50" charset="-128"/>
                <a:ea typeface="メイリオ" panose="020B0604030504040204" pitchFamily="50" charset="-128"/>
              </a:rPr>
            </a:br>
            <a:endParaRPr kumimoji="1" lang="ja-JP" altLang="en-US" sz="32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EA9BFBC6-2A19-48C3-A31A-7A3806E1E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39" y="2697159"/>
            <a:ext cx="8206922" cy="3005137"/>
          </a:xfrm>
          <a:prstGeom prst="rect">
            <a:avLst/>
          </a:prstGeom>
        </p:spPr>
      </p:pic>
      <p:pic>
        <p:nvPicPr>
          <p:cNvPr id="7" name="Picture 2" descr="８０２０ロゴマーク">
            <a:extLst>
              <a:ext uri="{FF2B5EF4-FFF2-40B4-BE49-F238E27FC236}">
                <a16:creationId xmlns:a16="http://schemas.microsoft.com/office/drawing/2014/main" id="{73F88535-E846-485F-826D-EAFFD571E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F69E8DA-38CC-C817-5171-80DC9C73477C}"/>
              </a:ext>
            </a:extLst>
          </p:cNvPr>
          <p:cNvSpPr txBox="1"/>
          <p:nvPr/>
        </p:nvSpPr>
        <p:spPr>
          <a:xfrm>
            <a:off x="1" y="6189146"/>
            <a:ext cx="9143999" cy="523220"/>
          </a:xfrm>
          <a:prstGeom prst="rect">
            <a:avLst/>
          </a:prstGeom>
          <a:solidFill>
            <a:schemeClr val="accent6">
              <a:lumMod val="40000"/>
              <a:lumOff val="60000"/>
            </a:schemeClr>
          </a:solidFill>
          <a:ln>
            <a:solidFill>
              <a:srgbClr val="00B050"/>
            </a:solidFill>
          </a:ln>
        </p:spPr>
        <p:txBody>
          <a:bodyPr wrap="square" rtlCol="0" anchor="b">
            <a:spAutoFit/>
          </a:bodyPr>
          <a:lstStyle/>
          <a:p>
            <a:pPr algn="ctr"/>
            <a:r>
              <a:rPr kumimoji="1" lang="ja-JP" altLang="en-US" sz="2800" b="1" dirty="0">
                <a:latin typeface="メイリオ" panose="020B0604030504040204" pitchFamily="50" charset="-128"/>
                <a:ea typeface="メイリオ" panose="020B0604030504040204" pitchFamily="50" charset="-128"/>
              </a:rPr>
              <a:t>公益社団法人 日本歯科医師会</a:t>
            </a:r>
          </a:p>
        </p:txBody>
      </p:sp>
      <p:sp>
        <p:nvSpPr>
          <p:cNvPr id="6" name="テキスト ボックス 5">
            <a:extLst>
              <a:ext uri="{FF2B5EF4-FFF2-40B4-BE49-F238E27FC236}">
                <a16:creationId xmlns:a16="http://schemas.microsoft.com/office/drawing/2014/main" id="{6BCCCE9F-5921-A036-DD31-2BE0DC9D0C40}"/>
              </a:ext>
            </a:extLst>
          </p:cNvPr>
          <p:cNvSpPr txBox="1"/>
          <p:nvPr/>
        </p:nvSpPr>
        <p:spPr>
          <a:xfrm>
            <a:off x="2283737" y="2512493"/>
            <a:ext cx="4576526" cy="338554"/>
          </a:xfrm>
          <a:prstGeom prst="rect">
            <a:avLst/>
          </a:prstGeom>
          <a:noFill/>
          <a:ln w="19050">
            <a:noFill/>
          </a:ln>
        </p:spPr>
        <p:txBody>
          <a:bodyPr wrap="square">
            <a:spAutoFit/>
          </a:bodyPr>
          <a:lstStyle/>
          <a:p>
            <a:pPr algn="ct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2025</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月第２版＞</a:t>
            </a:r>
          </a:p>
        </p:txBody>
      </p:sp>
    </p:spTree>
    <p:extLst>
      <p:ext uri="{BB962C8B-B14F-4D97-AF65-F5344CB8AC3E}">
        <p14:creationId xmlns:p14="http://schemas.microsoft.com/office/powerpoint/2010/main" val="21881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DE52C7-0A1A-4D29-AFE5-AB55D7EEC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D4516A5B-6A96-4DE2-9F71-4A56B137F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B8FA9CC0-7937-454E-855C-B849C8FB8645}"/>
              </a:ext>
            </a:extLst>
          </p:cNvPr>
          <p:cNvSpPr txBox="1"/>
          <p:nvPr/>
        </p:nvSpPr>
        <p:spPr>
          <a:xfrm>
            <a:off x="246831" y="6624392"/>
            <a:ext cx="348541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3" name="テキスト ボックス 4">
            <a:extLst>
              <a:ext uri="{FF2B5EF4-FFF2-40B4-BE49-F238E27FC236}">
                <a16:creationId xmlns:a16="http://schemas.microsoft.com/office/drawing/2014/main" id="{085525F7-4D84-34E2-88EE-DE4EF655C401}"/>
              </a:ext>
            </a:extLst>
          </p:cNvPr>
          <p:cNvSpPr txBox="1">
            <a:spLocks noChangeArrowheads="1"/>
          </p:cNvSpPr>
          <p:nvPr/>
        </p:nvSpPr>
        <p:spPr bwMode="auto">
          <a:xfrm>
            <a:off x="0" y="5942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a:solidFill>
                  <a:srgbClr val="00B050"/>
                </a:solidFill>
                <a:latin typeface="メイリオ" panose="020B0604030504040204" pitchFamily="50" charset="-128"/>
                <a:ea typeface="メイリオ" panose="020B0604030504040204" pitchFamily="50" charset="-128"/>
              </a:rPr>
              <a:t>オーラルフレイル概念図</a:t>
            </a:r>
            <a:endParaRPr lang="ja-JP" altLang="en-US" sz="4400" b="1" dirty="0">
              <a:solidFill>
                <a:srgbClr val="00B05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1EAE259-7C45-34D6-263C-F4DDA5A4694D}"/>
              </a:ext>
            </a:extLst>
          </p:cNvPr>
          <p:cNvPicPr>
            <a:picLocks noChangeAspect="1"/>
          </p:cNvPicPr>
          <p:nvPr/>
        </p:nvPicPr>
        <p:blipFill>
          <a:blip r:embed="rId4"/>
          <a:srcRect t="10433" b="4387"/>
          <a:stretch>
            <a:fillRect/>
          </a:stretch>
        </p:blipFill>
        <p:spPr>
          <a:xfrm>
            <a:off x="270000" y="1233720"/>
            <a:ext cx="8604000" cy="5152566"/>
          </a:xfrm>
          <a:prstGeom prst="rect">
            <a:avLst/>
          </a:prstGeom>
        </p:spPr>
      </p:pic>
      <p:sp>
        <p:nvSpPr>
          <p:cNvPr id="13" name="テキスト ボックス 12">
            <a:extLst>
              <a:ext uri="{FF2B5EF4-FFF2-40B4-BE49-F238E27FC236}">
                <a16:creationId xmlns:a16="http://schemas.microsoft.com/office/drawing/2014/main" id="{40AD6768-85D3-50D2-E686-63B9ADC90196}"/>
              </a:ext>
            </a:extLst>
          </p:cNvPr>
          <p:cNvSpPr txBox="1"/>
          <p:nvPr/>
        </p:nvSpPr>
        <p:spPr>
          <a:xfrm>
            <a:off x="231487" y="6401728"/>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31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B389A5F-4AF8-4525-9393-4C68B24FF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８０２０ロゴマーク">
            <a:extLst>
              <a:ext uri="{FF2B5EF4-FFF2-40B4-BE49-F238E27FC236}">
                <a16:creationId xmlns:a16="http://schemas.microsoft.com/office/drawing/2014/main" id="{24ED88E1-77C7-4FDE-87B7-91ED430C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7;p35">
            <a:extLst>
              <a:ext uri="{FF2B5EF4-FFF2-40B4-BE49-F238E27FC236}">
                <a16:creationId xmlns:a16="http://schemas.microsoft.com/office/drawing/2014/main" id="{AE93A977-4FFF-4741-8E27-9C7769E79CF5}"/>
              </a:ext>
            </a:extLst>
          </p:cNvPr>
          <p:cNvSpPr txBox="1"/>
          <p:nvPr/>
        </p:nvSpPr>
        <p:spPr>
          <a:xfrm>
            <a:off x="246832" y="6624392"/>
            <a:ext cx="350407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2" name="テキスト ボックス 4">
            <a:extLst>
              <a:ext uri="{FF2B5EF4-FFF2-40B4-BE49-F238E27FC236}">
                <a16:creationId xmlns:a16="http://schemas.microsoft.com/office/drawing/2014/main" id="{B486C15E-77DF-B974-02C8-FFC040DA9FD4}"/>
              </a:ext>
            </a:extLst>
          </p:cNvPr>
          <p:cNvSpPr txBox="1">
            <a:spLocks noChangeArrowheads="1"/>
          </p:cNvSpPr>
          <p:nvPr/>
        </p:nvSpPr>
        <p:spPr bwMode="auto">
          <a:xfrm>
            <a:off x="0" y="75129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400" b="1">
                <a:solidFill>
                  <a:srgbClr val="00B050"/>
                </a:solidFill>
                <a:latin typeface="メイリオ" panose="020B0604030504040204" pitchFamily="50" charset="-128"/>
                <a:ea typeface="メイリオ" panose="020B0604030504040204" pitchFamily="50" charset="-128"/>
              </a:rPr>
              <a:t>オーラルフレイルのチェック項目</a:t>
            </a:r>
            <a:r>
              <a:rPr lang="ja-JP" altLang="en-US" sz="1400" b="1">
                <a:solidFill>
                  <a:srgbClr val="00B050"/>
                </a:solidFill>
                <a:latin typeface="メイリオ" panose="020B0604030504040204" pitchFamily="50" charset="-128"/>
                <a:ea typeface="メイリオ" panose="020B0604030504040204" pitchFamily="50" charset="-128"/>
              </a:rPr>
              <a:t>（</a:t>
            </a:r>
            <a:r>
              <a:rPr lang="en-US" altLang="ja-JP" sz="1400" b="1">
                <a:solidFill>
                  <a:srgbClr val="00B050"/>
                </a:solidFill>
                <a:latin typeface="メイリオ" panose="020B0604030504040204" pitchFamily="50" charset="-128"/>
                <a:ea typeface="メイリオ" panose="020B0604030504040204" pitchFamily="50" charset="-128"/>
              </a:rPr>
              <a:t>Oral frailty 5-item Checklist : OF-5</a:t>
            </a:r>
            <a:r>
              <a:rPr lang="ja-JP" altLang="en-US" sz="1400" b="1">
                <a:solidFill>
                  <a:srgbClr val="00B050"/>
                </a:solidFill>
                <a:latin typeface="メイリオ" panose="020B0604030504040204" pitchFamily="50" charset="-128"/>
                <a:ea typeface="メイリオ" panose="020B0604030504040204" pitchFamily="50" charset="-128"/>
              </a:rPr>
              <a:t>）</a:t>
            </a:r>
            <a:endParaRPr lang="ja-JP" altLang="en-US" sz="2000" b="1" dirty="0">
              <a:solidFill>
                <a:srgbClr val="00B050"/>
              </a:solidFill>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CCA2879E-7933-707D-DAFB-FB1BF1BB8EB0}"/>
              </a:ext>
            </a:extLst>
          </p:cNvPr>
          <p:cNvGraphicFramePr>
            <a:graphicFrameLocks noGrp="1"/>
          </p:cNvGraphicFramePr>
          <p:nvPr>
            <p:extLst>
              <p:ext uri="{D42A27DB-BD31-4B8C-83A1-F6EECF244321}">
                <p14:modId xmlns:p14="http://schemas.microsoft.com/office/powerpoint/2010/main" val="2026122375"/>
              </p:ext>
            </p:extLst>
          </p:nvPr>
        </p:nvGraphicFramePr>
        <p:xfrm>
          <a:off x="323849" y="1184988"/>
          <a:ext cx="8424863" cy="2425560"/>
        </p:xfrm>
        <a:graphic>
          <a:graphicData uri="http://schemas.openxmlformats.org/drawingml/2006/table">
            <a:tbl>
              <a:tblPr/>
              <a:tblGrid>
                <a:gridCol w="2048445">
                  <a:extLst>
                    <a:ext uri="{9D8B030D-6E8A-4147-A177-3AD203B41FA5}">
                      <a16:colId xmlns:a16="http://schemas.microsoft.com/office/drawing/2014/main" val="288818992"/>
                    </a:ext>
                  </a:extLst>
                </a:gridCol>
                <a:gridCol w="4633628">
                  <a:extLst>
                    <a:ext uri="{9D8B030D-6E8A-4147-A177-3AD203B41FA5}">
                      <a16:colId xmlns:a16="http://schemas.microsoft.com/office/drawing/2014/main" val="3741973703"/>
                    </a:ext>
                  </a:extLst>
                </a:gridCol>
                <a:gridCol w="867070">
                  <a:extLst>
                    <a:ext uri="{9D8B030D-6E8A-4147-A177-3AD203B41FA5}">
                      <a16:colId xmlns:a16="http://schemas.microsoft.com/office/drawing/2014/main" val="1708174786"/>
                    </a:ext>
                  </a:extLst>
                </a:gridCol>
                <a:gridCol w="875720">
                  <a:extLst>
                    <a:ext uri="{9D8B030D-6E8A-4147-A177-3AD203B41FA5}">
                      <a16:colId xmlns:a16="http://schemas.microsoft.com/office/drawing/2014/main" val="3337266119"/>
                    </a:ext>
                  </a:extLst>
                </a:gridCol>
              </a:tblGrid>
              <a:tr h="0">
                <a:tc rowSpan="2">
                  <a:txBody>
                    <a:bodyPr/>
                    <a:lstStyle/>
                    <a:p>
                      <a:pPr algn="ctr">
                        <a:buNone/>
                      </a:pPr>
                      <a:r>
                        <a:rPr lang="ja-JP" altLang="en-US" sz="1400" b="1">
                          <a:solidFill>
                            <a:schemeClr val="bg1"/>
                          </a:solidFill>
                          <a:latin typeface="メイリオ" panose="020B0604030504040204" pitchFamily="50" charset="-128"/>
                          <a:ea typeface="メイリオ" panose="020B0604030504040204" pitchFamily="50" charset="-128"/>
                        </a:rPr>
                        <a:t>項目</a:t>
                      </a:r>
                    </a:p>
                  </a:txBody>
                  <a:tcPr marL="108000" marR="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rowSpan="2">
                  <a:txBody>
                    <a:bodyPr/>
                    <a:lstStyle/>
                    <a:p>
                      <a:pPr algn="ctr">
                        <a:buNone/>
                      </a:pPr>
                      <a:r>
                        <a:rPr lang="ja-JP" altLang="en-US" sz="1400" b="1">
                          <a:solidFill>
                            <a:schemeClr val="bg1"/>
                          </a:solidFill>
                          <a:latin typeface="メイリオ" panose="020B0604030504040204" pitchFamily="50" charset="-128"/>
                          <a:ea typeface="メイリオ" panose="020B0604030504040204" pitchFamily="50" charset="-128"/>
                        </a:rPr>
                        <a:t>質問</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gridSpan="2">
                  <a:txBody>
                    <a:bodyPr/>
                    <a:lstStyle/>
                    <a:p>
                      <a:pPr algn="ctr">
                        <a:buNone/>
                      </a:pPr>
                      <a:r>
                        <a:rPr lang="zh-TW" altLang="en-US" sz="1400" b="1">
                          <a:solidFill>
                            <a:schemeClr val="bg1"/>
                          </a:solidFill>
                          <a:latin typeface="メイリオ" panose="020B0604030504040204" pitchFamily="50" charset="-128"/>
                          <a:ea typeface="メイリオ" panose="020B0604030504040204" pitchFamily="50" charset="-128"/>
                        </a:rPr>
                        <a:t>選択肢</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hMerge="1">
                  <a:txBody>
                    <a:bodyPr/>
                    <a:lstStyle/>
                    <a:p>
                      <a:endParaRPr/>
                    </a:p>
                  </a:txBody>
                  <a:tcPr marL="55786" marR="55786" marT="27893" marB="2789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1920770"/>
                  </a:ext>
                </a:extLst>
              </a:tr>
              <a:tr h="0">
                <a:tc vMerge="1">
                  <a:txBody>
                    <a:bodyPr/>
                    <a:lstStyle/>
                    <a:p>
                      <a:pPr>
                        <a:buNone/>
                      </a:pPr>
                      <a:endParaRPr lang="ja-JP" altLang="en-US" sz="1400">
                        <a:latin typeface="メイリオ" panose="020B0604030504040204" pitchFamily="50" charset="-128"/>
                        <a:ea typeface="メイリオ" panose="020B0604030504040204" pitchFamily="50" charset="-128"/>
                      </a:endParaRPr>
                    </a:p>
                  </a:txBody>
                  <a:tcPr marL="108000" marR="0" marT="72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pPr>
                        <a:buNone/>
                      </a:pPr>
                      <a:endParaRPr lang="ja-JP" altLang="en-US" sz="1400">
                        <a:latin typeface="メイリオ" panose="020B0604030504040204" pitchFamily="50" charset="-128"/>
                        <a:ea typeface="メイリオ" panose="020B0604030504040204" pitchFamily="50" charset="-128"/>
                      </a:endParaRPr>
                    </a:p>
                  </a:txBody>
                  <a:tcPr marL="108000" marR="72000" marT="72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buNone/>
                      </a:pPr>
                      <a:r>
                        <a:rPr lang="zh-TW" altLang="en-US" sz="1200" b="1">
                          <a:solidFill>
                            <a:schemeClr val="bg1"/>
                          </a:solidFill>
                          <a:latin typeface="メイリオ" panose="020B0604030504040204" pitchFamily="50" charset="-128"/>
                          <a:ea typeface="メイリオ" panose="020B0604030504040204" pitchFamily="50" charset="-128"/>
                        </a:rPr>
                        <a:t>（該当）</a:t>
                      </a:r>
                    </a:p>
                  </a:txBody>
                  <a:tcPr marL="108000" marR="7200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B050"/>
                    </a:solidFill>
                  </a:tcPr>
                </a:tc>
                <a:tc>
                  <a:txBody>
                    <a:bodyPr/>
                    <a:lstStyle/>
                    <a:p>
                      <a:pPr>
                        <a:buNone/>
                      </a:pPr>
                      <a:r>
                        <a:rPr lang="zh-TW" altLang="en-US" sz="1200" b="1">
                          <a:solidFill>
                            <a:schemeClr val="bg1"/>
                          </a:solidFill>
                          <a:latin typeface="メイリオ" panose="020B0604030504040204" pitchFamily="50" charset="-128"/>
                          <a:ea typeface="メイリオ" panose="020B0604030504040204" pitchFamily="50" charset="-128"/>
                        </a:rPr>
                        <a:t>（非該当）</a:t>
                      </a:r>
                    </a:p>
                  </a:txBody>
                  <a:tcPr marL="36000" marR="0" marT="36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13841148"/>
                  </a:ext>
                </a:extLst>
              </a:tr>
              <a:tr h="456461">
                <a:tc>
                  <a:txBody>
                    <a:bodyPr/>
                    <a:lstStyle/>
                    <a:p>
                      <a:pPr>
                        <a:buNone/>
                      </a:pPr>
                      <a:r>
                        <a:rPr lang="zh-CN" altLang="en-US" sz="1200" b="1" spc="100" baseline="0">
                          <a:latin typeface="メイリオ" panose="020B0604030504040204" pitchFamily="50" charset="-128"/>
                          <a:ea typeface="メイリオ" panose="020B0604030504040204" pitchFamily="50" charset="-128"/>
                        </a:rPr>
                        <a:t>残存歯数減少</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自身の歯は、何本ありますか</a:t>
                      </a:r>
                      <a:endParaRPr lang="en-US" altLang="ja-JP" sz="1200">
                        <a:latin typeface="メイリオ" panose="020B0604030504040204" pitchFamily="50" charset="-128"/>
                        <a:ea typeface="メイリオ" panose="020B0604030504040204" pitchFamily="50" charset="-128"/>
                      </a:endParaRPr>
                    </a:p>
                    <a:p>
                      <a:pPr>
                        <a:buNone/>
                      </a:pPr>
                      <a:r>
                        <a:rPr lang="ja-JP" altLang="en-US" sz="1050">
                          <a:latin typeface="メイリオ" panose="020B0604030504040204" pitchFamily="50" charset="-128"/>
                          <a:ea typeface="メイリオ" panose="020B0604030504040204" pitchFamily="50" charset="-128"/>
                        </a:rPr>
                        <a:t>（さし歯や金属をかぶせた歯は</a:t>
                      </a:r>
                      <a:r>
                        <a:rPr lang="ja-JP" altLang="en-US" sz="1050" b="0" i="0">
                          <a:solidFill>
                            <a:srgbClr val="333333"/>
                          </a:solidFill>
                          <a:effectLst/>
                          <a:latin typeface="Meiryo" panose="020B0604030504040204" pitchFamily="50" charset="-128"/>
                          <a:ea typeface="Meiryo" panose="020B0604030504040204" pitchFamily="50" charset="-128"/>
                        </a:rPr>
                        <a:t>、</a:t>
                      </a:r>
                      <a:r>
                        <a:rPr lang="ja-JP" altLang="en-US" sz="1050">
                          <a:latin typeface="メイリオ" panose="020B0604030504040204" pitchFamily="50" charset="-128"/>
                          <a:ea typeface="メイリオ" panose="020B0604030504040204" pitchFamily="50" charset="-128"/>
                        </a:rPr>
                        <a:t>自分の歯として数えます）</a:t>
                      </a:r>
                      <a:endParaRPr lang="en-US" altLang="ja-JP" sz="1050">
                        <a:latin typeface="メイリオ" panose="020B0604030504040204" pitchFamily="50" charset="-128"/>
                        <a:ea typeface="メイリオ" panose="020B0604030504040204" pitchFamily="50" charset="-128"/>
                      </a:endParaRPr>
                    </a:p>
                    <a:p>
                      <a:pPr>
                        <a:buNone/>
                      </a:pPr>
                      <a:r>
                        <a:rPr lang="ja-JP" altLang="en-US" sz="1050">
                          <a:latin typeface="メイリオ" panose="020B0604030504040204" pitchFamily="50" charset="-128"/>
                          <a:ea typeface="メイリオ" panose="020B0604030504040204" pitchFamily="50" charset="-128"/>
                        </a:rPr>
                        <a:t>（インプラントは</a:t>
                      </a:r>
                      <a:r>
                        <a:rPr lang="ja-JP" altLang="en-US" sz="1050" b="0" i="0">
                          <a:solidFill>
                            <a:srgbClr val="333333"/>
                          </a:solidFill>
                          <a:effectLst/>
                          <a:latin typeface="Meiryo" panose="020B0604030504040204" pitchFamily="50" charset="-128"/>
                          <a:ea typeface="Meiryo" panose="020B0604030504040204" pitchFamily="50" charset="-128"/>
                        </a:rPr>
                        <a:t>、</a:t>
                      </a:r>
                      <a:r>
                        <a:rPr lang="ja-JP" altLang="en-US" sz="1050">
                          <a:latin typeface="メイリオ" panose="020B0604030504040204" pitchFamily="50" charset="-128"/>
                          <a:ea typeface="メイリオ" panose="020B0604030504040204" pitchFamily="50" charset="-128"/>
                        </a:rPr>
                        <a:t>自分の歯として数えません）</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b="1">
                          <a:solidFill>
                            <a:srgbClr val="00B050"/>
                          </a:solidFill>
                          <a:latin typeface="メイリオ" panose="020B0604030504040204" pitchFamily="50" charset="-128"/>
                          <a:ea typeface="メイリオ" panose="020B0604030504040204" pitchFamily="50" charset="-128"/>
                        </a:rPr>
                        <a:t>0〜19</a:t>
                      </a:r>
                      <a:r>
                        <a:rPr lang="ja-JP" altLang="en-US" sz="1200" b="1">
                          <a:solidFill>
                            <a:srgbClr val="00B050"/>
                          </a:solidFill>
                          <a:latin typeface="メイリオ" panose="020B0604030504040204" pitchFamily="50" charset="-128"/>
                          <a:ea typeface="メイリオ" panose="020B0604030504040204" pitchFamily="50" charset="-128"/>
                        </a:rPr>
                        <a:t>本</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b="1">
                          <a:latin typeface="メイリオ" panose="020B0604030504040204" pitchFamily="50" charset="-128"/>
                          <a:ea typeface="メイリオ" panose="020B0604030504040204" pitchFamily="50" charset="-128"/>
                        </a:rPr>
                        <a:t>20</a:t>
                      </a:r>
                      <a:r>
                        <a:rPr lang="ja-JP" altLang="en-US" sz="1200" b="1">
                          <a:latin typeface="メイリオ" panose="020B0604030504040204" pitchFamily="50" charset="-128"/>
                          <a:ea typeface="メイリオ" panose="020B0604030504040204" pitchFamily="50" charset="-128"/>
                        </a:rPr>
                        <a:t>本以上</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8657859"/>
                  </a:ext>
                </a:extLst>
              </a:tr>
              <a:tr h="213216">
                <a:tc>
                  <a:txBody>
                    <a:bodyPr/>
                    <a:lstStyle/>
                    <a:p>
                      <a:pPr>
                        <a:buNone/>
                      </a:pPr>
                      <a:r>
                        <a:rPr lang="ja-JP" altLang="en-US" sz="1200" b="1" spc="100" baseline="0">
                          <a:latin typeface="メイリオ" panose="020B0604030504040204" pitchFamily="50" charset="-128"/>
                          <a:ea typeface="メイリオ" panose="020B0604030504040204" pitchFamily="50" charset="-128"/>
                        </a:rPr>
                        <a:t>咀嚼困難感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半年前と比べて固いものが食べにくくなりましたか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38827300"/>
                  </a:ext>
                </a:extLst>
              </a:tr>
              <a:tr h="152404">
                <a:tc>
                  <a:txBody>
                    <a:bodyPr/>
                    <a:lstStyle/>
                    <a:p>
                      <a:pPr>
                        <a:buNone/>
                      </a:pPr>
                      <a:r>
                        <a:rPr lang="ja-JP" altLang="en-US" sz="1200" b="1" spc="100" baseline="0">
                          <a:latin typeface="メイリオ" panose="020B0604030504040204" pitchFamily="50" charset="-128"/>
                          <a:ea typeface="メイリオ" panose="020B0604030504040204" pitchFamily="50" charset="-128"/>
                        </a:rPr>
                        <a:t>嚥下困難感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お茶や汁物等でむせることがありますか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4895338"/>
                  </a:ext>
                </a:extLst>
              </a:tr>
              <a:tr h="152404">
                <a:tc>
                  <a:txBody>
                    <a:bodyPr/>
                    <a:lstStyle/>
                    <a:p>
                      <a:pPr>
                        <a:buNone/>
                      </a:pPr>
                      <a:r>
                        <a:rPr lang="ja-JP" altLang="en-US" sz="1200" b="1" spc="100" baseline="0">
                          <a:latin typeface="メイリオ" panose="020B0604030504040204" pitchFamily="50" charset="-128"/>
                          <a:ea typeface="メイリオ" panose="020B0604030504040204" pitchFamily="50" charset="-128"/>
                        </a:rPr>
                        <a:t>口腔乾燥感</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口の渇きが気になりますか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28552774"/>
                  </a:ext>
                </a:extLst>
              </a:tr>
              <a:tr h="213216">
                <a:tc>
                  <a:txBody>
                    <a:bodyPr/>
                    <a:lstStyle/>
                    <a:p>
                      <a:pPr>
                        <a:buNone/>
                      </a:pPr>
                      <a:r>
                        <a:rPr lang="ja-JP" altLang="en-US" sz="1200" b="1" spc="100" baseline="0">
                          <a:latin typeface="メイリオ" panose="020B0604030504040204" pitchFamily="50" charset="-128"/>
                          <a:ea typeface="メイリオ" panose="020B0604030504040204" pitchFamily="50" charset="-128"/>
                        </a:rPr>
                        <a:t>滑舌低下</a:t>
                      </a:r>
                      <a:r>
                        <a:rPr lang="ja-JP" altLang="en-US" sz="1200">
                          <a:latin typeface="メイリオ" panose="020B0604030504040204" pitchFamily="50" charset="-128"/>
                          <a:ea typeface="メイリオ" panose="020B0604030504040204" pitchFamily="50" charset="-128"/>
                        </a:rPr>
                        <a:t>＊</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（舌口唇運動機能の低下）</a:t>
                      </a:r>
                    </a:p>
                  </a:txBody>
                  <a:tcPr marL="108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普段の会話で</a:t>
                      </a:r>
                      <a:r>
                        <a:rPr lang="ja-JP" altLang="en-US" sz="1200" b="0" i="0">
                          <a:solidFill>
                            <a:srgbClr val="333333"/>
                          </a:solidFill>
                          <a:effectLst/>
                          <a:latin typeface="Meiryo" panose="020B0604030504040204" pitchFamily="50" charset="-128"/>
                          <a:ea typeface="Meiryo" panose="020B0604030504040204" pitchFamily="50" charset="-128"/>
                        </a:rPr>
                        <a:t>、</a:t>
                      </a:r>
                      <a:r>
                        <a:rPr lang="ja-JP" altLang="en-US" sz="1200">
                          <a:latin typeface="メイリオ" panose="020B0604030504040204" pitchFamily="50" charset="-128"/>
                          <a:ea typeface="メイリオ" panose="020B0604030504040204" pitchFamily="50" charset="-128"/>
                        </a:rPr>
                        <a:t>言葉をはっきりと発音できないことがありますか</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solidFill>
                            <a:srgbClr val="00B050"/>
                          </a:solidFill>
                          <a:latin typeface="メイリオ" panose="020B0604030504040204" pitchFamily="50" charset="-128"/>
                          <a:ea typeface="メイリオ" panose="020B0604030504040204" pitchFamily="50" charset="-128"/>
                        </a:rPr>
                        <a:t>はい</a:t>
                      </a:r>
                    </a:p>
                  </a:txBody>
                  <a:tcPr marL="108000" marR="7200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いいえ</a:t>
                      </a:r>
                    </a:p>
                  </a:txBody>
                  <a:tcPr marL="36000" marR="0" marT="72000" marB="36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4999612"/>
                  </a:ext>
                </a:extLst>
              </a:tr>
            </a:tbl>
          </a:graphicData>
        </a:graphic>
      </p:graphicFrame>
      <p:sp>
        <p:nvSpPr>
          <p:cNvPr id="5" name="テキスト ボックス 4">
            <a:extLst>
              <a:ext uri="{FF2B5EF4-FFF2-40B4-BE49-F238E27FC236}">
                <a16:creationId xmlns:a16="http://schemas.microsoft.com/office/drawing/2014/main" id="{34139203-BA64-4205-1178-DE91FD060C86}"/>
              </a:ext>
            </a:extLst>
          </p:cNvPr>
          <p:cNvSpPr txBox="1"/>
          <p:nvPr/>
        </p:nvSpPr>
        <p:spPr>
          <a:xfrm>
            <a:off x="323850" y="3910939"/>
            <a:ext cx="8424863" cy="437794"/>
          </a:xfrm>
          <a:prstGeom prst="rect">
            <a:avLst/>
          </a:prstGeom>
          <a:noFill/>
          <a:ln w="28575">
            <a:solidFill>
              <a:srgbClr val="00B050"/>
            </a:solidFill>
          </a:ln>
        </p:spPr>
        <p:txBody>
          <a:bodyPr wrap="square" tIns="144000" anchor="ctr" anchorCtr="0">
            <a:spAutoFit/>
          </a:bodyPr>
          <a:lstStyle/>
          <a:p>
            <a:pPr algn="ctr">
              <a:buNone/>
            </a:pPr>
            <a:r>
              <a:rPr lang="en-US" altLang="ja-JP" sz="1600" b="1">
                <a:solidFill>
                  <a:srgbClr val="00B050"/>
                </a:solidFill>
                <a:latin typeface="メイリオ" panose="020B0604030504040204" pitchFamily="50" charset="-128"/>
                <a:ea typeface="メイリオ" panose="020B0604030504040204" pitchFamily="50" charset="-128"/>
              </a:rPr>
              <a:t>5</a:t>
            </a:r>
            <a:r>
              <a:rPr lang="ja-JP" altLang="en-US" sz="1600" b="1">
                <a:solidFill>
                  <a:srgbClr val="00B050"/>
                </a:solidFill>
                <a:latin typeface="メイリオ" panose="020B0604030504040204" pitchFamily="50" charset="-128"/>
                <a:ea typeface="メイリオ" panose="020B0604030504040204" pitchFamily="50" charset="-128"/>
              </a:rPr>
              <a:t>つの項目のうち、</a:t>
            </a:r>
            <a:r>
              <a:rPr lang="en-US" altLang="ja-JP" sz="1600" b="1">
                <a:solidFill>
                  <a:srgbClr val="00B050"/>
                </a:solidFill>
                <a:latin typeface="メイリオ" panose="020B0604030504040204" pitchFamily="50" charset="-128"/>
                <a:ea typeface="メイリオ" panose="020B0604030504040204" pitchFamily="50" charset="-128"/>
              </a:rPr>
              <a:t>2</a:t>
            </a:r>
            <a:r>
              <a:rPr lang="ja-JP" altLang="en-US" sz="1600" b="1">
                <a:solidFill>
                  <a:srgbClr val="00B050"/>
                </a:solidFill>
                <a:latin typeface="メイリオ" panose="020B0604030504040204" pitchFamily="50" charset="-128"/>
                <a:ea typeface="メイリオ" panose="020B0604030504040204" pitchFamily="50" charset="-128"/>
              </a:rPr>
              <a:t>つ以上に該当する場合を「オーラルフレイル」とする</a:t>
            </a:r>
          </a:p>
        </p:txBody>
      </p:sp>
      <p:sp>
        <p:nvSpPr>
          <p:cNvPr id="6" name="矢印: 下 5">
            <a:extLst>
              <a:ext uri="{FF2B5EF4-FFF2-40B4-BE49-F238E27FC236}">
                <a16:creationId xmlns:a16="http://schemas.microsoft.com/office/drawing/2014/main" id="{EA6280DD-D10D-EF5D-D9AA-3E2D125AC1FA}"/>
              </a:ext>
            </a:extLst>
          </p:cNvPr>
          <p:cNvSpPr/>
          <p:nvPr/>
        </p:nvSpPr>
        <p:spPr>
          <a:xfrm>
            <a:off x="7397750" y="3670754"/>
            <a:ext cx="130629" cy="144000"/>
          </a:xfrm>
          <a:prstGeom prst="downArrow">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9109D26-DDEA-52CF-0D8F-C1BDCBFBFBB1}"/>
              </a:ext>
            </a:extLst>
          </p:cNvPr>
          <p:cNvSpPr txBox="1"/>
          <p:nvPr/>
        </p:nvSpPr>
        <p:spPr>
          <a:xfrm>
            <a:off x="233319" y="4388476"/>
            <a:ext cx="8584760" cy="498598"/>
          </a:xfrm>
          <a:prstGeom prst="rect">
            <a:avLst/>
          </a:prstGeom>
          <a:noFill/>
          <a:ln w="19050">
            <a:solidFill>
              <a:schemeClr val="bg1"/>
            </a:solidFill>
          </a:ln>
        </p:spPr>
        <p:txBody>
          <a:bodyPr wrap="square">
            <a:spAutoFit/>
          </a:bodyPr>
          <a:lstStyle/>
          <a:p>
            <a:pPr>
              <a:lnSpc>
                <a:spcPct val="110000"/>
              </a:lnSpc>
              <a:buNone/>
            </a:pPr>
            <a:r>
              <a:rPr lang="ja-JP" altLang="en-US" sz="1200">
                <a:latin typeface="メイリオ" panose="020B0604030504040204" pitchFamily="50" charset="-128"/>
                <a:ea typeface="メイリオ" panose="020B0604030504040204" pitchFamily="50" charset="-128"/>
              </a:rPr>
              <a:t>＊滑舌低下について：舌口唇運動機能（巧緻性および速度）の検査であるオーラルディアドコキネシスは、</a:t>
            </a:r>
            <a:endParaRPr lang="en-US" altLang="ja-JP" sz="1200">
              <a:latin typeface="メイリオ" panose="020B0604030504040204" pitchFamily="50" charset="-128"/>
              <a:ea typeface="メイリオ" panose="020B0604030504040204" pitchFamily="50" charset="-128"/>
            </a:endParaRPr>
          </a:p>
          <a:p>
            <a:pPr>
              <a:lnSpc>
                <a:spcPct val="110000"/>
              </a:lnSpc>
              <a:buNone/>
            </a:pPr>
            <a:r>
              <a:rPr lang="en-US" altLang="ja-JP" sz="1200">
                <a:latin typeface="メイリオ" panose="020B0604030504040204" pitchFamily="50" charset="-128"/>
                <a:ea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rPr>
              <a:t>医療機関ではない場所でも、簡便な測定装置もしくはアプリケーションを用いて、上記</a:t>
            </a:r>
            <a:r>
              <a:rPr lang="en-US" altLang="ja-JP" sz="1200">
                <a:latin typeface="メイリオ" panose="020B0604030504040204" pitchFamily="50" charset="-128"/>
                <a:ea typeface="メイリオ" panose="020B0604030504040204" pitchFamily="50" charset="-128"/>
              </a:rPr>
              <a:t>5</a:t>
            </a:r>
            <a:r>
              <a:rPr lang="ja-JP" altLang="en-US" sz="1200">
                <a:latin typeface="メイリオ" panose="020B0604030504040204" pitchFamily="50" charset="-128"/>
                <a:ea typeface="メイリオ" panose="020B0604030504040204" pitchFamily="50" charset="-128"/>
              </a:rPr>
              <a:t>項目に加えて実測が可能である。</a:t>
            </a:r>
          </a:p>
        </p:txBody>
      </p:sp>
      <p:sp>
        <p:nvSpPr>
          <p:cNvPr id="18" name="テキスト ボックス 17">
            <a:extLst>
              <a:ext uri="{FF2B5EF4-FFF2-40B4-BE49-F238E27FC236}">
                <a16:creationId xmlns:a16="http://schemas.microsoft.com/office/drawing/2014/main" id="{1D7228CE-8806-6AEE-88B8-A87FB54A8BDC}"/>
              </a:ext>
            </a:extLst>
          </p:cNvPr>
          <p:cNvSpPr txBox="1"/>
          <p:nvPr/>
        </p:nvSpPr>
        <p:spPr>
          <a:xfrm>
            <a:off x="231487" y="5959025"/>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graphicFrame>
        <p:nvGraphicFramePr>
          <p:cNvPr id="19" name="表 18">
            <a:extLst>
              <a:ext uri="{FF2B5EF4-FFF2-40B4-BE49-F238E27FC236}">
                <a16:creationId xmlns:a16="http://schemas.microsoft.com/office/drawing/2014/main" id="{8EEB5D79-B206-ECCF-989D-99084B737B09}"/>
              </a:ext>
            </a:extLst>
          </p:cNvPr>
          <p:cNvGraphicFramePr>
            <a:graphicFrameLocks noGrp="1"/>
          </p:cNvGraphicFramePr>
          <p:nvPr>
            <p:extLst>
              <p:ext uri="{D42A27DB-BD31-4B8C-83A1-F6EECF244321}">
                <p14:modId xmlns:p14="http://schemas.microsoft.com/office/powerpoint/2010/main" val="4073442441"/>
              </p:ext>
            </p:extLst>
          </p:nvPr>
        </p:nvGraphicFramePr>
        <p:xfrm>
          <a:off x="323849" y="4890458"/>
          <a:ext cx="8424864" cy="957240"/>
        </p:xfrm>
        <a:graphic>
          <a:graphicData uri="http://schemas.openxmlformats.org/drawingml/2006/table">
            <a:tbl>
              <a:tblPr/>
              <a:tblGrid>
                <a:gridCol w="2455357">
                  <a:extLst>
                    <a:ext uri="{9D8B030D-6E8A-4147-A177-3AD203B41FA5}">
                      <a16:colId xmlns:a16="http://schemas.microsoft.com/office/drawing/2014/main" val="3326822525"/>
                    </a:ext>
                  </a:extLst>
                </a:gridCol>
                <a:gridCol w="4203485">
                  <a:extLst>
                    <a:ext uri="{9D8B030D-6E8A-4147-A177-3AD203B41FA5}">
                      <a16:colId xmlns:a16="http://schemas.microsoft.com/office/drawing/2014/main" val="1827419764"/>
                    </a:ext>
                  </a:extLst>
                </a:gridCol>
                <a:gridCol w="932873">
                  <a:extLst>
                    <a:ext uri="{9D8B030D-6E8A-4147-A177-3AD203B41FA5}">
                      <a16:colId xmlns:a16="http://schemas.microsoft.com/office/drawing/2014/main" val="699000058"/>
                    </a:ext>
                  </a:extLst>
                </a:gridCol>
                <a:gridCol w="833149">
                  <a:extLst>
                    <a:ext uri="{9D8B030D-6E8A-4147-A177-3AD203B41FA5}">
                      <a16:colId xmlns:a16="http://schemas.microsoft.com/office/drawing/2014/main" val="1429369725"/>
                    </a:ext>
                  </a:extLst>
                </a:gridCol>
              </a:tblGrid>
              <a:tr h="167955">
                <a:tc rowSpan="2">
                  <a:txBody>
                    <a:bodyPr/>
                    <a:lstStyle/>
                    <a:p>
                      <a:pPr algn="ctr">
                        <a:buNone/>
                      </a:pPr>
                      <a:r>
                        <a:rPr lang="ja-JP" altLang="en-US" sz="1200" b="1">
                          <a:latin typeface="メイリオ" panose="020B0604030504040204" pitchFamily="50" charset="-128"/>
                          <a:ea typeface="メイリオ" panose="020B0604030504040204" pitchFamily="50" charset="-128"/>
                        </a:rPr>
                        <a:t>項目</a:t>
                      </a:r>
                    </a:p>
                  </a:txBody>
                  <a:tcPr marL="108000" marR="3600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rowSpan="2">
                  <a:txBody>
                    <a:bodyPr/>
                    <a:lstStyle/>
                    <a:p>
                      <a:pPr algn="ctr">
                        <a:buNone/>
                      </a:pPr>
                      <a:r>
                        <a:rPr lang="ja-JP" altLang="en-US" sz="1200" b="1">
                          <a:latin typeface="メイリオ" panose="020B0604030504040204" pitchFamily="50" charset="-128"/>
                          <a:ea typeface="メイリオ" panose="020B0604030504040204" pitchFamily="50" charset="-128"/>
                        </a:rPr>
                        <a:t>計測</a:t>
                      </a:r>
                    </a:p>
                  </a:txBody>
                  <a:tcPr marL="108000" marR="3600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gridSpan="2">
                  <a:txBody>
                    <a:bodyPr/>
                    <a:lstStyle/>
                    <a:p>
                      <a:pPr algn="ctr">
                        <a:buNone/>
                      </a:pPr>
                      <a:r>
                        <a:rPr lang="ja-JP" altLang="en-US" sz="1200" b="1">
                          <a:latin typeface="メイリオ" panose="020B0604030504040204" pitchFamily="50" charset="-128"/>
                          <a:ea typeface="メイリオ" panose="020B0604030504040204" pitchFamily="50" charset="-128"/>
                        </a:rPr>
                        <a:t>滑舌低下</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0697968"/>
                  </a:ext>
                </a:extLst>
              </a:tr>
              <a:tr h="226429">
                <a:tc v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vMerge="1">
                  <a:txBody>
                    <a:bodyPr/>
                    <a:lstStyle/>
                    <a:p>
                      <a:pPr>
                        <a:buNone/>
                      </a:pPr>
                      <a:endParaRPr lang="ja-JP" altLang="en-US" sz="1200">
                        <a:latin typeface="メイリオ" panose="020B0604030504040204" pitchFamily="50" charset="-128"/>
                        <a:ea typeface="メイリオ" panose="020B0604030504040204" pitchFamily="50" charset="-128"/>
                      </a:endParaRP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ja-JP" altLang="en-US" sz="1200" b="1">
                          <a:latin typeface="メイリオ" panose="020B0604030504040204" pitchFamily="50" charset="-128"/>
                          <a:ea typeface="メイリオ" panose="020B0604030504040204" pitchFamily="50" charset="-128"/>
                        </a:rPr>
                        <a:t>（該当）</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buNone/>
                      </a:pPr>
                      <a:r>
                        <a:rPr lang="ja-JP" altLang="en-US" sz="1200" b="1">
                          <a:latin typeface="メイリオ" panose="020B0604030504040204" pitchFamily="50" charset="-128"/>
                          <a:ea typeface="メイリオ" panose="020B0604030504040204" pitchFamily="50" charset="-128"/>
                        </a:rPr>
                        <a:t>（非該当）</a:t>
                      </a:r>
                    </a:p>
                  </a:txBody>
                  <a:tcPr marL="0" marR="0" marT="5400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55199877"/>
                  </a:ext>
                </a:extLst>
              </a:tr>
              <a:tr h="270136">
                <a:tc>
                  <a:txBody>
                    <a:bodyPr/>
                    <a:lstStyle/>
                    <a:p>
                      <a:pPr>
                        <a:buNone/>
                      </a:pPr>
                      <a:r>
                        <a:rPr lang="ja-JP" altLang="en-US" sz="1200" b="1" spc="100" baseline="0">
                          <a:latin typeface="メイリオ" panose="020B0604030504040204" pitchFamily="50" charset="-128"/>
                          <a:ea typeface="メイリオ" panose="020B0604030504040204" pitchFamily="50" charset="-128"/>
                        </a:rPr>
                        <a:t>滑舌低下</a:t>
                      </a:r>
                      <a:r>
                        <a:rPr lang="ja-JP" altLang="en-US" sz="1200">
                          <a:latin typeface="メイリオ" panose="020B0604030504040204" pitchFamily="50" charset="-128"/>
                          <a:ea typeface="メイリオ" panose="020B0604030504040204" pitchFamily="50" charset="-128"/>
                        </a:rPr>
                        <a:t>＊</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（舌口唇運動機能の低下）</a:t>
                      </a: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buNone/>
                      </a:pPr>
                      <a:r>
                        <a:rPr lang="ja-JP" altLang="en-US" sz="1200">
                          <a:latin typeface="メイリオ" panose="020B0604030504040204" pitchFamily="50" charset="-128"/>
                          <a:ea typeface="メイリオ" panose="020B0604030504040204" pitchFamily="50" charset="-128"/>
                        </a:rPr>
                        <a:t>オーラルディアドコキネシス</a:t>
                      </a:r>
                      <a:endParaRPr lang="en-US" altLang="ja-JP" sz="1200">
                        <a:latin typeface="メイリオ" panose="020B0604030504040204" pitchFamily="50" charset="-128"/>
                        <a:ea typeface="メイリオ" panose="020B0604030504040204" pitchFamily="50" charset="-128"/>
                      </a:endParaRPr>
                    </a:p>
                    <a:p>
                      <a:pPr>
                        <a:buNone/>
                      </a:pPr>
                      <a:r>
                        <a:rPr lang="ja-JP" altLang="en-US" sz="1200">
                          <a:latin typeface="メイリオ" panose="020B0604030504040204" pitchFamily="50" charset="-128"/>
                          <a:ea typeface="メイリオ" panose="020B0604030504040204" pitchFamily="50" charset="-128"/>
                        </a:rPr>
                        <a:t>（タ音の</a:t>
                      </a:r>
                      <a:r>
                        <a:rPr lang="en-US" altLang="ja-JP" sz="1200">
                          <a:latin typeface="メイリオ" panose="020B0604030504040204" pitchFamily="50" charset="-128"/>
                          <a:ea typeface="メイリオ" panose="020B0604030504040204" pitchFamily="50" charset="-128"/>
                        </a:rPr>
                        <a:t>1</a:t>
                      </a:r>
                      <a:r>
                        <a:rPr lang="ja-JP" altLang="en-US" sz="1200">
                          <a:latin typeface="メイリオ" panose="020B0604030504040204" pitchFamily="50" charset="-128"/>
                          <a:ea typeface="メイリオ" panose="020B0604030504040204" pitchFamily="50" charset="-128"/>
                        </a:rPr>
                        <a:t>秒当たりの発音回数）</a:t>
                      </a:r>
                    </a:p>
                  </a:txBody>
                  <a:tcPr marL="108000" marR="3600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a:latin typeface="メイリオ" panose="020B0604030504040204" pitchFamily="50" charset="-128"/>
                          <a:ea typeface="メイリオ" panose="020B0604030504040204" pitchFamily="50" charset="-128"/>
                        </a:rPr>
                        <a:t>6.0</a:t>
                      </a:r>
                      <a:r>
                        <a:rPr lang="ja-JP" altLang="en-US" sz="1200">
                          <a:latin typeface="メイリオ" panose="020B0604030504040204" pitchFamily="50" charset="-128"/>
                          <a:ea typeface="メイリオ" panose="020B0604030504040204" pitchFamily="50" charset="-128"/>
                        </a:rPr>
                        <a:t>回／</a:t>
                      </a:r>
                      <a:endParaRPr lang="en-US" altLang="ja-JP" sz="1200">
                        <a:latin typeface="メイリオ" panose="020B0604030504040204" pitchFamily="50" charset="-128"/>
                        <a:ea typeface="メイリオ" panose="020B0604030504040204" pitchFamily="50" charset="-128"/>
                      </a:endParaRPr>
                    </a:p>
                    <a:p>
                      <a:pPr algn="ctr">
                        <a:buNone/>
                      </a:pPr>
                      <a:r>
                        <a:rPr lang="ja-JP" altLang="en-US" sz="1200">
                          <a:latin typeface="メイリオ" panose="020B0604030504040204" pitchFamily="50" charset="-128"/>
                          <a:ea typeface="メイリオ" panose="020B0604030504040204" pitchFamily="50" charset="-128"/>
                        </a:rPr>
                        <a:t>秒未満</a:t>
                      </a:r>
                    </a:p>
                  </a:txBody>
                  <a:tcPr marL="0" marR="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ja-JP" sz="1200">
                          <a:latin typeface="メイリオ" panose="020B0604030504040204" pitchFamily="50" charset="-128"/>
                          <a:ea typeface="メイリオ" panose="020B0604030504040204" pitchFamily="50" charset="-128"/>
                        </a:rPr>
                        <a:t>6.0</a:t>
                      </a:r>
                      <a:r>
                        <a:rPr lang="ja-JP" altLang="en-US" sz="1200">
                          <a:latin typeface="メイリオ" panose="020B0604030504040204" pitchFamily="50" charset="-128"/>
                          <a:ea typeface="メイリオ" panose="020B0604030504040204" pitchFamily="50" charset="-128"/>
                        </a:rPr>
                        <a:t>回／</a:t>
                      </a:r>
                      <a:endParaRPr lang="en-US" altLang="ja-JP" sz="1200">
                        <a:latin typeface="メイリオ" panose="020B0604030504040204" pitchFamily="50" charset="-128"/>
                        <a:ea typeface="メイリオ" panose="020B0604030504040204" pitchFamily="50" charset="-128"/>
                      </a:endParaRPr>
                    </a:p>
                    <a:p>
                      <a:pPr algn="ctr">
                        <a:buNone/>
                      </a:pPr>
                      <a:r>
                        <a:rPr lang="ja-JP" altLang="en-US" sz="1200">
                          <a:latin typeface="メイリオ" panose="020B0604030504040204" pitchFamily="50" charset="-128"/>
                          <a:ea typeface="メイリオ" panose="020B0604030504040204" pitchFamily="50" charset="-128"/>
                        </a:rPr>
                        <a:t>秒以上</a:t>
                      </a:r>
                    </a:p>
                  </a:txBody>
                  <a:tcPr marL="0" marR="0" marT="7200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4832710"/>
                  </a:ext>
                </a:extLst>
              </a:tr>
            </a:tbl>
          </a:graphicData>
        </a:graphic>
      </p:graphicFrame>
    </p:spTree>
    <p:extLst>
      <p:ext uri="{BB962C8B-B14F-4D97-AF65-F5344CB8AC3E}">
        <p14:creationId xmlns:p14="http://schemas.microsoft.com/office/powerpoint/2010/main" val="145500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B6F74FC-8000-4F8A-9922-815D7779DDCF}"/>
              </a:ext>
            </a:extLst>
          </p:cNvPr>
          <p:cNvSpPr txBox="1"/>
          <p:nvPr/>
        </p:nvSpPr>
        <p:spPr>
          <a:xfrm>
            <a:off x="1072153" y="1615132"/>
            <a:ext cx="3038439"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歯科健診あり</a:t>
            </a:r>
            <a:endParaRPr kumimoji="1" lang="en-US" altLang="ja-JP" sz="3200" b="1" dirty="0">
              <a:latin typeface="メイリオ" panose="020B0604030504040204" pitchFamily="50" charset="-128"/>
              <a:ea typeface="メイリオ" panose="020B0604030504040204" pitchFamily="50" charset="-128"/>
            </a:endParaRPr>
          </a:p>
        </p:txBody>
      </p:sp>
      <p:sp>
        <p:nvSpPr>
          <p:cNvPr id="2" name="矢印: 右 1">
            <a:extLst>
              <a:ext uri="{FF2B5EF4-FFF2-40B4-BE49-F238E27FC236}">
                <a16:creationId xmlns:a16="http://schemas.microsoft.com/office/drawing/2014/main" id="{784A62D4-8A6E-4CC0-B6E6-6CE9F425F417}"/>
              </a:ext>
            </a:extLst>
          </p:cNvPr>
          <p:cNvSpPr/>
          <p:nvPr/>
        </p:nvSpPr>
        <p:spPr>
          <a:xfrm>
            <a:off x="3655118" y="2299803"/>
            <a:ext cx="2672673" cy="2734408"/>
          </a:xfrm>
          <a:prstGeom prst="rightArrow">
            <a:avLst>
              <a:gd name="adj1" fmla="val 60289"/>
              <a:gd name="adj2" fmla="val 50000"/>
            </a:avLst>
          </a:prstGeom>
          <a:solidFill>
            <a:srgbClr val="E71F3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D6354F2-8681-4883-8315-EEE4E66E7775}"/>
              </a:ext>
            </a:extLst>
          </p:cNvPr>
          <p:cNvSpPr txBox="1"/>
          <p:nvPr/>
        </p:nvSpPr>
        <p:spPr>
          <a:xfrm>
            <a:off x="3702744" y="2924642"/>
            <a:ext cx="2156538" cy="1569660"/>
          </a:xfrm>
          <a:prstGeom prst="rect">
            <a:avLst/>
          </a:prstGeom>
          <a:noFill/>
          <a:ln>
            <a:noFill/>
          </a:ln>
        </p:spPr>
        <p:txBody>
          <a:bodyPr wrap="square" rtlCol="0">
            <a:spAutoFit/>
          </a:bodyPr>
          <a:lstStyle/>
          <a:p>
            <a:r>
              <a:rPr kumimoji="1" lang="ja-JP" altLang="en-US" sz="3200" dirty="0">
                <a:solidFill>
                  <a:schemeClr val="bg1"/>
                </a:solidFill>
                <a:latin typeface="メイリオ" panose="020B0604030504040204" pitchFamily="50" charset="-128"/>
                <a:ea typeface="メイリオ" panose="020B0604030504040204" pitchFamily="50" charset="-128"/>
              </a:rPr>
              <a:t>忙しくて</a:t>
            </a:r>
            <a:endParaRPr kumimoji="1" lang="en-US" altLang="ja-JP" sz="3200" dirty="0">
              <a:solidFill>
                <a:schemeClr val="bg1"/>
              </a:solidFill>
              <a:latin typeface="メイリオ" panose="020B0604030504040204" pitchFamily="50" charset="-128"/>
              <a:ea typeface="メイリオ" panose="020B0604030504040204" pitchFamily="50" charset="-128"/>
            </a:endParaRPr>
          </a:p>
          <a:p>
            <a:r>
              <a:rPr kumimoji="1" lang="ja-JP" altLang="en-US" sz="3200" dirty="0">
                <a:solidFill>
                  <a:schemeClr val="bg1"/>
                </a:solidFill>
                <a:latin typeface="メイリオ" panose="020B0604030504040204" pitchFamily="50" charset="-128"/>
                <a:ea typeface="メイリオ" panose="020B0604030504040204" pitchFamily="50" charset="-128"/>
              </a:rPr>
              <a:t>歯のことなんか</a:t>
            </a:r>
            <a:r>
              <a:rPr kumimoji="1" lang="en-US" altLang="ja-JP" sz="3200" dirty="0">
                <a:solidFill>
                  <a:schemeClr val="bg1"/>
                </a:solidFill>
                <a:latin typeface="メイリオ" panose="020B0604030504040204" pitchFamily="50" charset="-128"/>
                <a:ea typeface="メイリオ" panose="020B0604030504040204" pitchFamily="50" charset="-128"/>
              </a:rPr>
              <a:t>…</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2133242B-8B74-4421-97F8-0D5E535437C1}"/>
              </a:ext>
            </a:extLst>
          </p:cNvPr>
          <p:cNvSpPr/>
          <p:nvPr/>
        </p:nvSpPr>
        <p:spPr>
          <a:xfrm>
            <a:off x="6557603" y="4665281"/>
            <a:ext cx="1628650" cy="551011"/>
          </a:xfrm>
          <a:prstGeom prst="rect">
            <a:avLst/>
          </a:prstGeom>
          <a:noFill/>
          <a:ln>
            <a:solidFill>
              <a:srgbClr val="FEF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メイリオ" panose="020B0604030504040204" pitchFamily="50" charset="-128"/>
                <a:ea typeface="メイリオ" panose="020B0604030504040204" pitchFamily="50" charset="-128"/>
              </a:rPr>
              <a:t>後 悔</a:t>
            </a:r>
          </a:p>
        </p:txBody>
      </p:sp>
      <p:sp>
        <p:nvSpPr>
          <p:cNvPr id="5" name="テキスト ボックス 4">
            <a:extLst>
              <a:ext uri="{FF2B5EF4-FFF2-40B4-BE49-F238E27FC236}">
                <a16:creationId xmlns:a16="http://schemas.microsoft.com/office/drawing/2014/main" id="{013C0402-B295-4091-803C-02EC537CC28B}"/>
              </a:ext>
            </a:extLst>
          </p:cNvPr>
          <p:cNvSpPr txBox="1"/>
          <p:nvPr/>
        </p:nvSpPr>
        <p:spPr>
          <a:xfrm>
            <a:off x="5987786" y="1597392"/>
            <a:ext cx="3456806" cy="1077218"/>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歯科健診を</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受けなくなって</a:t>
            </a:r>
            <a:endParaRPr kumimoji="1" lang="en-US" altLang="ja-JP" sz="3200" b="1" dirty="0">
              <a:latin typeface="メイリオ" panose="020B0604030504040204" pitchFamily="50" charset="-128"/>
              <a:ea typeface="メイリオ" panose="020B0604030504040204" pitchFamily="50" charset="-128"/>
            </a:endParaRPr>
          </a:p>
        </p:txBody>
      </p:sp>
      <p:pic>
        <p:nvPicPr>
          <p:cNvPr id="15" name="Picture 2" descr="８０２０ロゴマーク">
            <a:extLst>
              <a:ext uri="{FF2B5EF4-FFF2-40B4-BE49-F238E27FC236}">
                <a16:creationId xmlns:a16="http://schemas.microsoft.com/office/drawing/2014/main" id="{957C59BF-0C90-4E4E-89B7-7D75618E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4">
            <a:extLst>
              <a:ext uri="{FF2B5EF4-FFF2-40B4-BE49-F238E27FC236}">
                <a16:creationId xmlns:a16="http://schemas.microsoft.com/office/drawing/2014/main" id="{ACA5F73F-50D3-468F-BFE1-A4E661B29D66}"/>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7" name="Picture 4">
            <a:extLst>
              <a:ext uri="{FF2B5EF4-FFF2-40B4-BE49-F238E27FC236}">
                <a16:creationId xmlns:a16="http://schemas.microsoft.com/office/drawing/2014/main" id="{007491D0-1D47-4BA8-A29E-1336B4A58E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225C35EC-DD84-4AF9-BDD4-9A30531ABB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歯周病の歯茎のイラスト">
            <a:extLst>
              <a:ext uri="{FF2B5EF4-FFF2-40B4-BE49-F238E27FC236}">
                <a16:creationId xmlns:a16="http://schemas.microsoft.com/office/drawing/2014/main" id="{ECE85B30-197E-468E-A376-08FADEE0F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968" y="2551729"/>
            <a:ext cx="1987181" cy="205925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5EB1570B-4A6A-4C1E-9A8C-1A29A3F42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76" y="2456120"/>
            <a:ext cx="2243469" cy="224346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7;p35">
            <a:extLst>
              <a:ext uri="{FF2B5EF4-FFF2-40B4-BE49-F238E27FC236}">
                <a16:creationId xmlns:a16="http://schemas.microsoft.com/office/drawing/2014/main" id="{ACA2BDBB-8AFE-4754-8100-5B870768BC73}"/>
              </a:ext>
            </a:extLst>
          </p:cNvPr>
          <p:cNvSpPr txBox="1"/>
          <p:nvPr/>
        </p:nvSpPr>
        <p:spPr>
          <a:xfrm>
            <a:off x="246832" y="6624392"/>
            <a:ext cx="340828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kumimoji="1" lang="en-US" altLang="ja-JP" sz="900" dirty="0">
              <a:latin typeface="メイリオ" panose="020B0604030504040204" pitchFamily="50" charset="-128"/>
              <a:ea typeface="メイリオ" panose="020B0604030504040204" pitchFamily="50" charset="-128"/>
            </a:endParaRPr>
          </a:p>
          <a:p>
            <a:pPr>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54444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B264D3F-2D15-4B02-9A45-52EB3B38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2">
            <a:extLst>
              <a:ext uri="{FF2B5EF4-FFF2-40B4-BE49-F238E27FC236}">
                <a16:creationId xmlns:a16="http://schemas.microsoft.com/office/drawing/2014/main" id="{03B9F03E-22C6-4602-A6BC-3B13D8EF582C}"/>
              </a:ext>
            </a:extLst>
          </p:cNvPr>
          <p:cNvSpPr txBox="1">
            <a:spLocks/>
          </p:cNvSpPr>
          <p:nvPr/>
        </p:nvSpPr>
        <p:spPr>
          <a:xfrm>
            <a:off x="1179094" y="4892146"/>
            <a:ext cx="7064903" cy="1296000"/>
          </a:xfrm>
          <a:prstGeom prst="rect">
            <a:avLst/>
          </a:prstGeom>
          <a:solidFill>
            <a:schemeClr val="accent5">
              <a:lumMod val="20000"/>
              <a:lumOff val="8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がんばって働くけど</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rPr>
              <a:t>　　お口の健康、身体の健康は</a:t>
            </a:r>
            <a:r>
              <a:rPr lang="ja-JP" altLang="en-US" sz="2800" b="1" dirty="0">
                <a:solidFill>
                  <a:srgbClr val="FF0000"/>
                </a:solidFill>
                <a:latin typeface="メイリオ" panose="020B0604030504040204" pitchFamily="50" charset="-128"/>
                <a:ea typeface="メイリオ" panose="020B0604030504040204" pitchFamily="50" charset="-128"/>
              </a:rPr>
              <a:t>大丈夫？</a:t>
            </a:r>
          </a:p>
          <a:p>
            <a:pPr marL="0" indent="0" algn="ctr">
              <a:buNone/>
            </a:pP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3A041A-555E-4F3E-B25C-E6475A1732EE}"/>
              </a:ext>
            </a:extLst>
          </p:cNvPr>
          <p:cNvSpPr txBox="1">
            <a:spLocks noChangeArrowheads="1"/>
          </p:cNvSpPr>
          <p:nvPr/>
        </p:nvSpPr>
        <p:spPr bwMode="auto">
          <a:xfrm>
            <a:off x="1727354" y="5942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800" b="1" spc="600" dirty="0">
                <a:solidFill>
                  <a:srgbClr val="00B050"/>
                </a:solidFill>
                <a:latin typeface="メイリオ" panose="020B0604030504040204" pitchFamily="50" charset="-128"/>
                <a:ea typeface="メイリオ" panose="020B0604030504040204" pitchFamily="50" charset="-128"/>
              </a:rPr>
              <a:t>働き方改革</a:t>
            </a:r>
          </a:p>
        </p:txBody>
      </p:sp>
      <p:sp>
        <p:nvSpPr>
          <p:cNvPr id="10" name="テキスト ボックス 9">
            <a:extLst>
              <a:ext uri="{FF2B5EF4-FFF2-40B4-BE49-F238E27FC236}">
                <a16:creationId xmlns:a16="http://schemas.microsoft.com/office/drawing/2014/main" id="{7975A53B-30CE-4F4E-B0FD-1826BE430A65}"/>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11" name="Picture 2" descr="８０２０ロゴマーク">
            <a:extLst>
              <a:ext uri="{FF2B5EF4-FFF2-40B4-BE49-F238E27FC236}">
                <a16:creationId xmlns:a16="http://schemas.microsoft.com/office/drawing/2014/main" id="{8BF42736-72BD-4D72-91F8-8906C8309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4A8E8CD6-E78D-4611-A507-CC86C6E7E77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558270"/>
            <a:ext cx="1213551" cy="1183211"/>
          </a:xfrm>
          <a:prstGeom prst="rect">
            <a:avLst/>
          </a:prstGeom>
        </p:spPr>
      </p:pic>
      <p:pic>
        <p:nvPicPr>
          <p:cNvPr id="23556" name="Picture 4" descr="働く人たちのイラスト（高齢者）">
            <a:extLst>
              <a:ext uri="{FF2B5EF4-FFF2-40B4-BE49-F238E27FC236}">
                <a16:creationId xmlns:a16="http://schemas.microsoft.com/office/drawing/2014/main" id="{4EF3BC71-2FDC-4C63-8FC4-9CCDA6B91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140" y="2912212"/>
            <a:ext cx="3299858" cy="2207905"/>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7;p35">
            <a:extLst>
              <a:ext uri="{FF2B5EF4-FFF2-40B4-BE49-F238E27FC236}">
                <a16:creationId xmlns:a16="http://schemas.microsoft.com/office/drawing/2014/main" id="{80012326-D744-4EE4-A39C-730CF847AA92}"/>
              </a:ext>
            </a:extLst>
          </p:cNvPr>
          <p:cNvSpPr txBox="1"/>
          <p:nvPr/>
        </p:nvSpPr>
        <p:spPr>
          <a:xfrm>
            <a:off x="246831" y="6624392"/>
            <a:ext cx="340143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kumimoji="1" lang="en-US" altLang="ja-JP" sz="900" dirty="0">
              <a:latin typeface="メイリオ" panose="020B0604030504040204" pitchFamily="50" charset="-128"/>
              <a:ea typeface="メイリオ" panose="020B0604030504040204" pitchFamily="50" charset="-128"/>
            </a:endParaRPr>
          </a:p>
          <a:p>
            <a:pPr>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8816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823D44-C4F3-4D53-87E5-52CE918BF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33D6A18C-C353-4483-B170-0135724EAC2E}"/>
              </a:ext>
            </a:extLst>
          </p:cNvPr>
          <p:cNvSpPr txBox="1">
            <a:spLocks/>
          </p:cNvSpPr>
          <p:nvPr/>
        </p:nvSpPr>
        <p:spPr>
          <a:xfrm>
            <a:off x="1179095" y="3404655"/>
            <a:ext cx="7103668" cy="2711299"/>
          </a:xfrm>
          <a:prstGeom prst="rect">
            <a:avLst/>
          </a:prstGeom>
          <a:solidFill>
            <a:schemeClr val="tx1">
              <a:lumMod val="50000"/>
              <a:lumOff val="50000"/>
            </a:schemeClr>
          </a:solidFill>
          <a:ln w="66675">
            <a:noFill/>
          </a:ln>
        </p:spPr>
        <p:txBody>
          <a:bodyPr vert="horz" lIns="612000" tIns="108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buNone/>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chemeClr val="bg1"/>
                </a:solidFill>
                <a:latin typeface="メイリオ" panose="020B0604030504040204" pitchFamily="50" charset="-128"/>
                <a:ea typeface="メイリオ" panose="020B0604030504040204" pitchFamily="50" charset="-128"/>
              </a:rPr>
              <a:t>「引退前にやっておくべきだった」</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後悔トップ</a:t>
            </a:r>
            <a:r>
              <a:rPr lang="en-US" altLang="ja-JP" sz="2800" b="1" dirty="0">
                <a:solidFill>
                  <a:schemeClr val="bg1"/>
                </a:solidFill>
                <a:latin typeface="メイリオ" panose="020B0604030504040204" pitchFamily="50" charset="-128"/>
                <a:ea typeface="メイリオ" panose="020B0604030504040204" pitchFamily="50" charset="-128"/>
              </a:rPr>
              <a:t>20</a:t>
            </a:r>
            <a:endParaRPr lang="ja-JP" altLang="en-US" sz="28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a:solidFill>
                  <a:schemeClr val="bg1"/>
                </a:solidFill>
                <a:latin typeface="メイリオ" panose="020B0604030504040204" pitchFamily="50" charset="-128"/>
                <a:ea typeface="メイリオ" panose="020B0604030504040204" pitchFamily="50" charset="-128"/>
              </a:rPr>
              <a:t>70</a:t>
            </a:r>
            <a:r>
              <a:rPr lang="ja-JP" altLang="en-US" sz="2800" b="1" dirty="0">
                <a:solidFill>
                  <a:schemeClr val="bg1"/>
                </a:solidFill>
                <a:latin typeface="メイリオ" panose="020B0604030504040204" pitchFamily="50" charset="-128"/>
                <a:ea typeface="メイリオ" panose="020B0604030504040204" pitchFamily="50" charset="-128"/>
              </a:rPr>
              <a:t>～</a:t>
            </a:r>
            <a:r>
              <a:rPr lang="en-US" altLang="ja-JP" sz="2800" b="1" dirty="0">
                <a:solidFill>
                  <a:schemeClr val="bg1"/>
                </a:solidFill>
                <a:latin typeface="メイリオ" panose="020B0604030504040204" pitchFamily="50" charset="-128"/>
                <a:ea typeface="メイリオ" panose="020B0604030504040204" pitchFamily="50" charset="-128"/>
              </a:rPr>
              <a:t>74</a:t>
            </a:r>
            <a:r>
              <a:rPr lang="ja-JP" altLang="en-US" sz="2800" b="1" dirty="0">
                <a:solidFill>
                  <a:schemeClr val="bg1"/>
                </a:solidFill>
                <a:latin typeface="メイリオ" panose="020B0604030504040204" pitchFamily="50" charset="-128"/>
                <a:ea typeface="メイリオ" panose="020B0604030504040204" pitchFamily="50" charset="-128"/>
              </a:rPr>
              <a:t>歳　第</a:t>
            </a:r>
            <a:r>
              <a:rPr lang="en-US" altLang="ja-JP" sz="2800" b="1" dirty="0">
                <a:solidFill>
                  <a:schemeClr val="bg1"/>
                </a:solidFill>
                <a:latin typeface="メイリオ" panose="020B0604030504040204" pitchFamily="50" charset="-128"/>
                <a:ea typeface="メイリオ" panose="020B0604030504040204" pitchFamily="50" charset="-128"/>
              </a:rPr>
              <a:t>1</a:t>
            </a:r>
            <a:r>
              <a:rPr lang="ja-JP" altLang="en-US" sz="2800" b="1" dirty="0">
                <a:solidFill>
                  <a:schemeClr val="bg1"/>
                </a:solidFill>
                <a:latin typeface="メイリオ" panose="020B0604030504040204" pitchFamily="50" charset="-128"/>
                <a:ea typeface="メイリオ" panose="020B0604030504040204" pitchFamily="50" charset="-128"/>
              </a:rPr>
              <a:t>位</a:t>
            </a:r>
          </a:p>
          <a:p>
            <a:pPr marL="0" indent="0">
              <a:buNone/>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a:solidFill>
                  <a:srgbClr val="E71F3C"/>
                </a:solidFill>
                <a:effectLst>
                  <a:glow rad="101600">
                    <a:schemeClr val="bg1">
                      <a:alpha val="92000"/>
                    </a:schemeClr>
                  </a:glow>
                </a:effectLst>
                <a:latin typeface="メイリオ" panose="020B0604030504040204" pitchFamily="50" charset="-128"/>
                <a:ea typeface="メイリオ" panose="020B0604030504040204" pitchFamily="50" charset="-128"/>
              </a:rPr>
              <a:t>歯の定期健診を受ければよかった！</a:t>
            </a:r>
          </a:p>
          <a:p>
            <a:pPr marL="0" indent="0">
              <a:buNone/>
            </a:pPr>
            <a:r>
              <a:rPr lang="ja-JP" altLang="en-US" sz="2000" b="1" dirty="0">
                <a:solidFill>
                  <a:schemeClr val="bg1"/>
                </a:solidFill>
                <a:latin typeface="メイリオ" panose="020B0604030504040204" pitchFamily="50" charset="-128"/>
                <a:ea typeface="メイリオ" panose="020B0604030504040204" pitchFamily="50" charset="-128"/>
              </a:rPr>
              <a:t>　　（</a:t>
            </a:r>
            <a:r>
              <a:rPr lang="en-US" altLang="ja-JP" sz="2000" b="1" dirty="0">
                <a:solidFill>
                  <a:schemeClr val="bg1"/>
                </a:solidFill>
                <a:latin typeface="メイリオ" panose="020B0604030504040204" pitchFamily="50" charset="-128"/>
                <a:ea typeface="メイリオ" panose="020B0604030504040204" pitchFamily="50" charset="-128"/>
              </a:rPr>
              <a:t>PRESIDENT 2012</a:t>
            </a:r>
            <a:r>
              <a:rPr lang="ja-JP" altLang="en-US" sz="2000" b="1" dirty="0">
                <a:solidFill>
                  <a:schemeClr val="bg1"/>
                </a:solidFill>
                <a:latin typeface="メイリオ" panose="020B0604030504040204" pitchFamily="50" charset="-128"/>
                <a:ea typeface="メイリオ" panose="020B0604030504040204" pitchFamily="50" charset="-128"/>
              </a:rPr>
              <a:t>年 ）</a:t>
            </a: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4">
            <a:extLst>
              <a:ext uri="{FF2B5EF4-FFF2-40B4-BE49-F238E27FC236}">
                <a16:creationId xmlns:a16="http://schemas.microsoft.com/office/drawing/2014/main" id="{BA56AAA0-25C0-48E7-9478-275BE0C5E932}"/>
              </a:ext>
            </a:extLst>
          </p:cNvPr>
          <p:cNvSpPr txBox="1">
            <a:spLocks noChangeArrowheads="1"/>
          </p:cNvSpPr>
          <p:nvPr/>
        </p:nvSpPr>
        <p:spPr bwMode="auto">
          <a:xfrm>
            <a:off x="0" y="6514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定年がのびたら</a:t>
            </a:r>
            <a:r>
              <a:rPr lang="ja-JP" altLang="en-US" sz="3600" b="1" dirty="0">
                <a:solidFill>
                  <a:srgbClr val="00B050"/>
                </a:solidFill>
                <a:latin typeface="メイリオ" panose="020B0604030504040204" pitchFamily="50" charset="-128"/>
                <a:ea typeface="メイリオ" panose="020B0604030504040204" pitchFamily="50" charset="-128"/>
              </a:rPr>
              <a:t>　</a:t>
            </a:r>
            <a:r>
              <a:rPr lang="ja-JP" altLang="en-US" sz="4400" b="1" dirty="0">
                <a:solidFill>
                  <a:srgbClr val="00B050"/>
                </a:solidFill>
                <a:latin typeface="メイリオ" panose="020B0604030504040204" pitchFamily="50" charset="-128"/>
                <a:ea typeface="メイリオ" panose="020B0604030504040204" pitchFamily="50" charset="-128"/>
              </a:rPr>
              <a:t>さらに後悔？</a:t>
            </a:r>
          </a:p>
        </p:txBody>
      </p:sp>
      <p:sp>
        <p:nvSpPr>
          <p:cNvPr id="8" name="テキスト ボックス 7">
            <a:extLst>
              <a:ext uri="{FF2B5EF4-FFF2-40B4-BE49-F238E27FC236}">
                <a16:creationId xmlns:a16="http://schemas.microsoft.com/office/drawing/2014/main" id="{9FDFD241-0A13-4EA6-9D94-C00DD4D8126A}"/>
              </a:ext>
            </a:extLst>
          </p:cNvPr>
          <p:cNvSpPr txBox="1">
            <a:spLocks noChangeArrowheads="1"/>
          </p:cNvSpPr>
          <p:nvPr/>
        </p:nvSpPr>
        <p:spPr bwMode="auto">
          <a:xfrm>
            <a:off x="833207" y="1399537"/>
            <a:ext cx="7550611"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歳就業確保法」</a:t>
            </a:r>
            <a:r>
              <a:rPr lang="en-US" altLang="ja-JP" dirty="0">
                <a:latin typeface="メイリオ" panose="020B0604030504040204" pitchFamily="50" charset="-128"/>
                <a:ea typeface="メイリオ" panose="020B0604030504040204" pitchFamily="50" charset="-128"/>
              </a:rPr>
              <a:t>2021</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月より</a:t>
            </a:r>
          </a:p>
          <a:p>
            <a:pPr algn="just" eaLnBrk="1" fontAlgn="base" hangingPunct="1">
              <a:lnSpc>
                <a:spcPct val="120000"/>
              </a:lnSpc>
              <a:spcBef>
                <a:spcPct val="0"/>
              </a:spcBef>
              <a:spcAft>
                <a:spcPct val="0"/>
              </a:spcAft>
              <a:buFontTx/>
              <a:buNone/>
              <a:tabLst>
                <a:tab pos="0" algn="l"/>
              </a:tabLst>
              <a:defRPr/>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70</a:t>
            </a:r>
            <a:r>
              <a:rPr lang="ja-JP" altLang="en-US" dirty="0">
                <a:latin typeface="メイリオ" panose="020B0604030504040204" pitchFamily="50" charset="-128"/>
                <a:ea typeface="メイリオ" panose="020B0604030504040204" pitchFamily="50" charset="-128"/>
              </a:rPr>
              <a:t>歳までの就業機会確保を</a:t>
            </a: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　企業の努力義務”とする</a:t>
            </a:r>
          </a:p>
        </p:txBody>
      </p:sp>
      <p:pic>
        <p:nvPicPr>
          <p:cNvPr id="9" name="Picture 2" descr="８０２０ロゴマーク">
            <a:extLst>
              <a:ext uri="{FF2B5EF4-FFF2-40B4-BE49-F238E27FC236}">
                <a16:creationId xmlns:a16="http://schemas.microsoft.com/office/drawing/2014/main" id="{F7D04E01-ED88-43E5-8480-0EE3B67FB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独居老人のイラスト">
            <a:extLst>
              <a:ext uri="{FF2B5EF4-FFF2-40B4-BE49-F238E27FC236}">
                <a16:creationId xmlns:a16="http://schemas.microsoft.com/office/drawing/2014/main" id="{B5F2877C-64F4-4B14-8F0C-C69D76F2DE6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548640" y="3524447"/>
            <a:ext cx="1846217" cy="236873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p35">
            <a:extLst>
              <a:ext uri="{FF2B5EF4-FFF2-40B4-BE49-F238E27FC236}">
                <a16:creationId xmlns:a16="http://schemas.microsoft.com/office/drawing/2014/main" id="{AD815E28-92CE-4D1F-8229-611BC39B6A5C}"/>
              </a:ext>
            </a:extLst>
          </p:cNvPr>
          <p:cNvSpPr txBox="1"/>
          <p:nvPr/>
        </p:nvSpPr>
        <p:spPr>
          <a:xfrm>
            <a:off x="246832" y="6624392"/>
            <a:ext cx="336411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48259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4">
            <a:extLst>
              <a:ext uri="{FF2B5EF4-FFF2-40B4-BE49-F238E27FC236}">
                <a16:creationId xmlns:a16="http://schemas.microsoft.com/office/drawing/2014/main" id="{D2EB4DB4-F822-4F79-9B40-62360734A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11550"/>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EFEA5C2-495A-4D20-93D7-8E82EB866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754" y="5913438"/>
            <a:ext cx="496454" cy="562334"/>
          </a:xfrm>
          <a:prstGeom prst="rect">
            <a:avLst/>
          </a:prstGeom>
        </p:spPr>
      </p:pic>
      <p:sp>
        <p:nvSpPr>
          <p:cNvPr id="68" name="矢印: 右 67">
            <a:extLst>
              <a:ext uri="{FF2B5EF4-FFF2-40B4-BE49-F238E27FC236}">
                <a16:creationId xmlns:a16="http://schemas.microsoft.com/office/drawing/2014/main" id="{15030142-9276-421F-B393-2DCFC4B795E4}"/>
              </a:ext>
            </a:extLst>
          </p:cNvPr>
          <p:cNvSpPr/>
          <p:nvPr/>
        </p:nvSpPr>
        <p:spPr>
          <a:xfrm>
            <a:off x="4348716" y="5822255"/>
            <a:ext cx="2559527" cy="565417"/>
          </a:xfrm>
          <a:prstGeom prst="rightArrow">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043C4D01-39C6-48FB-BECE-36E9A6D2EC3D}"/>
              </a:ext>
            </a:extLst>
          </p:cNvPr>
          <p:cNvSpPr txBox="1"/>
          <p:nvPr/>
        </p:nvSpPr>
        <p:spPr>
          <a:xfrm>
            <a:off x="5109815" y="5966575"/>
            <a:ext cx="1568155" cy="338554"/>
          </a:xfrm>
          <a:prstGeom prst="rect">
            <a:avLst/>
          </a:prstGeom>
          <a:noFill/>
          <a:ln>
            <a:noFill/>
          </a:ln>
        </p:spPr>
        <p:txBody>
          <a:bodyPr wrap="square" rtlCol="0">
            <a:spAutoFit/>
          </a:bodyPr>
          <a:lstStyle/>
          <a:p>
            <a:pPr defTabSz="195938">
              <a:defRPr/>
            </a:pPr>
            <a:r>
              <a:rPr kumimoji="1" lang="ja-JP" altLang="en-US" sz="1600" b="1" dirty="0">
                <a:solidFill>
                  <a:schemeClr val="bg1"/>
                </a:solidFill>
                <a:latin typeface="メイリオ" panose="020B0604030504040204" pitchFamily="50" charset="-128"/>
                <a:ea typeface="メイリオ" panose="020B0604030504040204" pitchFamily="50" charset="-128"/>
              </a:rPr>
              <a:t>ブ ラ ン ク</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BA3F666-6430-487B-AB42-2019AA637F47}"/>
              </a:ext>
            </a:extLst>
          </p:cNvPr>
          <p:cNvSpPr txBox="1"/>
          <p:nvPr/>
        </p:nvSpPr>
        <p:spPr>
          <a:xfrm>
            <a:off x="1848783" y="1246301"/>
            <a:ext cx="5519460" cy="338554"/>
          </a:xfrm>
          <a:prstGeom prst="rect">
            <a:avLst/>
          </a:prstGeom>
          <a:noFill/>
        </p:spPr>
        <p:txBody>
          <a:bodyPr wrap="none" rtlCol="0">
            <a:spAutoFit/>
          </a:bodyPr>
          <a:lstStyle/>
          <a:p>
            <a:pPr defTabSz="195938">
              <a:defRPr/>
            </a:pPr>
            <a:r>
              <a:rPr kumimoji="1" lang="ja-JP" altLang="en-US" sz="1600" b="1" dirty="0">
                <a:solidFill>
                  <a:prstClr val="black"/>
                </a:solidFill>
                <a:latin typeface="メイリオ" panose="020B0604030504040204" pitchFamily="50" charset="-128"/>
                <a:ea typeface="メイリオ" panose="020B0604030504040204" pitchFamily="50" charset="-128"/>
              </a:rPr>
              <a:t>生涯にわたる歯科健診の充実　～　現在の歯科健診の制度</a:t>
            </a:r>
          </a:p>
        </p:txBody>
      </p:sp>
      <p:grpSp>
        <p:nvGrpSpPr>
          <p:cNvPr id="71" name="グループ化 70">
            <a:extLst>
              <a:ext uri="{FF2B5EF4-FFF2-40B4-BE49-F238E27FC236}">
                <a16:creationId xmlns:a16="http://schemas.microsoft.com/office/drawing/2014/main" id="{CC34C492-4843-419C-A083-6AB31A1BB60D}"/>
              </a:ext>
            </a:extLst>
          </p:cNvPr>
          <p:cNvGrpSpPr/>
          <p:nvPr/>
        </p:nvGrpSpPr>
        <p:grpSpPr>
          <a:xfrm>
            <a:off x="7272000" y="1548184"/>
            <a:ext cx="892800" cy="432000"/>
            <a:chOff x="7970602" y="2914898"/>
            <a:chExt cx="1456296" cy="1002528"/>
          </a:xfrm>
        </p:grpSpPr>
        <p:sp>
          <p:nvSpPr>
            <p:cNvPr id="72" name="矢印: 右 71">
              <a:extLst>
                <a:ext uri="{FF2B5EF4-FFF2-40B4-BE49-F238E27FC236}">
                  <a16:creationId xmlns:a16="http://schemas.microsoft.com/office/drawing/2014/main" id="{BD04555F-B7D8-4DBC-8B5B-5655620ADC26}"/>
                </a:ext>
              </a:extLst>
            </p:cNvPr>
            <p:cNvSpPr/>
            <p:nvPr/>
          </p:nvSpPr>
          <p:spPr>
            <a:xfrm>
              <a:off x="8007920" y="2914898"/>
              <a:ext cx="1418978" cy="1002528"/>
            </a:xfrm>
            <a:prstGeom prst="rightArrow">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38">
                <a:defRPr/>
              </a:pPr>
              <a:endParaRPr kumimoji="1" lang="ja-JP" altLang="en-US" sz="771">
                <a:solidFill>
                  <a:prstClr val="white"/>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341A0591-D9A8-4D62-A935-40E8003E41A0}"/>
                </a:ext>
              </a:extLst>
            </p:cNvPr>
            <p:cNvSpPr txBox="1"/>
            <p:nvPr/>
          </p:nvSpPr>
          <p:spPr>
            <a:xfrm>
              <a:off x="7970602" y="3151360"/>
              <a:ext cx="1418978" cy="557113"/>
            </a:xfrm>
            <a:prstGeom prst="rect">
              <a:avLst/>
            </a:prstGeom>
            <a:noFill/>
            <a:ln w="19050">
              <a:noFill/>
            </a:ln>
          </p:spPr>
          <p:txBody>
            <a:bodyPr wrap="square"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75</a:t>
              </a:r>
              <a:r>
                <a:rPr kumimoji="1" lang="ja-JP" altLang="en-US" sz="960" dirty="0">
                  <a:solidFill>
                    <a:prstClr val="black"/>
                  </a:solidFill>
                  <a:latin typeface="メイリオ" panose="020B0604030504040204" pitchFamily="50" charset="-128"/>
                  <a:ea typeface="メイリオ" panose="020B0604030504040204" pitchFamily="50" charset="-128"/>
                </a:rPr>
                <a:t>歳～</a:t>
              </a:r>
              <a:endParaRPr lang="ja-JP" altLang="en-US" sz="960" dirty="0">
                <a:solidFill>
                  <a:prstClr val="black"/>
                </a:solidFill>
                <a:latin typeface="メイリオ" panose="020B0604030504040204" pitchFamily="50" charset="-128"/>
                <a:ea typeface="メイリオ" panose="020B0604030504040204" pitchFamily="50" charset="-128"/>
              </a:endParaRPr>
            </a:p>
          </p:txBody>
        </p:sp>
      </p:grpSp>
      <p:sp>
        <p:nvSpPr>
          <p:cNvPr id="74" name="テキスト ボックス 73">
            <a:extLst>
              <a:ext uri="{FF2B5EF4-FFF2-40B4-BE49-F238E27FC236}">
                <a16:creationId xmlns:a16="http://schemas.microsoft.com/office/drawing/2014/main" id="{45D03B0B-FEF6-4F16-AE40-97053A735830}"/>
              </a:ext>
            </a:extLst>
          </p:cNvPr>
          <p:cNvSpPr txBox="1"/>
          <p:nvPr/>
        </p:nvSpPr>
        <p:spPr>
          <a:xfrm>
            <a:off x="1224000" y="164157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妊産婦</a:t>
            </a:r>
          </a:p>
        </p:txBody>
      </p:sp>
      <p:sp>
        <p:nvSpPr>
          <p:cNvPr id="75" name="テキスト ボックス 74">
            <a:extLst>
              <a:ext uri="{FF2B5EF4-FFF2-40B4-BE49-F238E27FC236}">
                <a16:creationId xmlns:a16="http://schemas.microsoft.com/office/drawing/2014/main" id="{F1AD9444-B092-4351-AD7F-26719C7E7930}"/>
              </a:ext>
            </a:extLst>
          </p:cNvPr>
          <p:cNvSpPr txBox="1"/>
          <p:nvPr/>
        </p:nvSpPr>
        <p:spPr>
          <a:xfrm>
            <a:off x="5472000" y="1649217"/>
            <a:ext cx="1656000" cy="240066"/>
          </a:xfrm>
          <a:prstGeom prst="rect">
            <a:avLst/>
          </a:prstGeom>
          <a:solidFill>
            <a:srgbClr val="FFC000"/>
          </a:solidFill>
          <a:ln w="19050">
            <a:noFill/>
          </a:ln>
        </p:spPr>
        <p:txBody>
          <a:bodyPr wrap="square" rtlCol="0" anchor="ctr">
            <a:spAutoFit/>
          </a:bodyPr>
          <a:lstStyle/>
          <a:p>
            <a:pPr algn="ctr" defTabSz="195938">
              <a:defRPr/>
            </a:pPr>
            <a:r>
              <a:rPr kumimoji="1" lang="en-US" altLang="ja-JP" sz="960" dirty="0">
                <a:solidFill>
                  <a:prstClr val="black"/>
                </a:solidFill>
                <a:latin typeface="メイリオ" panose="020B0604030504040204" pitchFamily="50" charset="-128"/>
                <a:ea typeface="メイリオ" panose="020B0604030504040204" pitchFamily="50" charset="-128"/>
              </a:rPr>
              <a:t>40</a:t>
            </a: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74</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6" name="テキスト ボックス 75">
            <a:extLst>
              <a:ext uri="{FF2B5EF4-FFF2-40B4-BE49-F238E27FC236}">
                <a16:creationId xmlns:a16="http://schemas.microsoft.com/office/drawing/2014/main" id="{5A51AACF-A575-4BA7-B0E9-0959AC088908}"/>
              </a:ext>
            </a:extLst>
          </p:cNvPr>
          <p:cNvSpPr txBox="1"/>
          <p:nvPr/>
        </p:nvSpPr>
        <p:spPr>
          <a:xfrm>
            <a:off x="4392000" y="1647341"/>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a:t>
            </a:r>
            <a:r>
              <a:rPr kumimoji="1" lang="en-US" altLang="ja-JP" sz="960" dirty="0">
                <a:solidFill>
                  <a:prstClr val="black"/>
                </a:solidFill>
                <a:latin typeface="メイリオ" panose="020B0604030504040204" pitchFamily="50" charset="-128"/>
                <a:ea typeface="メイリオ" panose="020B0604030504040204" pitchFamily="50" charset="-128"/>
              </a:rPr>
              <a:t>39</a:t>
            </a:r>
            <a:r>
              <a:rPr kumimoji="1" lang="ja-JP" altLang="en-US" sz="960" dirty="0">
                <a:solidFill>
                  <a:prstClr val="black"/>
                </a:solidFill>
                <a:latin typeface="メイリオ" panose="020B0604030504040204" pitchFamily="50" charset="-128"/>
                <a:ea typeface="メイリオ" panose="020B0604030504040204" pitchFamily="50" charset="-128"/>
              </a:rPr>
              <a:t>歳</a:t>
            </a:r>
          </a:p>
        </p:txBody>
      </p:sp>
      <p:sp>
        <p:nvSpPr>
          <p:cNvPr id="77" name="テキスト ボックス 76">
            <a:extLst>
              <a:ext uri="{FF2B5EF4-FFF2-40B4-BE49-F238E27FC236}">
                <a16:creationId xmlns:a16="http://schemas.microsoft.com/office/drawing/2014/main" id="{C53D948D-0813-4AFB-A1E2-92A4539BD714}"/>
              </a:ext>
            </a:extLst>
          </p:cNvPr>
          <p:cNvSpPr txBox="1"/>
          <p:nvPr/>
        </p:nvSpPr>
        <p:spPr>
          <a:xfrm>
            <a:off x="3312000" y="1645942"/>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児童生徒等</a:t>
            </a:r>
          </a:p>
        </p:txBody>
      </p:sp>
      <p:sp>
        <p:nvSpPr>
          <p:cNvPr id="78" name="テキスト ボックス 77">
            <a:extLst>
              <a:ext uri="{FF2B5EF4-FFF2-40B4-BE49-F238E27FC236}">
                <a16:creationId xmlns:a16="http://schemas.microsoft.com/office/drawing/2014/main" id="{0722A773-D3E0-4E9A-971F-767631B96620}"/>
              </a:ext>
            </a:extLst>
          </p:cNvPr>
          <p:cNvSpPr txBox="1"/>
          <p:nvPr/>
        </p:nvSpPr>
        <p:spPr>
          <a:xfrm>
            <a:off x="2268000" y="1636865"/>
            <a:ext cx="936000" cy="252000"/>
          </a:xfrm>
          <a:prstGeom prst="rect">
            <a:avLst/>
          </a:prstGeom>
          <a:solidFill>
            <a:srgbClr val="FFC000"/>
          </a:solidFill>
          <a:ln w="19050">
            <a:noFill/>
          </a:ln>
        </p:spPr>
        <p:txBody>
          <a:bodyPr wrap="none" rtlCol="0" anchor="ctr">
            <a:spAutoFit/>
          </a:bodyPr>
          <a:lstStyle/>
          <a:p>
            <a:pPr algn="ctr" defTabSz="195938">
              <a:defRPr/>
            </a:pPr>
            <a:r>
              <a:rPr kumimoji="1" lang="ja-JP" altLang="en-US" sz="960" dirty="0">
                <a:solidFill>
                  <a:prstClr val="black"/>
                </a:solidFill>
                <a:latin typeface="メイリオ" panose="020B0604030504040204" pitchFamily="50" charset="-128"/>
                <a:ea typeface="メイリオ" panose="020B0604030504040204" pitchFamily="50" charset="-128"/>
              </a:rPr>
              <a:t>乳幼児等</a:t>
            </a:r>
          </a:p>
        </p:txBody>
      </p:sp>
      <p:sp>
        <p:nvSpPr>
          <p:cNvPr id="80" name="テキスト ボックス 79">
            <a:extLst>
              <a:ext uri="{FF2B5EF4-FFF2-40B4-BE49-F238E27FC236}">
                <a16:creationId xmlns:a16="http://schemas.microsoft.com/office/drawing/2014/main" id="{6A3842BC-670C-4038-81B5-444EABE959E1}"/>
              </a:ext>
            </a:extLst>
          </p:cNvPr>
          <p:cNvSpPr txBox="1"/>
          <p:nvPr/>
        </p:nvSpPr>
        <p:spPr>
          <a:xfrm>
            <a:off x="1224000" y="2016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妊産婦歯科健診</a:t>
            </a:r>
          </a:p>
        </p:txBody>
      </p:sp>
      <p:sp>
        <p:nvSpPr>
          <p:cNvPr id="81" name="テキスト ボックス 80">
            <a:extLst>
              <a:ext uri="{FF2B5EF4-FFF2-40B4-BE49-F238E27FC236}">
                <a16:creationId xmlns:a16="http://schemas.microsoft.com/office/drawing/2014/main" id="{10CCCC11-5A35-4638-8BEC-330318658DD1}"/>
              </a:ext>
            </a:extLst>
          </p:cNvPr>
          <p:cNvSpPr txBox="1"/>
          <p:nvPr/>
        </p:nvSpPr>
        <p:spPr>
          <a:xfrm flipH="1">
            <a:off x="2268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乳幼児歯科健診</a:t>
            </a:r>
          </a:p>
        </p:txBody>
      </p:sp>
      <p:sp>
        <p:nvSpPr>
          <p:cNvPr id="82" name="テキスト ボックス 81">
            <a:extLst>
              <a:ext uri="{FF2B5EF4-FFF2-40B4-BE49-F238E27FC236}">
                <a16:creationId xmlns:a16="http://schemas.microsoft.com/office/drawing/2014/main" id="{3F1082BA-93F3-4B47-A1EF-AD2AAF65DD1A}"/>
              </a:ext>
            </a:extLst>
          </p:cNvPr>
          <p:cNvSpPr txBox="1"/>
          <p:nvPr/>
        </p:nvSpPr>
        <p:spPr>
          <a:xfrm>
            <a:off x="3312000" y="2015999"/>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学校歯科健診</a:t>
            </a:r>
          </a:p>
        </p:txBody>
      </p:sp>
      <p:sp>
        <p:nvSpPr>
          <p:cNvPr id="83" name="テキスト ボックス 82">
            <a:extLst>
              <a:ext uri="{FF2B5EF4-FFF2-40B4-BE49-F238E27FC236}">
                <a16:creationId xmlns:a16="http://schemas.microsoft.com/office/drawing/2014/main" id="{2EDA184D-5F48-4FC5-8855-8EF0E3554C89}"/>
              </a:ext>
            </a:extLst>
          </p:cNvPr>
          <p:cNvSpPr txBox="1"/>
          <p:nvPr/>
        </p:nvSpPr>
        <p:spPr>
          <a:xfrm>
            <a:off x="7272000" y="2016000"/>
            <a:ext cx="972000"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4" name="テキスト ボックス 83">
            <a:extLst>
              <a:ext uri="{FF2B5EF4-FFF2-40B4-BE49-F238E27FC236}">
                <a16:creationId xmlns:a16="http://schemas.microsoft.com/office/drawing/2014/main" id="{16661F55-027C-4840-BCB6-987F9989195D}"/>
              </a:ext>
            </a:extLst>
          </p:cNvPr>
          <p:cNvSpPr txBox="1"/>
          <p:nvPr/>
        </p:nvSpPr>
        <p:spPr>
          <a:xfrm>
            <a:off x="4391999" y="2031199"/>
            <a:ext cx="2746219"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歯科健診</a:t>
            </a:r>
          </a:p>
        </p:txBody>
      </p:sp>
      <p:sp>
        <p:nvSpPr>
          <p:cNvPr id="85" name="テキスト ボックス 84">
            <a:extLst>
              <a:ext uri="{FF2B5EF4-FFF2-40B4-BE49-F238E27FC236}">
                <a16:creationId xmlns:a16="http://schemas.microsoft.com/office/drawing/2014/main" id="{DC26182F-D8D3-441D-9926-3C2C20DF92F7}"/>
              </a:ext>
            </a:extLst>
          </p:cNvPr>
          <p:cNvSpPr txBox="1"/>
          <p:nvPr/>
        </p:nvSpPr>
        <p:spPr>
          <a:xfrm>
            <a:off x="1224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6" name="テキスト ボックス 85">
            <a:extLst>
              <a:ext uri="{FF2B5EF4-FFF2-40B4-BE49-F238E27FC236}">
                <a16:creationId xmlns:a16="http://schemas.microsoft.com/office/drawing/2014/main" id="{C9F6487C-D4C6-4D7D-A510-16E4D5A8A4B0}"/>
              </a:ext>
            </a:extLst>
          </p:cNvPr>
          <p:cNvSpPr txBox="1"/>
          <p:nvPr/>
        </p:nvSpPr>
        <p:spPr>
          <a:xfrm>
            <a:off x="3312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学校保健安全法</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C00D537B-FDE6-44CE-A7EB-4DE506B2A5F6}"/>
              </a:ext>
            </a:extLst>
          </p:cNvPr>
          <p:cNvSpPr txBox="1"/>
          <p:nvPr/>
        </p:nvSpPr>
        <p:spPr>
          <a:xfrm>
            <a:off x="2268000" y="2340000"/>
            <a:ext cx="93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母子保健法</a:t>
            </a:r>
          </a:p>
        </p:txBody>
      </p:sp>
      <p:sp>
        <p:nvSpPr>
          <p:cNvPr id="88" name="テキスト ボックス 87">
            <a:extLst>
              <a:ext uri="{FF2B5EF4-FFF2-40B4-BE49-F238E27FC236}">
                <a16:creationId xmlns:a16="http://schemas.microsoft.com/office/drawing/2014/main" id="{F46B3F9E-1418-4802-89A6-106D1F64A6C7}"/>
              </a:ext>
            </a:extLst>
          </p:cNvPr>
          <p:cNvSpPr txBox="1"/>
          <p:nvPr/>
        </p:nvSpPr>
        <p:spPr>
          <a:xfrm>
            <a:off x="4391999" y="2355200"/>
            <a:ext cx="2750141"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各法（健康保険法・国民健康保険等）</a:t>
            </a:r>
            <a:endParaRPr kumimoji="1" lang="en-US" altLang="ja-JP" sz="840" b="1" dirty="0">
              <a:solidFill>
                <a:prstClr val="black"/>
              </a:solidFill>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20F65AF-DCC1-4B37-B4F2-21189D5A573A}"/>
              </a:ext>
            </a:extLst>
          </p:cNvPr>
          <p:cNvSpPr txBox="1"/>
          <p:nvPr/>
        </p:nvSpPr>
        <p:spPr>
          <a:xfrm>
            <a:off x="7272000" y="2340000"/>
            <a:ext cx="972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771"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1" name="テキスト ボックス 90">
            <a:extLst>
              <a:ext uri="{FF2B5EF4-FFF2-40B4-BE49-F238E27FC236}">
                <a16:creationId xmlns:a16="http://schemas.microsoft.com/office/drawing/2014/main" id="{84425A67-37EC-4698-B16C-54B85EC68D3D}"/>
              </a:ext>
            </a:extLst>
          </p:cNvPr>
          <p:cNvSpPr txBox="1"/>
          <p:nvPr/>
        </p:nvSpPr>
        <p:spPr>
          <a:xfrm>
            <a:off x="4391999" y="3865855"/>
            <a:ext cx="2618536" cy="221599"/>
          </a:xfrm>
          <a:prstGeom prst="rect">
            <a:avLst/>
          </a:prstGeom>
          <a:noFill/>
          <a:ln w="19050">
            <a:solidFill>
              <a:schemeClr val="tx1"/>
            </a:solidFill>
          </a:ln>
        </p:spPr>
        <p:txBody>
          <a:bodyPr wrap="square" lIns="36000" rIns="36000"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歯周病検診（</a:t>
            </a:r>
            <a:r>
              <a:rPr kumimoji="1" lang="en-US" altLang="ja-JP" sz="840" b="1" dirty="0">
                <a:solidFill>
                  <a:prstClr val="black"/>
                </a:solidFill>
                <a:latin typeface="メイリオ" panose="020B0604030504040204" pitchFamily="50" charset="-128"/>
                <a:ea typeface="メイリオ" panose="020B0604030504040204" pitchFamily="50" charset="-128"/>
              </a:rPr>
              <a:t>20</a:t>
            </a:r>
            <a:r>
              <a:rPr kumimoji="1" lang="ja-JP" altLang="en-US" sz="840" b="1">
                <a:solidFill>
                  <a:prstClr val="black"/>
                </a:solidFill>
                <a:latin typeface="メイリオ" panose="020B0604030504040204" pitchFamily="50" charset="-128"/>
                <a:ea typeface="メイリオ" panose="020B0604030504040204" pitchFamily="50" charset="-128"/>
              </a:rPr>
              <a:t>～</a:t>
            </a:r>
            <a:r>
              <a:rPr kumimoji="1" lang="en-US" altLang="ja-JP" sz="840" b="1">
                <a:solidFill>
                  <a:prstClr val="black"/>
                </a:solidFill>
                <a:latin typeface="メイリオ" panose="020B0604030504040204" pitchFamily="50" charset="-128"/>
                <a:ea typeface="メイリオ" panose="020B0604030504040204" pitchFamily="50" charset="-128"/>
              </a:rPr>
              <a:t>70</a:t>
            </a:r>
            <a:r>
              <a:rPr kumimoji="1" lang="ja-JP" altLang="en-US" sz="840" b="1" dirty="0">
                <a:solidFill>
                  <a:prstClr val="black"/>
                </a:solidFill>
                <a:latin typeface="メイリオ" panose="020B0604030504040204" pitchFamily="50" charset="-128"/>
                <a:ea typeface="メイリオ" panose="020B0604030504040204" pitchFamily="50" charset="-128"/>
              </a:rPr>
              <a:t>歳まで節目）</a:t>
            </a:r>
          </a:p>
        </p:txBody>
      </p:sp>
      <p:sp>
        <p:nvSpPr>
          <p:cNvPr id="92" name="テキスト ボックス 91">
            <a:extLst>
              <a:ext uri="{FF2B5EF4-FFF2-40B4-BE49-F238E27FC236}">
                <a16:creationId xmlns:a16="http://schemas.microsoft.com/office/drawing/2014/main" id="{F81DCDB4-D66A-4D84-9017-8421228E599C}"/>
              </a:ext>
            </a:extLst>
          </p:cNvPr>
          <p:cNvSpPr txBox="1"/>
          <p:nvPr/>
        </p:nvSpPr>
        <p:spPr>
          <a:xfrm>
            <a:off x="5472000" y="4085647"/>
            <a:ext cx="1538535" cy="221599"/>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健康増進法</a:t>
            </a:r>
          </a:p>
        </p:txBody>
      </p:sp>
      <p:sp>
        <p:nvSpPr>
          <p:cNvPr id="93" name="テキスト ボックス 92">
            <a:extLst>
              <a:ext uri="{FF2B5EF4-FFF2-40B4-BE49-F238E27FC236}">
                <a16:creationId xmlns:a16="http://schemas.microsoft.com/office/drawing/2014/main" id="{0ABA6A61-411A-4FC7-BD39-667EB4DCD22C}"/>
              </a:ext>
            </a:extLst>
          </p:cNvPr>
          <p:cNvSpPr txBox="1"/>
          <p:nvPr/>
        </p:nvSpPr>
        <p:spPr>
          <a:xfrm>
            <a:off x="5472000" y="4309028"/>
            <a:ext cx="1538535" cy="221599"/>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E7156DD8-203D-42B8-9694-AEDF893F3391}"/>
              </a:ext>
            </a:extLst>
          </p:cNvPr>
          <p:cNvSpPr txBox="1"/>
          <p:nvPr/>
        </p:nvSpPr>
        <p:spPr>
          <a:xfrm>
            <a:off x="5472000" y="3201416"/>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96" name="テキスト ボックス 95">
            <a:extLst>
              <a:ext uri="{FF2B5EF4-FFF2-40B4-BE49-F238E27FC236}">
                <a16:creationId xmlns:a16="http://schemas.microsoft.com/office/drawing/2014/main" id="{2B474A0D-009E-486F-BD20-B455EE24E174}"/>
              </a:ext>
            </a:extLst>
          </p:cNvPr>
          <p:cNvSpPr txBox="1"/>
          <p:nvPr/>
        </p:nvSpPr>
        <p:spPr>
          <a:xfrm>
            <a:off x="5472000" y="2943878"/>
            <a:ext cx="1656000" cy="252000"/>
          </a:xfrm>
          <a:prstGeom prst="rect">
            <a:avLst/>
          </a:prstGeom>
          <a:noFill/>
          <a:ln w="19050">
            <a:solidFill>
              <a:schemeClr val="tx1"/>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特定健診</a:t>
            </a:r>
          </a:p>
        </p:txBody>
      </p:sp>
      <p:sp>
        <p:nvSpPr>
          <p:cNvPr id="97" name="テキスト ボックス 96">
            <a:extLst>
              <a:ext uri="{FF2B5EF4-FFF2-40B4-BE49-F238E27FC236}">
                <a16:creationId xmlns:a16="http://schemas.microsoft.com/office/drawing/2014/main" id="{3DE03944-6CEF-473D-B9A5-23323A071580}"/>
              </a:ext>
            </a:extLst>
          </p:cNvPr>
          <p:cNvSpPr txBox="1"/>
          <p:nvPr/>
        </p:nvSpPr>
        <p:spPr>
          <a:xfrm>
            <a:off x="5472000" y="3463934"/>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質問票のみ</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0F92A2DA-A3FD-41BC-B936-B7E357185AE9}"/>
              </a:ext>
            </a:extLst>
          </p:cNvPr>
          <p:cNvSpPr txBox="1"/>
          <p:nvPr/>
        </p:nvSpPr>
        <p:spPr>
          <a:xfrm>
            <a:off x="1224000" y="3229010"/>
            <a:ext cx="3026766" cy="813428"/>
          </a:xfrm>
          <a:prstGeom prst="rect">
            <a:avLst/>
          </a:prstGeom>
          <a:solidFill>
            <a:schemeClr val="bg1"/>
          </a:solidFill>
          <a:ln w="28575">
            <a:solidFill>
              <a:srgbClr val="00B050"/>
            </a:solidFill>
          </a:ln>
        </p:spPr>
        <p:txBody>
          <a:bodyPr wrap="square" rtlCol="0" anchor="ctr">
            <a:spAutoFit/>
          </a:bodyPr>
          <a:lstStyle/>
          <a:p>
            <a:pPr defTabSz="195938">
              <a:defRPr/>
            </a:pPr>
            <a:endParaRPr kumimoji="1" lang="en-US" altLang="ja-JP" sz="343"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1000" b="1" dirty="0">
                <a:solidFill>
                  <a:srgbClr val="00B050"/>
                </a:solidFill>
                <a:latin typeface="メイリオ" panose="020B0604030504040204" pitchFamily="50" charset="-128"/>
                <a:ea typeface="メイリオ" panose="020B0604030504040204" pitchFamily="50" charset="-128"/>
              </a:rPr>
              <a:t>骨太の方針にも「生涯を通じた歯科健診の充実」とされている一方、歯科健診が義務化されているのは、乳幼児から児童・生徒までであり、制度的に不十分である。</a:t>
            </a:r>
            <a:endParaRPr kumimoji="1" lang="en-US" altLang="ja-JP" sz="1000" b="1" dirty="0">
              <a:solidFill>
                <a:srgbClr val="00B050"/>
              </a:solidFill>
              <a:latin typeface="メイリオ" panose="020B0604030504040204" pitchFamily="50" charset="-128"/>
              <a:ea typeface="メイリオ" panose="020B0604030504040204" pitchFamily="50" charset="-128"/>
            </a:endParaRPr>
          </a:p>
          <a:p>
            <a:pPr defTabSz="195938">
              <a:defRPr/>
            </a:pPr>
            <a:r>
              <a:rPr kumimoji="1" lang="ja-JP" altLang="en-US" sz="343" b="1" dirty="0">
                <a:solidFill>
                  <a:srgbClr val="00B050"/>
                </a:solidFill>
                <a:latin typeface="メイリオ" panose="020B0604030504040204" pitchFamily="50" charset="-128"/>
                <a:ea typeface="メイリオ" panose="020B0604030504040204" pitchFamily="50" charset="-128"/>
              </a:rPr>
              <a:t>　　　　　　　　　　　　　　　　　　　　　　　　　　　　　　　　　　　　　　　　　　　　　　　　　　　　　　　</a:t>
            </a:r>
            <a:endParaRPr kumimoji="1" lang="en-US" altLang="ja-JP" sz="343" b="1" dirty="0">
              <a:solidFill>
                <a:srgbClr val="00B050"/>
              </a:solidFill>
              <a:latin typeface="メイリオ" panose="020B0604030504040204" pitchFamily="50" charset="-128"/>
              <a:ea typeface="メイリオ" panose="020B0604030504040204" pitchFamily="50" charset="-128"/>
            </a:endParaRPr>
          </a:p>
        </p:txBody>
      </p:sp>
      <p:sp>
        <p:nvSpPr>
          <p:cNvPr id="99" name="右中かっこ 98">
            <a:extLst>
              <a:ext uri="{FF2B5EF4-FFF2-40B4-BE49-F238E27FC236}">
                <a16:creationId xmlns:a16="http://schemas.microsoft.com/office/drawing/2014/main" id="{14E0B0F6-9911-4A03-9618-28C51007243B}"/>
              </a:ext>
            </a:extLst>
          </p:cNvPr>
          <p:cNvSpPr/>
          <p:nvPr/>
        </p:nvSpPr>
        <p:spPr>
          <a:xfrm rot="5400000">
            <a:off x="3117495" y="2068968"/>
            <a:ext cx="276999" cy="1989270"/>
          </a:xfrm>
          <a:prstGeom prst="rightBrace">
            <a:avLst>
              <a:gd name="adj1" fmla="val 38463"/>
              <a:gd name="adj2" fmla="val 5023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r>
              <a:rPr kumimoji="1" lang="ja-JP" altLang="en-US" sz="771" dirty="0">
                <a:solidFill>
                  <a:prstClr val="black"/>
                </a:solidFill>
                <a:latin typeface="メイリオ" panose="020B0604030504040204" pitchFamily="50" charset="-128"/>
                <a:ea typeface="メイリオ" panose="020B0604030504040204" pitchFamily="50" charset="-128"/>
              </a:rPr>
              <a:t>　　　　　</a:t>
            </a:r>
          </a:p>
        </p:txBody>
      </p:sp>
      <p:sp>
        <p:nvSpPr>
          <p:cNvPr id="101" name="テキスト ボックス 100">
            <a:extLst>
              <a:ext uri="{FF2B5EF4-FFF2-40B4-BE49-F238E27FC236}">
                <a16:creationId xmlns:a16="http://schemas.microsoft.com/office/drawing/2014/main" id="{C43EB475-D4C2-465A-9AA8-A4348FC3190F}"/>
              </a:ext>
            </a:extLst>
          </p:cNvPr>
          <p:cNvSpPr txBox="1"/>
          <p:nvPr/>
        </p:nvSpPr>
        <p:spPr>
          <a:xfrm>
            <a:off x="4392000" y="4662668"/>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歯科特殊健診</a:t>
            </a:r>
          </a:p>
        </p:txBody>
      </p:sp>
      <p:sp>
        <p:nvSpPr>
          <p:cNvPr id="102" name="テキスト ボックス 101">
            <a:extLst>
              <a:ext uri="{FF2B5EF4-FFF2-40B4-BE49-F238E27FC236}">
                <a16:creationId xmlns:a16="http://schemas.microsoft.com/office/drawing/2014/main" id="{3829D79E-00DC-4C5E-825E-48FF208B8617}"/>
              </a:ext>
            </a:extLst>
          </p:cNvPr>
          <p:cNvSpPr txBox="1"/>
          <p:nvPr/>
        </p:nvSpPr>
        <p:spPr>
          <a:xfrm>
            <a:off x="4392000" y="4902532"/>
            <a:ext cx="3699422" cy="252000"/>
          </a:xfrm>
          <a:prstGeom prst="rect">
            <a:avLst/>
          </a:prstGeom>
          <a:noFill/>
          <a:ln w="28575">
            <a:solidFill>
              <a:srgbClr val="00B0F0"/>
            </a:solidFill>
          </a:ln>
        </p:spPr>
        <p:txBody>
          <a:bodyPr wrap="square" rtlCol="0" anchor="ctr">
            <a:spAutoFit/>
          </a:bodyPr>
          <a:lstStyle/>
          <a:p>
            <a:pPr algn="ctr" defTabSz="195938">
              <a:defRPr/>
            </a:pPr>
            <a:r>
              <a:rPr kumimoji="1" lang="ja-JP" altLang="en-US" sz="840" b="1" dirty="0">
                <a:solidFill>
                  <a:prstClr val="black"/>
                </a:solidFill>
                <a:latin typeface="メイリオ" panose="020B0604030504040204" pitchFamily="50" charset="-128"/>
                <a:ea typeface="メイリオ" panose="020B0604030504040204" pitchFamily="50" charset="-128"/>
              </a:rPr>
              <a:t>労働安全衛生法</a:t>
            </a:r>
          </a:p>
        </p:txBody>
      </p:sp>
      <p:sp>
        <p:nvSpPr>
          <p:cNvPr id="103" name="テキスト ボックス 102">
            <a:extLst>
              <a:ext uri="{FF2B5EF4-FFF2-40B4-BE49-F238E27FC236}">
                <a16:creationId xmlns:a16="http://schemas.microsoft.com/office/drawing/2014/main" id="{BA20E3FE-65FB-4EC1-A5BA-A833CF1787E7}"/>
              </a:ext>
            </a:extLst>
          </p:cNvPr>
          <p:cNvSpPr txBox="1"/>
          <p:nvPr/>
        </p:nvSpPr>
        <p:spPr>
          <a:xfrm>
            <a:off x="4392000" y="5142397"/>
            <a:ext cx="3699422" cy="252000"/>
          </a:xfrm>
          <a:prstGeom prst="rect">
            <a:avLst/>
          </a:prstGeom>
          <a:solidFill>
            <a:srgbClr val="FF0000"/>
          </a:solidFill>
          <a:ln w="28575">
            <a:solidFill>
              <a:srgbClr val="00B0F0"/>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D7B940D6-F63E-49FE-A255-CEF4AF26E81A}"/>
              </a:ext>
            </a:extLst>
          </p:cNvPr>
          <p:cNvSpPr txBox="1"/>
          <p:nvPr/>
        </p:nvSpPr>
        <p:spPr>
          <a:xfrm>
            <a:off x="1281773" y="4601781"/>
            <a:ext cx="2750854" cy="659540"/>
          </a:xfrm>
          <a:prstGeom prst="rect">
            <a:avLst/>
          </a:prstGeom>
          <a:solidFill>
            <a:schemeClr val="bg1"/>
          </a:solidFill>
          <a:ln w="38100">
            <a:solidFill>
              <a:srgbClr val="00B0F0"/>
            </a:solidFill>
          </a:ln>
        </p:spPr>
        <p:txBody>
          <a:bodyPr wrap="square" rtlCol="0">
            <a:spAutoFit/>
          </a:bodyPr>
          <a:lstStyle/>
          <a:p>
            <a:pPr defTabSz="195938">
              <a:defRPr/>
            </a:pPr>
            <a:endParaRPr lang="en-US" altLang="ja-JP" sz="343" b="1" dirty="0">
              <a:solidFill>
                <a:srgbClr val="FF0000"/>
              </a:solidFill>
              <a:latin typeface="メイリオ" panose="020B0604030504040204" pitchFamily="50" charset="-128"/>
              <a:ea typeface="メイリオ" panose="020B0604030504040204" pitchFamily="50" charset="-128"/>
            </a:endParaRPr>
          </a:p>
          <a:p>
            <a:pPr defTabSz="195938">
              <a:defRPr/>
            </a:pPr>
            <a:r>
              <a:rPr lang="ja-JP" altLang="en-US" sz="1000" b="1" dirty="0">
                <a:solidFill>
                  <a:srgbClr val="FF0000"/>
                </a:solidFill>
                <a:latin typeface="メイリオ" panose="020B0604030504040204" pitchFamily="50" charset="-128"/>
                <a:ea typeface="メイリオ" panose="020B0604030504040204" pitchFamily="50" charset="-128"/>
              </a:rPr>
              <a:t>事業者</a:t>
            </a:r>
            <a:r>
              <a:rPr lang="ja-JP" altLang="en-US" sz="1000" b="1" dirty="0">
                <a:solidFill>
                  <a:prstClr val="black"/>
                </a:solidFill>
                <a:latin typeface="メイリオ" panose="020B0604030504040204" pitchFamily="50" charset="-128"/>
                <a:ea typeface="メイリオ" panose="020B0604030504040204" pitchFamily="50" charset="-128"/>
              </a:rPr>
              <a:t>は、政令で定める</a:t>
            </a:r>
            <a:r>
              <a:rPr lang="ja-JP" altLang="en-US" sz="1000" b="1" dirty="0">
                <a:solidFill>
                  <a:srgbClr val="FF0000"/>
                </a:solidFill>
                <a:latin typeface="メイリオ" panose="020B0604030504040204" pitchFamily="50" charset="-128"/>
                <a:ea typeface="メイリオ" panose="020B0604030504040204" pitchFamily="50" charset="-128"/>
              </a:rPr>
              <a:t>有害な業務に従事する労働者</a:t>
            </a:r>
            <a:r>
              <a:rPr lang="ja-JP" altLang="en-US" sz="1000" b="1" dirty="0">
                <a:solidFill>
                  <a:prstClr val="black"/>
                </a:solidFill>
                <a:latin typeface="メイリオ" panose="020B0604030504040204" pitchFamily="50" charset="-128"/>
                <a:ea typeface="メイリオ" panose="020B0604030504040204" pitchFamily="50" charset="-128"/>
              </a:rPr>
              <a:t>に対し、</a:t>
            </a:r>
            <a:r>
              <a:rPr lang="ja-JP" altLang="en-US" sz="1000" b="1" dirty="0">
                <a:solidFill>
                  <a:srgbClr val="FF0000"/>
                </a:solidFill>
                <a:latin typeface="メイリオ" panose="020B0604030504040204" pitchFamily="50" charset="-128"/>
                <a:ea typeface="メイリオ" panose="020B0604030504040204" pitchFamily="50" charset="-128"/>
              </a:rPr>
              <a:t>歯科医師による健康診断</a:t>
            </a:r>
            <a:r>
              <a:rPr lang="ja-JP" altLang="en-US" sz="1000" b="1" dirty="0">
                <a:solidFill>
                  <a:prstClr val="black"/>
                </a:solidFill>
                <a:latin typeface="メイリオ" panose="020B0604030504040204" pitchFamily="50" charset="-128"/>
                <a:ea typeface="メイリオ" panose="020B0604030504040204" pitchFamily="50" charset="-128"/>
              </a:rPr>
              <a:t>を行なわなければならない。</a:t>
            </a:r>
            <a:endParaRPr lang="en-US" altLang="ja-JP" sz="1000" b="1" dirty="0">
              <a:solidFill>
                <a:prstClr val="black"/>
              </a:solidFill>
              <a:latin typeface="メイリオ" panose="020B0604030504040204" pitchFamily="50" charset="-128"/>
              <a:ea typeface="メイリオ" panose="020B0604030504040204" pitchFamily="50" charset="-128"/>
            </a:endParaRPr>
          </a:p>
          <a:p>
            <a:pPr defTabSz="195938">
              <a:defRPr/>
            </a:pPr>
            <a:endParaRPr lang="en-US" altLang="ja-JP" sz="343" b="1" dirty="0">
              <a:solidFill>
                <a:prstClr val="black"/>
              </a:solidFill>
              <a:latin typeface="メイリオ" panose="020B0604030504040204" pitchFamily="50" charset="-128"/>
              <a:ea typeface="メイリオ" panose="020B0604030504040204" pitchFamily="50" charset="-128"/>
            </a:endParaRPr>
          </a:p>
        </p:txBody>
      </p:sp>
      <p:cxnSp>
        <p:nvCxnSpPr>
          <p:cNvPr id="105" name="直線コネクタ 104">
            <a:extLst>
              <a:ext uri="{FF2B5EF4-FFF2-40B4-BE49-F238E27FC236}">
                <a16:creationId xmlns:a16="http://schemas.microsoft.com/office/drawing/2014/main" id="{040F4732-3FD2-4D8F-95CC-18F159C314C8}"/>
              </a:ext>
            </a:extLst>
          </p:cNvPr>
          <p:cNvCxnSpPr>
            <a:cxnSpLocks/>
          </p:cNvCxnSpPr>
          <p:nvPr/>
        </p:nvCxnSpPr>
        <p:spPr>
          <a:xfrm>
            <a:off x="4336808" y="2887877"/>
            <a:ext cx="0" cy="26681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070EA23C-3014-430B-9426-99F9FBCA2BD9}"/>
              </a:ext>
            </a:extLst>
          </p:cNvPr>
          <p:cNvSpPr txBox="1"/>
          <p:nvPr/>
        </p:nvSpPr>
        <p:spPr>
          <a:xfrm>
            <a:off x="1224000" y="2657170"/>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D9BD992D-ACBB-4319-8DB0-E336768C3FD6}"/>
              </a:ext>
            </a:extLst>
          </p:cNvPr>
          <p:cNvSpPr txBox="1"/>
          <p:nvPr/>
        </p:nvSpPr>
        <p:spPr>
          <a:xfrm>
            <a:off x="2268000" y="2659276"/>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E773B789-7A04-4B60-BA24-269329E44C40}"/>
              </a:ext>
            </a:extLst>
          </p:cNvPr>
          <p:cNvSpPr txBox="1"/>
          <p:nvPr/>
        </p:nvSpPr>
        <p:spPr>
          <a:xfrm>
            <a:off x="4392000" y="2659279"/>
            <a:ext cx="93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2F211FB7-A6D2-4745-937B-A1DCBDFB0E54}"/>
              </a:ext>
            </a:extLst>
          </p:cNvPr>
          <p:cNvSpPr txBox="1"/>
          <p:nvPr/>
        </p:nvSpPr>
        <p:spPr>
          <a:xfrm>
            <a:off x="5472000" y="2657170"/>
            <a:ext cx="1656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462FBAB7-4071-487C-BB62-1F4720B6CD69}"/>
              </a:ext>
            </a:extLst>
          </p:cNvPr>
          <p:cNvSpPr txBox="1"/>
          <p:nvPr/>
        </p:nvSpPr>
        <p:spPr>
          <a:xfrm>
            <a:off x="3312000" y="2657169"/>
            <a:ext cx="936000" cy="252000"/>
          </a:xfrm>
          <a:prstGeom prst="rect">
            <a:avLst/>
          </a:prstGeom>
          <a:solidFill>
            <a:srgbClr val="FF000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BD8E5B9A-9732-4CE5-947E-9F3A3A4DD5F9}"/>
              </a:ext>
            </a:extLst>
          </p:cNvPr>
          <p:cNvSpPr txBox="1"/>
          <p:nvPr/>
        </p:nvSpPr>
        <p:spPr>
          <a:xfrm>
            <a:off x="7272000" y="2659982"/>
            <a:ext cx="972000" cy="252000"/>
          </a:xfrm>
          <a:prstGeom prst="rect">
            <a:avLst/>
          </a:prstGeom>
          <a:solidFill>
            <a:srgbClr val="00B050"/>
          </a:solidFill>
          <a:ln w="19050">
            <a:solidFill>
              <a:schemeClr val="tx1"/>
            </a:solidFill>
          </a:ln>
        </p:spPr>
        <p:txBody>
          <a:bodyPr wrap="square" rtlCol="0" anchor="ctr">
            <a:spAutoFit/>
          </a:bodyPr>
          <a:lstStyle/>
          <a:p>
            <a:pPr algn="ctr" defTabSz="195938">
              <a:defRPr/>
            </a:pPr>
            <a:r>
              <a:rPr kumimoji="1" lang="ja-JP" altLang="en-US" sz="840" b="1" dirty="0">
                <a:solidFill>
                  <a:prstClr val="white"/>
                </a:solidFill>
                <a:latin typeface="メイリオ" panose="020B0604030504040204" pitchFamily="50" charset="-128"/>
                <a:ea typeface="メイリオ" panose="020B0604030504040204" pitchFamily="50" charset="-128"/>
              </a:rPr>
              <a:t>努力義務</a:t>
            </a:r>
            <a:endParaRPr kumimoji="1" lang="en-US" altLang="ja-JP" sz="840" b="1" dirty="0">
              <a:solidFill>
                <a:prstClr val="white"/>
              </a:solidFill>
              <a:latin typeface="メイリオ" panose="020B0604030504040204" pitchFamily="50" charset="-128"/>
              <a:ea typeface="メイリオ" panose="020B0604030504040204" pitchFamily="50" charset="-128"/>
            </a:endParaRPr>
          </a:p>
        </p:txBody>
      </p:sp>
      <p:sp>
        <p:nvSpPr>
          <p:cNvPr id="114" name="右中かっこ 113">
            <a:extLst>
              <a:ext uri="{FF2B5EF4-FFF2-40B4-BE49-F238E27FC236}">
                <a16:creationId xmlns:a16="http://schemas.microsoft.com/office/drawing/2014/main" id="{FA55FD6B-DC0D-4F35-823D-5AF6B0F4FF7A}"/>
              </a:ext>
            </a:extLst>
          </p:cNvPr>
          <p:cNvSpPr/>
          <p:nvPr/>
        </p:nvSpPr>
        <p:spPr>
          <a:xfrm rot="10800000">
            <a:off x="4062732" y="4731425"/>
            <a:ext cx="218070" cy="654004"/>
          </a:xfrm>
          <a:prstGeom prst="rightBrace">
            <a:avLst>
              <a:gd name="adj1" fmla="val 20233"/>
              <a:gd name="adj2" fmla="val 51959"/>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95938">
              <a:defRPr/>
            </a:pPr>
            <a:endParaRPr kumimoji="1" lang="ja-JP" altLang="en-US" sz="771">
              <a:solidFill>
                <a:prstClr val="black"/>
              </a:solidFill>
              <a:latin typeface="メイリオ" panose="020B0604030504040204" pitchFamily="50" charset="-128"/>
              <a:ea typeface="メイリオ" panose="020B0604030504040204" pitchFamily="50" charset="-128"/>
            </a:endParaRPr>
          </a:p>
        </p:txBody>
      </p:sp>
      <p:pic>
        <p:nvPicPr>
          <p:cNvPr id="115" name="図 114" descr="写真, 座る, 小さい, クマ が含まれている画像&#10;&#10;自動的に生成された説明">
            <a:extLst>
              <a:ext uri="{FF2B5EF4-FFF2-40B4-BE49-F238E27FC236}">
                <a16:creationId xmlns:a16="http://schemas.microsoft.com/office/drawing/2014/main" id="{B34CDAAA-DA88-4F28-AB68-0B1BBB761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057" y="5605840"/>
            <a:ext cx="663906" cy="894830"/>
          </a:xfrm>
          <a:prstGeom prst="rect">
            <a:avLst/>
          </a:prstGeom>
        </p:spPr>
      </p:pic>
      <p:pic>
        <p:nvPicPr>
          <p:cNvPr id="117" name="図 116">
            <a:extLst>
              <a:ext uri="{FF2B5EF4-FFF2-40B4-BE49-F238E27FC236}">
                <a16:creationId xmlns:a16="http://schemas.microsoft.com/office/drawing/2014/main" id="{CEB9F305-2622-4E7C-85D4-9175AD33C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63600" y="5538806"/>
            <a:ext cx="776874" cy="1015343"/>
          </a:xfrm>
          <a:prstGeom prst="rect">
            <a:avLst/>
          </a:prstGeom>
        </p:spPr>
      </p:pic>
      <p:pic>
        <p:nvPicPr>
          <p:cNvPr id="118" name="図 117">
            <a:extLst>
              <a:ext uri="{FF2B5EF4-FFF2-40B4-BE49-F238E27FC236}">
                <a16:creationId xmlns:a16="http://schemas.microsoft.com/office/drawing/2014/main" id="{4A595EE6-BC12-40D0-8491-A950596CF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2847" y="5913438"/>
            <a:ext cx="807177" cy="562334"/>
          </a:xfrm>
          <a:prstGeom prst="rect">
            <a:avLst/>
          </a:prstGeom>
        </p:spPr>
      </p:pic>
      <p:sp>
        <p:nvSpPr>
          <p:cNvPr id="120" name="テキスト ボックス 4">
            <a:extLst>
              <a:ext uri="{FF2B5EF4-FFF2-40B4-BE49-F238E27FC236}">
                <a16:creationId xmlns:a16="http://schemas.microsoft.com/office/drawing/2014/main" id="{E174018E-320B-4D97-8257-E4DAE87D3E6B}"/>
              </a:ext>
            </a:extLst>
          </p:cNvPr>
          <p:cNvSpPr txBox="1">
            <a:spLocks noChangeArrowheads="1"/>
          </p:cNvSpPr>
          <p:nvPr/>
        </p:nvSpPr>
        <p:spPr bwMode="auto">
          <a:xfrm>
            <a:off x="0" y="63237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21" name="Picture 2" descr="８０２０ロゴマーク">
            <a:extLst>
              <a:ext uri="{FF2B5EF4-FFF2-40B4-BE49-F238E27FC236}">
                <a16:creationId xmlns:a16="http://schemas.microsoft.com/office/drawing/2014/main" id="{C6D8329F-C91D-4C8D-A634-D9BC7E4FC6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独居老人のイラスト">
            <a:extLst>
              <a:ext uri="{FF2B5EF4-FFF2-40B4-BE49-F238E27FC236}">
                <a16:creationId xmlns:a16="http://schemas.microsoft.com/office/drawing/2014/main" id="{7FBCB3DD-836A-4EC3-BACD-399521F412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6953693" y="5407195"/>
            <a:ext cx="934020" cy="11983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直線コネクタ 122">
            <a:extLst>
              <a:ext uri="{FF2B5EF4-FFF2-40B4-BE49-F238E27FC236}">
                <a16:creationId xmlns:a16="http://schemas.microsoft.com/office/drawing/2014/main" id="{D7E25199-8FAF-4E09-A440-4A5FD6E8F470}"/>
              </a:ext>
            </a:extLst>
          </p:cNvPr>
          <p:cNvCxnSpPr>
            <a:cxnSpLocks/>
          </p:cNvCxnSpPr>
          <p:nvPr/>
        </p:nvCxnSpPr>
        <p:spPr>
          <a:xfrm>
            <a:off x="7200510" y="2870156"/>
            <a:ext cx="0" cy="174437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5602" name="Picture 2" descr="高校生・中学生のイラスト（学ラン・セーラー服）">
            <a:extLst>
              <a:ext uri="{FF2B5EF4-FFF2-40B4-BE49-F238E27FC236}">
                <a16:creationId xmlns:a16="http://schemas.microsoft.com/office/drawing/2014/main" id="{9D868520-17AC-46F4-8833-B4EC52D2B29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967" b="46403"/>
          <a:stretch/>
        </p:blipFill>
        <p:spPr bwMode="auto">
          <a:xfrm>
            <a:off x="3474965" y="5563453"/>
            <a:ext cx="682365" cy="869245"/>
          </a:xfrm>
          <a:prstGeom prst="rect">
            <a:avLst/>
          </a:prstGeom>
          <a:noFill/>
          <a:extLst>
            <a:ext uri="{909E8E84-426E-40DD-AFC4-6F175D3DCCD1}">
              <a14:hiddenFill xmlns:a14="http://schemas.microsoft.com/office/drawing/2010/main">
                <a:solidFill>
                  <a:srgbClr val="FFFFFF"/>
                </a:solidFill>
              </a14:hiddenFill>
            </a:ext>
          </a:extLst>
        </p:spPr>
      </p:pic>
      <p:sp>
        <p:nvSpPr>
          <p:cNvPr id="124" name="Google Shape;27;p35">
            <a:extLst>
              <a:ext uri="{FF2B5EF4-FFF2-40B4-BE49-F238E27FC236}">
                <a16:creationId xmlns:a16="http://schemas.microsoft.com/office/drawing/2014/main" id="{8D0555F1-9880-44CD-B987-02BF508CA2B3}"/>
              </a:ext>
            </a:extLst>
          </p:cNvPr>
          <p:cNvSpPr txBox="1"/>
          <p:nvPr/>
        </p:nvSpPr>
        <p:spPr>
          <a:xfrm>
            <a:off x="246831" y="6624392"/>
            <a:ext cx="3228133"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54" name="object 91">
            <a:extLst>
              <a:ext uri="{FF2B5EF4-FFF2-40B4-BE49-F238E27FC236}">
                <a16:creationId xmlns:a16="http://schemas.microsoft.com/office/drawing/2014/main" id="{9DEE5239-DAC6-405E-9CD4-FA6D0445F05F}"/>
              </a:ext>
            </a:extLst>
          </p:cNvPr>
          <p:cNvSpPr txBox="1"/>
          <p:nvPr/>
        </p:nvSpPr>
        <p:spPr>
          <a:xfrm>
            <a:off x="1845684" y="6562857"/>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2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3CF12EB-1440-4D54-B0F7-9EA02296269A}"/>
              </a:ext>
            </a:extLst>
          </p:cNvPr>
          <p:cNvSpPr>
            <a:spLocks noGrp="1"/>
          </p:cNvSpPr>
          <p:nvPr>
            <p:ph idx="1"/>
          </p:nvPr>
        </p:nvSpPr>
        <p:spPr>
          <a:xfrm>
            <a:off x="2132013" y="2166382"/>
            <a:ext cx="4953000" cy="2432050"/>
          </a:xfrm>
        </p:spPr>
        <p:txBody>
          <a:bodyPr/>
          <a:lstStyle/>
          <a:p>
            <a:pPr marL="0" indent="0" algn="ctr">
              <a:buNone/>
            </a:pPr>
            <a:r>
              <a:rPr kumimoji="1" lang="ja-JP" altLang="en-US" b="1" dirty="0">
                <a:latin typeface="メイリオ" panose="020B0604030504040204" pitchFamily="50" charset="-128"/>
                <a:ea typeface="メイリオ" panose="020B0604030504040204" pitchFamily="50" charset="-128"/>
              </a:rPr>
              <a:t>働く世代の口腔健康管理が</a:t>
            </a:r>
            <a:endParaRPr kumimoji="1" lang="en-US" altLang="ja-JP" b="1" dirty="0">
              <a:latin typeface="メイリオ" panose="020B0604030504040204" pitchFamily="50" charset="-128"/>
              <a:ea typeface="メイリオ" panose="020B0604030504040204" pitchFamily="50" charset="-128"/>
            </a:endParaRPr>
          </a:p>
          <a:p>
            <a:pPr marL="0" indent="0" algn="ctr">
              <a:buNone/>
            </a:pPr>
            <a:r>
              <a:rPr lang="en-US" altLang="ja-JP" b="1" dirty="0">
                <a:latin typeface="メイリオ" panose="020B0604030504040204" pitchFamily="50" charset="-128"/>
                <a:ea typeface="メイリオ" panose="020B0604030504040204" pitchFamily="50" charset="-128"/>
              </a:rPr>
              <a:t>8020</a:t>
            </a:r>
            <a:r>
              <a:rPr lang="ja-JP" altLang="en-US" b="1" dirty="0">
                <a:latin typeface="メイリオ" panose="020B0604030504040204" pitchFamily="50" charset="-128"/>
                <a:ea typeface="メイリオ" panose="020B0604030504040204" pitchFamily="50" charset="-128"/>
              </a:rPr>
              <a:t>の達成に大きく寄与</a:t>
            </a:r>
            <a:endParaRPr lang="en-US" altLang="ja-JP" b="1" dirty="0">
              <a:latin typeface="メイリオ" panose="020B0604030504040204" pitchFamily="50" charset="-128"/>
              <a:ea typeface="メイリオ" panose="020B0604030504040204" pitchFamily="50" charset="-128"/>
            </a:endParaRPr>
          </a:p>
          <a:p>
            <a:pPr marL="0" indent="0" algn="ctr">
              <a:buNone/>
            </a:pPr>
            <a:r>
              <a:rPr lang="ja-JP" altLang="en-US" b="1" dirty="0">
                <a:latin typeface="メイリオ" panose="020B0604030504040204" pitchFamily="50" charset="-128"/>
                <a:ea typeface="メイリオ" panose="020B0604030504040204" pitchFamily="50" charset="-128"/>
              </a:rPr>
              <a:t>生涯を通じた口腔健康管理</a:t>
            </a:r>
            <a:endParaRPr kumimoji="1"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BF2AB6D-DAE8-4F66-B10F-EBE32BCC1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755" y="3417449"/>
            <a:ext cx="4953000" cy="3312319"/>
          </a:xfrm>
          <a:prstGeom prst="rect">
            <a:avLst/>
          </a:prstGeom>
        </p:spPr>
      </p:pic>
      <p:sp>
        <p:nvSpPr>
          <p:cNvPr id="7" name="テキスト ボックス 6">
            <a:extLst>
              <a:ext uri="{FF2B5EF4-FFF2-40B4-BE49-F238E27FC236}">
                <a16:creationId xmlns:a16="http://schemas.microsoft.com/office/drawing/2014/main" id="{84FCC99A-C53C-4D15-B799-15119656B67D}"/>
              </a:ext>
            </a:extLst>
          </p:cNvPr>
          <p:cNvSpPr txBox="1">
            <a:spLocks noChangeArrowheads="1"/>
          </p:cNvSpPr>
          <p:nvPr/>
        </p:nvSpPr>
        <p:spPr bwMode="auto">
          <a:xfrm>
            <a:off x="-162720" y="679712"/>
            <a:ext cx="9569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忘れられている</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働く世代の口腔健康管理</a:t>
            </a:r>
            <a:endParaRPr lang="ja-JP" altLang="en-US" sz="5400" b="1" dirty="0">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76ABC6E0-EAFB-4889-AB7E-74A7DC049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421155B4-93A7-46BD-9C3F-AF6196BA1B3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46B2D376-9373-4D4F-9851-B208FC01D1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1C2F8F1A-9F5C-4905-B42A-3E8A0302F607}"/>
              </a:ext>
            </a:extLst>
          </p:cNvPr>
          <p:cNvSpPr txBox="1"/>
          <p:nvPr/>
        </p:nvSpPr>
        <p:spPr>
          <a:xfrm>
            <a:off x="246831" y="6624392"/>
            <a:ext cx="3401437"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66323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06B8136-E5D3-4252-A417-B67F41813A5E}"/>
              </a:ext>
            </a:extLst>
          </p:cNvPr>
          <p:cNvSpPr txBox="1">
            <a:spLocks noChangeArrowheads="1"/>
          </p:cNvSpPr>
          <p:nvPr/>
        </p:nvSpPr>
        <p:spPr bwMode="auto">
          <a:xfrm>
            <a:off x="-162720" y="679712"/>
            <a:ext cx="95697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en-US" altLang="ja-JP"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8020</a:t>
            </a:r>
            <a:r>
              <a:rPr kumimoji="1" lang="ja-JP" altLang="en-US" sz="4800" b="1" i="0" u="none" strike="noStrike" kern="1200" cap="none" spc="-150" normalizeH="0" baseline="0" noProof="0">
                <a:ln>
                  <a:noFill/>
                </a:ln>
                <a:solidFill>
                  <a:srgbClr val="00B050"/>
                </a:solidFill>
                <a:effectLst/>
                <a:uLnTx/>
                <a:uFillTx/>
                <a:latin typeface="メイリオ" panose="020B0604030504040204" pitchFamily="50" charset="-128"/>
                <a:ea typeface="メイリオ" panose="020B0604030504040204" pitchFamily="50" charset="-128"/>
                <a:cs typeface="+mj-cs"/>
              </a:rPr>
              <a:t>達成には</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歯科保健の充実が重要</a:t>
            </a:r>
            <a:endParaRPr lang="ja-JP" altLang="en-US" sz="5400" b="1" dirty="0">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BA96DF01-0F94-4D64-820B-5428A053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BB2F8B5-47CF-45B8-A9FF-74BA624EE6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9349" l="9961" r="99902">
                        <a14:foregroundMark x1="42090" y1="55339" x2="43066" y2="62370"/>
                        <a14:foregroundMark x1="32227" y1="60677" x2="36914" y2="60677"/>
                        <a14:foregroundMark x1="36621" y1="78125" x2="37598" y2="67578"/>
                        <a14:foregroundMark x1="42578" y1="76302" x2="39453" y2="63151"/>
                        <a14:foregroundMark x1="34473" y1="56510" x2="37109" y2="60547"/>
                        <a14:foregroundMark x1="49023" y1="47266" x2="57129" y2="49089"/>
                        <a14:foregroundMark x1="81934" y1="23698" x2="79492" y2="40625"/>
                        <a14:foregroundMark x1="66016" y1="31510" x2="74121" y2="50781"/>
                        <a14:foregroundMark x1="58691" y1="39844" x2="70508" y2="60547"/>
                        <a14:foregroundMark x1="48438" y1="54688" x2="61133" y2="52865"/>
                        <a14:foregroundMark x1="56543" y1="72656" x2="68262" y2="56510"/>
                        <a14:foregroundMark x1="62793" y1="81901" x2="78809" y2="56120"/>
                        <a14:foregroundMark x1="47852" y1="95313" x2="49414" y2="99609"/>
                        <a14:foregroundMark x1="95703" y1="51563" x2="87891" y2="58594"/>
                        <a14:foregroundMark x1="90625" y1="65495" x2="98535" y2="70443"/>
                        <a14:foregroundMark x1="87598" y1="77995" x2="95117" y2="84245"/>
                        <a14:foregroundMark x1="76465" y1="79167" x2="77246" y2="93880"/>
                        <a14:foregroundMark x1="60156" y1="94531" x2="60156" y2="95313"/>
                        <a14:foregroundMark x1="63574" y1="66797" x2="68066" y2="78125"/>
                        <a14:foregroundMark x1="73828" y1="61589" x2="81348" y2="78385"/>
                        <a14:foregroundMark x1="87500" y1="26563" x2="74902" y2="45703"/>
                        <a14:foregroundMark x1="92773" y1="40755" x2="76758" y2="51172"/>
                        <a14:foregroundMark x1="94922" y1="49740" x2="80176" y2="70052"/>
                        <a14:foregroundMark x1="96289" y1="74219" x2="97168" y2="75260"/>
                        <a14:foregroundMark x1="87793" y1="79818" x2="89844" y2="98307"/>
                        <a14:foregroundMark x1="88574" y1="83073" x2="80371" y2="98307"/>
                        <a14:foregroundMark x1="93164" y1="84766" x2="96191" y2="85547"/>
                        <a14:foregroundMark x1="97168" y1="88411" x2="97559" y2="89193"/>
                        <a14:foregroundMark x1="71484" y1="86198" x2="71094" y2="98698"/>
                        <a14:foregroundMark x1="57422" y1="91276" x2="58105" y2="92448"/>
                        <a14:foregroundMark x1="90918" y1="97917" x2="99902" y2="95833"/>
                        <a14:foregroundMark x1="32324" y1="57031" x2="38086" y2="64323"/>
                        <a14:foregroundMark x1="36328" y1="56120" x2="38477" y2="65625"/>
                        <a14:foregroundMark x1="46582" y1="93359" x2="49707" y2="93359"/>
                        <a14:foregroundMark x1="54395" y1="99089" x2="54395" y2="99089"/>
                        <a14:foregroundMark x1="75977" y1="72135" x2="80469" y2="52474"/>
                      </a14:backgroundRemoval>
                    </a14:imgEffect>
                  </a14:imgLayer>
                </a14:imgProps>
              </a:ex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2086E3C-DD42-434C-993A-7CEA04599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12" r="74041"/>
          <a:stretch/>
        </p:blipFill>
        <p:spPr bwMode="auto">
          <a:xfrm>
            <a:off x="7471611" y="6667500"/>
            <a:ext cx="434139" cy="190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p35">
            <a:extLst>
              <a:ext uri="{FF2B5EF4-FFF2-40B4-BE49-F238E27FC236}">
                <a16:creationId xmlns:a16="http://schemas.microsoft.com/office/drawing/2014/main" id="{BE9EE9D0-67A9-469B-9C65-4A551D3C4F59}"/>
              </a:ext>
            </a:extLst>
          </p:cNvPr>
          <p:cNvSpPr txBox="1"/>
          <p:nvPr/>
        </p:nvSpPr>
        <p:spPr>
          <a:xfrm>
            <a:off x="246832" y="6624392"/>
            <a:ext cx="3532066"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3" name="楕円 2">
            <a:extLst>
              <a:ext uri="{FF2B5EF4-FFF2-40B4-BE49-F238E27FC236}">
                <a16:creationId xmlns:a16="http://schemas.microsoft.com/office/drawing/2014/main" id="{7DA0E41B-49B3-40C1-86C2-93ADF0F6F3E7}"/>
              </a:ext>
            </a:extLst>
          </p:cNvPr>
          <p:cNvSpPr/>
          <p:nvPr/>
        </p:nvSpPr>
        <p:spPr>
          <a:xfrm>
            <a:off x="900112" y="3495675"/>
            <a:ext cx="7348537" cy="2971799"/>
          </a:xfrm>
          <a:prstGeom prst="ellipse">
            <a:avLst/>
          </a:prstGeom>
          <a:solidFill>
            <a:srgbClr val="6CC173"/>
          </a:solidFill>
          <a:ln w="63500">
            <a:solidFill>
              <a:srgbClr val="6CC173"/>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8194" name="Picture 2" descr="医療チーム・医療従事者のイラスト">
            <a:extLst>
              <a:ext uri="{FF2B5EF4-FFF2-40B4-BE49-F238E27FC236}">
                <a16:creationId xmlns:a16="http://schemas.microsoft.com/office/drawing/2014/main" id="{6DEDB504-5E56-4359-B93F-0A12F3B7E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752" y="1794823"/>
            <a:ext cx="5369172" cy="489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1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a:extLst>
              <a:ext uri="{FF2B5EF4-FFF2-40B4-BE49-F238E27FC236}">
                <a16:creationId xmlns:a16="http://schemas.microsoft.com/office/drawing/2014/main" id="{9390C7EB-10CA-4CF6-BE5D-2C5361F8CA99}"/>
              </a:ext>
            </a:extLst>
          </p:cNvPr>
          <p:cNvSpPr txBox="1">
            <a:spLocks noChangeArrowheads="1"/>
          </p:cNvSpPr>
          <p:nvPr/>
        </p:nvSpPr>
        <p:spPr bwMode="auto">
          <a:xfrm>
            <a:off x="0" y="709464"/>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口腔健康管理で健康寿命をのばそう</a:t>
            </a:r>
            <a:r>
              <a:rPr lang="en-US" altLang="ja-JP" sz="4000" b="1" dirty="0">
                <a:solidFill>
                  <a:srgbClr val="00B050"/>
                </a:solidFill>
                <a:latin typeface="メイリオ" panose="020B0604030504040204" pitchFamily="50" charset="-128"/>
                <a:ea typeface="メイリオ" panose="020B0604030504040204" pitchFamily="50" charset="-128"/>
              </a:rPr>
              <a:t>‼</a:t>
            </a:r>
          </a:p>
          <a:p>
            <a:pPr algn="ctr" eaLnBrk="1" fontAlgn="base" hangingPunct="1">
              <a:spcBef>
                <a:spcPct val="0"/>
              </a:spcBef>
              <a:spcAft>
                <a:spcPct val="0"/>
              </a:spcAft>
              <a:buFontTx/>
              <a:buNone/>
              <a:defRPr/>
            </a:pPr>
            <a:r>
              <a:rPr lang="ja-JP" altLang="en-US" sz="2400" b="1" dirty="0">
                <a:latin typeface="メイリオ" panose="020B0604030504040204" pitchFamily="50" charset="-128"/>
                <a:ea typeface="メイリオ" panose="020B0604030504040204" pitchFamily="50" charset="-128"/>
              </a:rPr>
              <a:t>口腔健康管理は一生涯</a:t>
            </a:r>
          </a:p>
        </p:txBody>
      </p:sp>
      <p:pic>
        <p:nvPicPr>
          <p:cNvPr id="6" name="Picture 2" descr="８０２０ロゴマーク">
            <a:extLst>
              <a:ext uri="{FF2B5EF4-FFF2-40B4-BE49-F238E27FC236}">
                <a16:creationId xmlns:a16="http://schemas.microsoft.com/office/drawing/2014/main" id="{38376823-EB0A-4446-91CD-0B86C9025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9498AEF7-B675-4364-AE9A-E1FA0C7EEB7E}"/>
              </a:ext>
            </a:extLst>
          </p:cNvPr>
          <p:cNvSpPr/>
          <p:nvPr/>
        </p:nvSpPr>
        <p:spPr>
          <a:xfrm>
            <a:off x="1468582" y="1710251"/>
            <a:ext cx="6003027" cy="4851942"/>
          </a:xfrm>
          <a:prstGeom prst="roundRect">
            <a:avLst>
              <a:gd name="adj" fmla="val 9472"/>
            </a:avLst>
          </a:prstGeom>
          <a:solidFill>
            <a:srgbClr val="E1EDD7"/>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C78CF6E-5643-4E80-ABB4-9B8907716096}"/>
              </a:ext>
            </a:extLst>
          </p:cNvPr>
          <p:cNvPicPr>
            <a:picLocks noChangeAspect="1"/>
          </p:cNvPicPr>
          <p:nvPr/>
        </p:nvPicPr>
        <p:blipFill rotWithShape="1">
          <a:blip r:embed="rId3"/>
          <a:srcRect l="7858" t="15347" r="12348" b="26203"/>
          <a:stretch/>
        </p:blipFill>
        <p:spPr>
          <a:xfrm>
            <a:off x="1911927" y="1710251"/>
            <a:ext cx="5116946" cy="4851942"/>
          </a:xfrm>
          <a:prstGeom prst="rect">
            <a:avLst/>
          </a:prstGeom>
        </p:spPr>
      </p:pic>
      <p:sp>
        <p:nvSpPr>
          <p:cNvPr id="7" name="Google Shape;27;p35">
            <a:extLst>
              <a:ext uri="{FF2B5EF4-FFF2-40B4-BE49-F238E27FC236}">
                <a16:creationId xmlns:a16="http://schemas.microsoft.com/office/drawing/2014/main" id="{57EA847F-D2A7-48E5-ACD4-F4F4D4290ACB}"/>
              </a:ext>
            </a:extLst>
          </p:cNvPr>
          <p:cNvSpPr txBox="1"/>
          <p:nvPr/>
        </p:nvSpPr>
        <p:spPr>
          <a:xfrm>
            <a:off x="246832" y="6706907"/>
            <a:ext cx="3466752"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3" name="Picture 4">
            <a:extLst>
              <a:ext uri="{FF2B5EF4-FFF2-40B4-BE49-F238E27FC236}">
                <a16:creationId xmlns:a16="http://schemas.microsoft.com/office/drawing/2014/main" id="{EA8E23D8-C5B3-442D-A0C6-6A0E25A3A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91">
            <a:extLst>
              <a:ext uri="{FF2B5EF4-FFF2-40B4-BE49-F238E27FC236}">
                <a16:creationId xmlns:a16="http://schemas.microsoft.com/office/drawing/2014/main" id="{09C3F1CA-74A3-4E0D-B136-40E770F76F0A}"/>
              </a:ext>
            </a:extLst>
          </p:cNvPr>
          <p:cNvSpPr txBox="1"/>
          <p:nvPr/>
        </p:nvSpPr>
        <p:spPr>
          <a:xfrm>
            <a:off x="1429680" y="6548100"/>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026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3895BB0-262B-4BC0-957D-1821EDB0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D58E7E99-7B39-4601-A469-EFEB3DE8482B}"/>
              </a:ext>
            </a:extLst>
          </p:cNvPr>
          <p:cNvSpPr txBox="1">
            <a:spLocks/>
          </p:cNvSpPr>
          <p:nvPr/>
        </p:nvSpPr>
        <p:spPr>
          <a:xfrm>
            <a:off x="1179095" y="5030375"/>
            <a:ext cx="6906126" cy="834312"/>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buNone/>
            </a:pPr>
            <a:r>
              <a:rPr lang="ja-JP" altLang="en-US" sz="4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健康寿命もお口から</a:t>
            </a:r>
            <a:r>
              <a:rPr lang="en-US" altLang="ja-JP" sz="4000" b="1" dirty="0">
                <a:latin typeface="メイリオ" panose="020B0604030504040204" pitchFamily="50" charset="-128"/>
                <a:ea typeface="メイリオ" panose="020B0604030504040204" pitchFamily="50" charset="-128"/>
              </a:rPr>
              <a:t>⁉</a:t>
            </a:r>
            <a:endParaRPr lang="ja-JP" altLang="en-US" sz="4000" b="1" dirty="0">
              <a:latin typeface="メイリオ" panose="020B0604030504040204" pitchFamily="50" charset="-128"/>
              <a:ea typeface="メイリオ" panose="020B0604030504040204" pitchFamily="50" charset="-128"/>
            </a:endParaRPr>
          </a:p>
        </p:txBody>
      </p:sp>
      <p:sp>
        <p:nvSpPr>
          <p:cNvPr id="9" name="テキスト ボックス 4">
            <a:extLst>
              <a:ext uri="{FF2B5EF4-FFF2-40B4-BE49-F238E27FC236}">
                <a16:creationId xmlns:a16="http://schemas.microsoft.com/office/drawing/2014/main" id="{004AA070-F732-4AAD-A2B0-A78F511C0E36}"/>
              </a:ext>
            </a:extLst>
          </p:cNvPr>
          <p:cNvSpPr txBox="1">
            <a:spLocks noChangeArrowheads="1"/>
          </p:cNvSpPr>
          <p:nvPr/>
        </p:nvSpPr>
        <p:spPr bwMode="auto">
          <a:xfrm>
            <a:off x="1727354" y="708578"/>
            <a:ext cx="5689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en-US" altLang="ja-JP" sz="4800" b="1" spc="600" dirty="0">
                <a:solidFill>
                  <a:srgbClr val="00B050"/>
                </a:solidFill>
                <a:latin typeface="メイリオ" panose="020B0604030504040204" pitchFamily="50" charset="-128"/>
                <a:ea typeface="メイリオ" panose="020B0604030504040204" pitchFamily="50" charset="-128"/>
              </a:rPr>
              <a:t>8020</a:t>
            </a:r>
            <a:r>
              <a:rPr lang="ja-JP" altLang="en-US" sz="4800" b="1" spc="600" dirty="0">
                <a:solidFill>
                  <a:srgbClr val="00B050"/>
                </a:solidFill>
                <a:latin typeface="メイリオ" panose="020B0604030504040204" pitchFamily="50" charset="-128"/>
                <a:ea typeface="メイリオ" panose="020B0604030504040204" pitchFamily="50" charset="-128"/>
              </a:rPr>
              <a:t>運動とは？</a:t>
            </a:r>
          </a:p>
        </p:txBody>
      </p:sp>
      <p:sp>
        <p:nvSpPr>
          <p:cNvPr id="5" name="テキスト ボックス 4">
            <a:extLst>
              <a:ext uri="{FF2B5EF4-FFF2-40B4-BE49-F238E27FC236}">
                <a16:creationId xmlns:a16="http://schemas.microsoft.com/office/drawing/2014/main" id="{2E6BC673-70AC-4535-97E2-285C104195D6}"/>
              </a:ext>
            </a:extLst>
          </p:cNvPr>
          <p:cNvSpPr txBox="1">
            <a:spLocks noChangeArrowheads="1"/>
          </p:cNvSpPr>
          <p:nvPr/>
        </p:nvSpPr>
        <p:spPr bwMode="auto">
          <a:xfrm>
            <a:off x="796694" y="1590923"/>
            <a:ext cx="7550611"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歳になっても</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本以上自分の歯を</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保とう」という運動です。</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本以上の歯があれば、食生活に</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ほぼ満足することができる」と言われ </a:t>
            </a:r>
            <a:endParaRPr lang="en-US" altLang="ja-JP" dirty="0">
              <a:latin typeface="メイリオ" panose="020B0604030504040204" pitchFamily="50" charset="-128"/>
              <a:ea typeface="メイリオ" panose="020B0604030504040204" pitchFamily="50" charset="-128"/>
            </a:endParaRPr>
          </a:p>
          <a:p>
            <a:pPr algn="just" eaLnBrk="1" fontAlgn="base" hangingPunct="1">
              <a:lnSpc>
                <a:spcPct val="120000"/>
              </a:lnSpc>
              <a:spcBef>
                <a:spcPct val="0"/>
              </a:spcBef>
              <a:spcAft>
                <a:spcPct val="0"/>
              </a:spcAft>
              <a:buFontTx/>
              <a:buNone/>
              <a:tabLst>
                <a:tab pos="0" algn="l"/>
              </a:tabLst>
              <a:defRPr/>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ています。</a:t>
            </a:r>
            <a:endParaRPr lang="ja-JP" altLang="en-US"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8" name="Picture 2" descr="８０２０ロゴマーク">
            <a:extLst>
              <a:ext uri="{FF2B5EF4-FFF2-40B4-BE49-F238E27FC236}">
                <a16:creationId xmlns:a16="http://schemas.microsoft.com/office/drawing/2014/main" id="{169C381C-A840-4EB6-826E-FD462DFE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47082C7D-7453-4C5A-A771-2A71FA19D7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1346769" y="4696499"/>
            <a:ext cx="1213551" cy="1183211"/>
          </a:xfrm>
          <a:prstGeom prst="rect">
            <a:avLst/>
          </a:prstGeom>
        </p:spPr>
      </p:pic>
      <p:sp>
        <p:nvSpPr>
          <p:cNvPr id="14" name="Google Shape;27;p35">
            <a:extLst>
              <a:ext uri="{FF2B5EF4-FFF2-40B4-BE49-F238E27FC236}">
                <a16:creationId xmlns:a16="http://schemas.microsoft.com/office/drawing/2014/main" id="{827ADF96-6E4E-418D-BE75-0D1B47341340}"/>
              </a:ext>
            </a:extLst>
          </p:cNvPr>
          <p:cNvSpPr txBox="1"/>
          <p:nvPr/>
        </p:nvSpPr>
        <p:spPr>
          <a:xfrm>
            <a:off x="246832" y="6624392"/>
            <a:ext cx="34107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10830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87FDEB7-C6A7-439E-89A6-29F96C609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2917CD3-A2E5-47F0-96C1-C3AAFD068BBD}"/>
              </a:ext>
            </a:extLst>
          </p:cNvPr>
          <p:cNvSpPr>
            <a:spLocks noGrp="1"/>
          </p:cNvSpPr>
          <p:nvPr>
            <p:ph type="title"/>
          </p:nvPr>
        </p:nvSpPr>
        <p:spPr>
          <a:xfrm>
            <a:off x="2600325" y="441326"/>
            <a:ext cx="3943350" cy="1325563"/>
          </a:xfrm>
        </p:spPr>
        <p:txBody>
          <a:bodyPr>
            <a:normAutofit/>
          </a:bodyPr>
          <a:lstStyle/>
          <a:p>
            <a:r>
              <a:rPr kumimoji="1" lang="en-US" altLang="ja-JP" sz="4800" b="1" spc="300" dirty="0">
                <a:solidFill>
                  <a:srgbClr val="00B050"/>
                </a:solidFill>
                <a:latin typeface="メイリオ" panose="020B0604030504040204" pitchFamily="50" charset="-128"/>
                <a:ea typeface="メイリオ" panose="020B0604030504040204" pitchFamily="50" charset="-128"/>
              </a:rPr>
              <a:t>80</a:t>
            </a:r>
            <a:r>
              <a:rPr kumimoji="1" lang="ja-JP" altLang="en-US" sz="4800" b="1" spc="300" dirty="0">
                <a:solidFill>
                  <a:srgbClr val="00B050"/>
                </a:solidFill>
                <a:latin typeface="メイリオ" panose="020B0604030504040204" pitchFamily="50" charset="-128"/>
                <a:ea typeface="メイリオ" panose="020B0604030504040204" pitchFamily="50" charset="-128"/>
              </a:rPr>
              <a:t>歳で</a:t>
            </a:r>
            <a:r>
              <a:rPr kumimoji="1" lang="en-US" altLang="ja-JP" sz="4800" b="1" spc="300" dirty="0">
                <a:solidFill>
                  <a:srgbClr val="00B050"/>
                </a:solidFill>
                <a:latin typeface="メイリオ" panose="020B0604030504040204" pitchFamily="50" charset="-128"/>
                <a:ea typeface="メイリオ" panose="020B0604030504040204" pitchFamily="50" charset="-128"/>
              </a:rPr>
              <a:t>20</a:t>
            </a:r>
            <a:r>
              <a:rPr kumimoji="1" lang="ja-JP" altLang="en-US" sz="4800" b="1" spc="300" dirty="0">
                <a:solidFill>
                  <a:srgbClr val="00B050"/>
                </a:solidFill>
                <a:latin typeface="メイリオ" panose="020B0604030504040204" pitchFamily="50" charset="-128"/>
                <a:ea typeface="メイリオ" panose="020B0604030504040204" pitchFamily="50" charset="-128"/>
              </a:rPr>
              <a:t>本</a:t>
            </a:r>
          </a:p>
        </p:txBody>
      </p:sp>
      <p:pic>
        <p:nvPicPr>
          <p:cNvPr id="5" name="図 4">
            <a:extLst>
              <a:ext uri="{FF2B5EF4-FFF2-40B4-BE49-F238E27FC236}">
                <a16:creationId xmlns:a16="http://schemas.microsoft.com/office/drawing/2014/main" id="{B21FFD88-CDB3-4D1B-B4B4-A3AAE1EE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0" y="1679016"/>
            <a:ext cx="3466531" cy="2327889"/>
          </a:xfrm>
          <a:prstGeom prst="rect">
            <a:avLst/>
          </a:prstGeom>
        </p:spPr>
      </p:pic>
      <p:pic>
        <p:nvPicPr>
          <p:cNvPr id="8" name="Picture 2" descr="８０２０ロゴマーク">
            <a:extLst>
              <a:ext uri="{FF2B5EF4-FFF2-40B4-BE49-F238E27FC236}">
                <a16:creationId xmlns:a16="http://schemas.microsoft.com/office/drawing/2014/main" id="{6AF2F69D-47A3-46FE-86CF-F5A29BDA2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お婆さんの歯磨きのイラスト">
            <a:extLst>
              <a:ext uri="{FF2B5EF4-FFF2-40B4-BE49-F238E27FC236}">
                <a16:creationId xmlns:a16="http://schemas.microsoft.com/office/drawing/2014/main" id="{2ADEF4DD-BF92-4561-A3A0-CC6F8D4A6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2088107"/>
            <a:ext cx="1899171" cy="1967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お爺さんの歯磨きのイラスト">
            <a:extLst>
              <a:ext uri="{FF2B5EF4-FFF2-40B4-BE49-F238E27FC236}">
                <a16:creationId xmlns:a16="http://schemas.microsoft.com/office/drawing/2014/main" id="{C080F4CE-CD26-4521-8B96-A58E5F2A7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3009" y="2003932"/>
            <a:ext cx="1940114" cy="2136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健康な歯茎のイラスト">
            <a:extLst>
              <a:ext uri="{FF2B5EF4-FFF2-40B4-BE49-F238E27FC236}">
                <a16:creationId xmlns:a16="http://schemas.microsoft.com/office/drawing/2014/main" id="{7A94C38B-C54C-4D45-B212-BB4C87102F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6005015" y="154219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健康な歯茎のイラスト">
            <a:extLst>
              <a:ext uri="{FF2B5EF4-FFF2-40B4-BE49-F238E27FC236}">
                <a16:creationId xmlns:a16="http://schemas.microsoft.com/office/drawing/2014/main" id="{280EB20E-0CD4-428C-8CEA-5B6B752A67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4572000" y="2497540"/>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健康な歯茎のイラスト">
            <a:extLst>
              <a:ext uri="{FF2B5EF4-FFF2-40B4-BE49-F238E27FC236}">
                <a16:creationId xmlns:a16="http://schemas.microsoft.com/office/drawing/2014/main" id="{D477224F-63D4-4AD6-B92A-F31F9ACF64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484961"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健康な歯茎のイラスト">
            <a:extLst>
              <a:ext uri="{FF2B5EF4-FFF2-40B4-BE49-F238E27FC236}">
                <a16:creationId xmlns:a16="http://schemas.microsoft.com/office/drawing/2014/main" id="{F9F25253-6304-4B4D-850E-23FB622C30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5832143"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健康な歯茎のイラスト">
            <a:extLst>
              <a:ext uri="{FF2B5EF4-FFF2-40B4-BE49-F238E27FC236}">
                <a16:creationId xmlns:a16="http://schemas.microsoft.com/office/drawing/2014/main" id="{0CDD373A-C9A0-4234-8228-AF1D42C023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45105" y="1839746"/>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健康な歯茎のイラスト">
            <a:extLst>
              <a:ext uri="{FF2B5EF4-FFF2-40B4-BE49-F238E27FC236}">
                <a16:creationId xmlns:a16="http://schemas.microsoft.com/office/drawing/2014/main" id="{AE15CA72-13FC-4F8A-BAAD-27B2776F16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7761027" y="3148083"/>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健康な歯茎のイラスト">
            <a:extLst>
              <a:ext uri="{FF2B5EF4-FFF2-40B4-BE49-F238E27FC236}">
                <a16:creationId xmlns:a16="http://schemas.microsoft.com/office/drawing/2014/main" id="{E80FD2FA-E268-4F94-B9D1-7BD9A31004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39307" r="6287" b="44929"/>
          <a:stretch/>
        </p:blipFill>
        <p:spPr bwMode="auto">
          <a:xfrm>
            <a:off x="6221105" y="2699982"/>
            <a:ext cx="297976" cy="3821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健康な歯茎のイラスト">
            <a:extLst>
              <a:ext uri="{FF2B5EF4-FFF2-40B4-BE49-F238E27FC236}">
                <a16:creationId xmlns:a16="http://schemas.microsoft.com/office/drawing/2014/main" id="{10613E41-23BE-4658-B343-8E65D0C84D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683456" y="2063086"/>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健康な歯茎のイラスト">
            <a:extLst>
              <a:ext uri="{FF2B5EF4-FFF2-40B4-BE49-F238E27FC236}">
                <a16:creationId xmlns:a16="http://schemas.microsoft.com/office/drawing/2014/main" id="{1B67DA60-82ED-4EEA-82FA-81DDBA27F3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4572000" y="2841008"/>
            <a:ext cx="450376" cy="5459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健康な歯茎のイラスト">
            <a:extLst>
              <a:ext uri="{FF2B5EF4-FFF2-40B4-BE49-F238E27FC236}">
                <a16:creationId xmlns:a16="http://schemas.microsoft.com/office/drawing/2014/main" id="{C5848325-F1E9-4857-9697-780A17AEF0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420" t="61715" b="15765"/>
          <a:stretch/>
        </p:blipFill>
        <p:spPr bwMode="auto">
          <a:xfrm>
            <a:off x="7795146" y="2458871"/>
            <a:ext cx="450376" cy="545911"/>
          </a:xfrm>
          <a:prstGeom prst="rect">
            <a:avLst/>
          </a:prstGeom>
          <a:noFill/>
          <a:extLst>
            <a:ext uri="{909E8E84-426E-40DD-AFC4-6F175D3DCCD1}">
              <a14:hiddenFill xmlns:a14="http://schemas.microsoft.com/office/drawing/2010/main">
                <a:solidFill>
                  <a:srgbClr val="FFFFFF"/>
                </a:solidFill>
              </a14:hiddenFill>
            </a:ext>
          </a:extLst>
        </p:spPr>
      </p:pic>
      <p:sp>
        <p:nvSpPr>
          <p:cNvPr id="21" name="字幕 2">
            <a:extLst>
              <a:ext uri="{FF2B5EF4-FFF2-40B4-BE49-F238E27FC236}">
                <a16:creationId xmlns:a16="http://schemas.microsoft.com/office/drawing/2014/main" id="{32B72DDE-9222-4B31-B4E0-E0585CAEA559}"/>
              </a:ext>
            </a:extLst>
          </p:cNvPr>
          <p:cNvSpPr txBox="1">
            <a:spLocks/>
          </p:cNvSpPr>
          <p:nvPr/>
        </p:nvSpPr>
        <p:spPr>
          <a:xfrm>
            <a:off x="818866" y="4462818"/>
            <a:ext cx="7266355" cy="1467768"/>
          </a:xfrm>
          <a:prstGeom prst="rect">
            <a:avLst/>
          </a:prstGeom>
          <a:solidFill>
            <a:schemeClr val="accent5">
              <a:lumMod val="20000"/>
              <a:lumOff val="80000"/>
            </a:schemeClr>
          </a:solidFill>
          <a:ln w="66675">
            <a:noFill/>
          </a:ln>
        </p:spPr>
        <p:txBody>
          <a:bodyPr vert="horz" lIns="48986"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b="1" dirty="0">
                <a:solidFill>
                  <a:schemeClr val="bg1"/>
                </a:solidFill>
                <a:latin typeface="メイリオ" panose="020B0604030504040204" pitchFamily="50" charset="-128"/>
                <a:ea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　　　</a:t>
            </a: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おいしく食べるためには</a:t>
            </a:r>
            <a:endPar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口腔健康管理が重要</a:t>
            </a:r>
            <a:r>
              <a:rPr kumimoji="1" lang="en-US" altLang="ja-JP"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endParaRPr kumimoji="1" lang="ja-JP" altLang="en-US" sz="4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indent="0" algn="ctr">
              <a:buNone/>
            </a:pPr>
            <a:endParaRPr lang="ja-JP" altLang="en-US" sz="4000" b="1" dirty="0">
              <a:solidFill>
                <a:schemeClr val="bg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45843B88-544E-481F-A68C-70AF90EBCE2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4364" y1="63251" x2="93854" y2="62963"/>
                        <a14:foregroundMark x1="94496" y1="64197" x2="93594" y2="62593"/>
                        <a14:foregroundMark x1="94411" y1="63030" x2="94592" y2="63835"/>
                        <a14:foregroundMark x1="87188" y1="70000" x2="87656" y2="69074"/>
                        <a14:backgroundMark x1="94479" y1="63148" x2="94896" y2="62685"/>
                        <a14:backgroundMark x1="94375" y1="62685" x2="94740" y2="61481"/>
                      </a14:backgroundRemoval>
                    </a14:imgEffect>
                  </a14:imgLayer>
                </a14:imgProps>
              </a:ext>
            </a:extLst>
          </a:blip>
          <a:srcRect l="84868" t="60058" r="4605" b="21696"/>
          <a:stretch/>
        </p:blipFill>
        <p:spPr>
          <a:xfrm>
            <a:off x="922125" y="4658789"/>
            <a:ext cx="1213551" cy="1183211"/>
          </a:xfrm>
          <a:prstGeom prst="rect">
            <a:avLst/>
          </a:prstGeom>
        </p:spPr>
      </p:pic>
      <p:sp>
        <p:nvSpPr>
          <p:cNvPr id="23" name="Google Shape;27;p35">
            <a:extLst>
              <a:ext uri="{FF2B5EF4-FFF2-40B4-BE49-F238E27FC236}">
                <a16:creationId xmlns:a16="http://schemas.microsoft.com/office/drawing/2014/main" id="{57E9CF73-3BA9-47F4-92E1-FA4E3A2EA161}"/>
              </a:ext>
            </a:extLst>
          </p:cNvPr>
          <p:cNvSpPr txBox="1"/>
          <p:nvPr/>
        </p:nvSpPr>
        <p:spPr>
          <a:xfrm>
            <a:off x="246831" y="6624392"/>
            <a:ext cx="3606711"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251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23D03-4F13-4FF3-9045-3356C9FC8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A36FF389-823B-41D5-996F-F7D74CA6EC9E}"/>
              </a:ext>
            </a:extLst>
          </p:cNvPr>
          <p:cNvSpPr txBox="1">
            <a:spLocks/>
          </p:cNvSpPr>
          <p:nvPr/>
        </p:nvSpPr>
        <p:spPr>
          <a:xfrm>
            <a:off x="0" y="112498"/>
            <a:ext cx="9144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800" b="1" dirty="0">
                <a:solidFill>
                  <a:srgbClr val="00B050"/>
                </a:solidFill>
                <a:latin typeface="メイリオ" panose="020B0604030504040204" pitchFamily="50" charset="-128"/>
                <a:ea typeface="メイリオ" panose="020B0604030504040204" pitchFamily="50" charset="-128"/>
              </a:rPr>
              <a:t>8020</a:t>
            </a:r>
            <a:r>
              <a:rPr lang="ja-JP" altLang="en-US" sz="4800" b="1" dirty="0">
                <a:solidFill>
                  <a:srgbClr val="00B050"/>
                </a:solidFill>
                <a:latin typeface="メイリオ" panose="020B0604030504040204" pitchFamily="50" charset="-128"/>
                <a:ea typeface="メイリオ" panose="020B0604030504040204" pitchFamily="50" charset="-128"/>
              </a:rPr>
              <a:t>達成者の割合</a:t>
            </a:r>
          </a:p>
        </p:txBody>
      </p:sp>
      <p:pic>
        <p:nvPicPr>
          <p:cNvPr id="7" name="Picture 2" descr="８０２０ロゴマーク">
            <a:extLst>
              <a:ext uri="{FF2B5EF4-FFF2-40B4-BE49-F238E27FC236}">
                <a16:creationId xmlns:a16="http://schemas.microsoft.com/office/drawing/2014/main" id="{27A223BD-6A4E-4B87-8093-53667F4E0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7;p35">
            <a:extLst>
              <a:ext uri="{FF2B5EF4-FFF2-40B4-BE49-F238E27FC236}">
                <a16:creationId xmlns:a16="http://schemas.microsoft.com/office/drawing/2014/main" id="{CE533EF1-7379-454C-A181-88AE6F4031E0}"/>
              </a:ext>
            </a:extLst>
          </p:cNvPr>
          <p:cNvSpPr txBox="1"/>
          <p:nvPr/>
        </p:nvSpPr>
        <p:spPr>
          <a:xfrm>
            <a:off x="246832" y="6624392"/>
            <a:ext cx="336411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aphicFrame>
        <p:nvGraphicFramePr>
          <p:cNvPr id="2" name="グラフ 1">
            <a:extLst>
              <a:ext uri="{FF2B5EF4-FFF2-40B4-BE49-F238E27FC236}">
                <a16:creationId xmlns:a16="http://schemas.microsoft.com/office/drawing/2014/main" id="{D98A9761-3BA3-8316-9348-BD264D2F9F26}"/>
              </a:ext>
            </a:extLst>
          </p:cNvPr>
          <p:cNvGraphicFramePr/>
          <p:nvPr>
            <p:extLst>
              <p:ext uri="{D42A27DB-BD31-4B8C-83A1-F6EECF244321}">
                <p14:modId xmlns:p14="http://schemas.microsoft.com/office/powerpoint/2010/main" val="3686341221"/>
              </p:ext>
            </p:extLst>
          </p:nvPr>
        </p:nvGraphicFramePr>
        <p:xfrm>
          <a:off x="632825" y="1778000"/>
          <a:ext cx="7620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3" name="テキスト ボックス 2">
            <a:extLst>
              <a:ext uri="{FF2B5EF4-FFF2-40B4-BE49-F238E27FC236}">
                <a16:creationId xmlns:a16="http://schemas.microsoft.com/office/drawing/2014/main" id="{E8FA2182-8234-F94C-6BAF-031754C53251}"/>
              </a:ext>
            </a:extLst>
          </p:cNvPr>
          <p:cNvSpPr txBox="1"/>
          <p:nvPr/>
        </p:nvSpPr>
        <p:spPr>
          <a:xfrm>
            <a:off x="0" y="5842000"/>
            <a:ext cx="9144000" cy="446276"/>
          </a:xfrm>
          <a:prstGeom prst="rect">
            <a:avLst/>
          </a:prstGeom>
          <a:noFill/>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i="0" u="none" strike="noStrike" baseline="0" dirty="0">
                <a:latin typeface="メイリオ" panose="020B0604030504040204" pitchFamily="50" charset="-128"/>
                <a:ea typeface="メイリオ" panose="020B0604030504040204" pitchFamily="50" charset="-128"/>
              </a:rPr>
              <a:t>厚生労働省歯科疾患実態調査</a:t>
            </a:r>
            <a:r>
              <a:rPr lang="zh-TW" altLang="en-US" sz="900" i="0" u="none" strike="noStrike" baseline="0" dirty="0">
                <a:latin typeface="メイリオ" panose="020B0604030504040204" pitchFamily="50" charset="-128"/>
                <a:ea typeface="メイリオ" panose="020B0604030504040204" pitchFamily="50" charset="-128"/>
              </a:rPr>
              <a:t>結果</a:t>
            </a:r>
            <a:r>
              <a:rPr lang="ja-JP" altLang="en-US" sz="900" i="0" u="none" strike="noStrike" baseline="0" dirty="0">
                <a:latin typeface="メイリオ" panose="020B0604030504040204" pitchFamily="50" charset="-128"/>
                <a:ea typeface="メイリオ" panose="020B0604030504040204" pitchFamily="50" charset="-128"/>
              </a:rPr>
              <a:t>を基</a:t>
            </a:r>
            <a:r>
              <a:rPr lang="ja-JP" altLang="en-US" sz="900" i="0" u="none" strike="noStrike" baseline="0">
                <a:latin typeface="メイリオ" panose="020B0604030504040204" pitchFamily="50" charset="-128"/>
                <a:ea typeface="メイリオ" panose="020B0604030504040204" pitchFamily="50" charset="-128"/>
              </a:rPr>
              <a:t>に作成</a:t>
            </a:r>
            <a:endParaRPr lang="en-US" altLang="ja-JP" sz="900" i="0" u="none" strike="noStrike" baseline="0">
              <a:latin typeface="メイリオ" panose="020B0604030504040204" pitchFamily="50" charset="-128"/>
              <a:ea typeface="メイリオ" panose="020B0604030504040204" pitchFamily="50" charset="-128"/>
            </a:endParaRPr>
          </a:p>
          <a:p>
            <a:pPr algn="ctr"/>
            <a:endParaRPr lang="en-US" altLang="ja-JP" sz="400" i="0" u="none" strike="noStrike" baseline="0">
              <a:latin typeface="メイリオ" panose="020B0604030504040204" pitchFamily="50" charset="-128"/>
              <a:ea typeface="メイリオ" panose="020B0604030504040204" pitchFamily="50" charset="-128"/>
            </a:endParaRPr>
          </a:p>
          <a:p>
            <a:pPr algn="ct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900" kern="10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900" kern="100">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900" kern="100">
                <a:latin typeface="メイリオ" panose="020B0604030504040204" pitchFamily="50" charset="-128"/>
                <a:ea typeface="メイリオ" panose="020B0604030504040204" pitchFamily="50" charset="-128"/>
                <a:cs typeface="Times New Roman" panose="02020603050405020304" pitchFamily="18" charset="0"/>
              </a:rPr>
              <a:t>）年の割合（％）は各都道府県の人口規模が反映されるように調整された全国補正値であり、単なる人数比とは異なる</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29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0D134C82-10E7-46CC-A9A7-7854635FD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4">
            <a:extLst>
              <a:ext uri="{FF2B5EF4-FFF2-40B4-BE49-F238E27FC236}">
                <a16:creationId xmlns:a16="http://schemas.microsoft.com/office/drawing/2014/main" id="{FB1A5FF3-FB47-4E80-8958-325BB451787A}"/>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健康な身体は歯･口腔の健康から</a:t>
            </a:r>
          </a:p>
        </p:txBody>
      </p:sp>
      <p:pic>
        <p:nvPicPr>
          <p:cNvPr id="12" name="Picture 2" descr="８０２０ロゴマーク">
            <a:extLst>
              <a:ext uri="{FF2B5EF4-FFF2-40B4-BE49-F238E27FC236}">
                <a16:creationId xmlns:a16="http://schemas.microsoft.com/office/drawing/2014/main" id="{C21DC14A-1EA3-4F16-B898-EAECA9DB2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7D9D130-BD8A-4EFC-8D4F-5E92A7B72A20}"/>
              </a:ext>
            </a:extLst>
          </p:cNvPr>
          <p:cNvSpPr/>
          <p:nvPr/>
        </p:nvSpPr>
        <p:spPr>
          <a:xfrm>
            <a:off x="2207856" y="1291900"/>
            <a:ext cx="4801314" cy="646331"/>
          </a:xfrm>
          <a:prstGeom prst="rect">
            <a:avLst/>
          </a:prstGeom>
          <a:noFill/>
        </p:spPr>
        <p:txBody>
          <a:bodyPr wrap="none" lIns="91440" tIns="45720" rIns="91440" bIns="45720">
            <a:spAutoFit/>
          </a:bodyPr>
          <a:lstStyle/>
          <a:p>
            <a:pPr algn="ctr"/>
            <a:r>
              <a:rPr lang="ja-JP" altLang="en-US" sz="3600" b="1" dirty="0">
                <a:ln w="0"/>
                <a:solidFill>
                  <a:srgbClr val="00B0F0"/>
                </a:solidFill>
                <a:latin typeface="メイリオ" panose="020B0604030504040204" pitchFamily="50" charset="-128"/>
                <a:ea typeface="メイリオ" panose="020B0604030504040204" pitchFamily="50" charset="-128"/>
              </a:rPr>
              <a:t>歯周病とからだの病気</a:t>
            </a:r>
            <a:endParaRPr lang="ja-JP" altLang="en-US" sz="3600" b="1" cap="none" spc="0" dirty="0">
              <a:ln w="0"/>
              <a:solidFill>
                <a:srgbClr val="00B0F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2C97031F-B672-4CCC-8FD7-A134097A2EF0}"/>
              </a:ext>
            </a:extLst>
          </p:cNvPr>
          <p:cNvSpPr/>
          <p:nvPr/>
        </p:nvSpPr>
        <p:spPr>
          <a:xfrm>
            <a:off x="2442433" y="1793852"/>
            <a:ext cx="4341411" cy="369332"/>
          </a:xfrm>
          <a:prstGeom prst="rect">
            <a:avLst/>
          </a:prstGeom>
          <a:noFill/>
          <a:ln w="12700">
            <a:noFill/>
          </a:ln>
        </p:spPr>
        <p:txBody>
          <a:bodyPr wrap="square" lIns="91440" tIns="45720" rIns="91440" bIns="45720">
            <a:spAutoFit/>
          </a:bodyPr>
          <a:lstStyle/>
          <a:p>
            <a:pPr algn="ctr"/>
            <a:r>
              <a:rPr lang="ja-JP" altLang="en-US" b="1" cap="none" spc="0" dirty="0">
                <a:ln w="0"/>
                <a:latin typeface="メイリオ" panose="020B0604030504040204" pitchFamily="50" charset="-128"/>
                <a:ea typeface="メイリオ" panose="020B0604030504040204" pitchFamily="50" charset="-128"/>
              </a:rPr>
              <a:t>全身の様々なところに影響を及ぼす</a:t>
            </a:r>
          </a:p>
        </p:txBody>
      </p:sp>
      <p:sp>
        <p:nvSpPr>
          <p:cNvPr id="15" name="正方形/長方形 14">
            <a:extLst>
              <a:ext uri="{FF2B5EF4-FFF2-40B4-BE49-F238E27FC236}">
                <a16:creationId xmlns:a16="http://schemas.microsoft.com/office/drawing/2014/main" id="{33C5517C-3C4F-441B-ACA1-A4120345516B}"/>
              </a:ext>
            </a:extLst>
          </p:cNvPr>
          <p:cNvSpPr/>
          <p:nvPr/>
        </p:nvSpPr>
        <p:spPr>
          <a:xfrm>
            <a:off x="678154" y="2242887"/>
            <a:ext cx="8161020" cy="1186113"/>
          </a:xfrm>
          <a:prstGeom prst="rect">
            <a:avLst/>
          </a:prstGeom>
          <a:noFill/>
          <a:ln w="63500">
            <a:solidFill>
              <a:srgbClr val="8AD1F5"/>
            </a:solidFill>
          </a:ln>
        </p:spPr>
        <p:style>
          <a:lnRef idx="2">
            <a:schemeClr val="accent1"/>
          </a:lnRef>
          <a:fillRef idx="1">
            <a:schemeClr val="lt1"/>
          </a:fillRef>
          <a:effectRef idx="0">
            <a:schemeClr val="accent1"/>
          </a:effectRef>
          <a:fontRef idx="minor">
            <a:schemeClr val="dk1"/>
          </a:fontRef>
        </p:style>
        <p:txBody>
          <a:bodyPr lIns="180000" tIns="108000" rIns="180000" rtlCol="0" anchor="ctr"/>
          <a:lstStyle/>
          <a:p>
            <a:r>
              <a:rPr kumimoji="1" lang="ja-JP" altLang="en-US" sz="1600" b="1" dirty="0">
                <a:latin typeface="メイリオ" panose="020B0604030504040204" pitchFamily="50" charset="-128"/>
                <a:ea typeface="メイリオ" panose="020B0604030504040204" pitchFamily="50" charset="-128"/>
              </a:rPr>
              <a:t>口腔は食べ物が初めて出会う消化器官です。歯周病で歯が失われ、口腔における咀嚼が不十分になると他の消化器系全体に影響が出てきます。歯肉と顎骨の炎症を伴う　歯周病は、消化だけでなく、全身の様々な病気に関連していることがわかっています。</a:t>
            </a:r>
          </a:p>
          <a:p>
            <a:r>
              <a:rPr kumimoji="1" lang="ja-JP" altLang="en-US" sz="1600" b="1" dirty="0">
                <a:latin typeface="メイリオ" panose="020B0604030504040204" pitchFamily="50" charset="-128"/>
                <a:ea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rPr>
              <a:t>赤</a:t>
            </a:r>
            <a:r>
              <a:rPr kumimoji="1" lang="ja-JP" altLang="en-US" sz="1600" b="1" dirty="0">
                <a:latin typeface="メイリオ" panose="020B0604030504040204" pitchFamily="50" charset="-128"/>
                <a:ea typeface="メイリオ" panose="020B0604030504040204" pitchFamily="50" charset="-128"/>
              </a:rPr>
              <a:t>は生活習慣病　</a:t>
            </a:r>
            <a:r>
              <a:rPr kumimoji="1" lang="ja-JP" altLang="en-US" sz="1600" b="1" dirty="0">
                <a:solidFill>
                  <a:srgbClr val="0070C0"/>
                </a:solidFill>
                <a:latin typeface="メイリオ" panose="020B0604030504040204" pitchFamily="50" charset="-128"/>
                <a:ea typeface="メイリオ" panose="020B0604030504040204" pitchFamily="50" charset="-128"/>
              </a:rPr>
              <a:t>青</a:t>
            </a:r>
            <a:r>
              <a:rPr kumimoji="1" lang="ja-JP" altLang="en-US" sz="1600" b="1" dirty="0">
                <a:latin typeface="メイリオ" panose="020B0604030504040204" pitchFamily="50" charset="-128"/>
                <a:ea typeface="メイリオ" panose="020B0604030504040204" pitchFamily="50" charset="-128"/>
              </a:rPr>
              <a:t>はそれ以外の歯周病と関係がある病気）</a:t>
            </a:r>
            <a:endParaRPr kumimoji="1" lang="en-US" altLang="ja-JP"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BEF7AE2-65D1-4630-838C-753D98C15408}"/>
              </a:ext>
            </a:extLst>
          </p:cNvPr>
          <p:cNvSpPr txBox="1"/>
          <p:nvPr/>
        </p:nvSpPr>
        <p:spPr>
          <a:xfrm>
            <a:off x="678154" y="3515439"/>
            <a:ext cx="8916276" cy="2677656"/>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●狭心症／心筋梗塞　</a:t>
            </a:r>
            <a:r>
              <a:rPr kumimoji="1" lang="ja-JP" altLang="en-US" sz="2800" b="1" dirty="0">
                <a:solidFill>
                  <a:srgbClr val="00B0F0"/>
                </a:solidFill>
                <a:latin typeface="メイリオ" panose="020B0604030504040204" pitchFamily="50" charset="-128"/>
                <a:ea typeface="メイリオ" panose="020B0604030504040204" pitchFamily="50" charset="-128"/>
              </a:rPr>
              <a:t>　　　　　●認知症</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●心内膜炎　　　　　　　　　　</a:t>
            </a:r>
            <a:r>
              <a:rPr kumimoji="1" lang="ja-JP" altLang="en-US" sz="2800" b="1" dirty="0">
                <a:solidFill>
                  <a:srgbClr val="FF0000"/>
                </a:solidFill>
                <a:latin typeface="メイリオ" panose="020B0604030504040204" pitchFamily="50" charset="-128"/>
                <a:ea typeface="メイリオ" panose="020B0604030504040204" pitchFamily="50" charset="-128"/>
              </a:rPr>
              <a:t>●動脈硬化</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●糖尿病　</a:t>
            </a:r>
            <a:r>
              <a:rPr kumimoji="1" lang="ja-JP" altLang="en-US" sz="28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FF0000"/>
                </a:solidFill>
                <a:latin typeface="メイリオ" panose="020B0604030504040204" pitchFamily="50" charset="-128"/>
                <a:ea typeface="メイリオ" panose="020B0604030504040204" pitchFamily="50" charset="-128"/>
              </a:rPr>
              <a:t>●がん</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●幼児の低体重･早産　　　　　</a:t>
            </a:r>
            <a:r>
              <a:rPr kumimoji="1" lang="ja-JP" altLang="en-US" sz="1200" b="1" dirty="0">
                <a:solidFill>
                  <a:srgbClr val="00B0F0"/>
                </a:solidFill>
                <a:latin typeface="メイリオ" panose="020B0604030504040204" pitchFamily="50" charset="-128"/>
                <a:ea typeface="メイリオ" panose="020B0604030504040204" pitchFamily="50" charset="-128"/>
              </a:rPr>
              <a:t>　</a:t>
            </a:r>
            <a:r>
              <a:rPr kumimoji="1" lang="ja-JP" altLang="en-US" sz="2800" b="1" dirty="0">
                <a:solidFill>
                  <a:srgbClr val="00B0F0"/>
                </a:solidFill>
                <a:latin typeface="メイリオ" panose="020B0604030504040204" pitchFamily="50" charset="-128"/>
                <a:ea typeface="メイリオ" panose="020B0604030504040204" pitchFamily="50" charset="-128"/>
              </a:rPr>
              <a:t>●肺炎</a:t>
            </a:r>
            <a:endParaRPr kumimoji="1" lang="en-US" altLang="ja-JP" sz="2800" b="1" dirty="0">
              <a:solidFill>
                <a:srgbClr val="00B0F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●バージャー病　　　　　　　　</a:t>
            </a:r>
            <a:r>
              <a:rPr kumimoji="1" lang="ja-JP" altLang="en-US" sz="2800" b="1" dirty="0">
                <a:solidFill>
                  <a:srgbClr val="FF0000"/>
                </a:solidFill>
                <a:latin typeface="メイリオ" panose="020B0604030504040204" pitchFamily="50" charset="-128"/>
                <a:ea typeface="メイリオ" panose="020B0604030504040204" pitchFamily="50" charset="-128"/>
              </a:rPr>
              <a:t>●肥満</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00B0F0"/>
                </a:solidFill>
                <a:latin typeface="メイリオ" panose="020B0604030504040204" pitchFamily="50" charset="-128"/>
                <a:ea typeface="メイリオ" panose="020B0604030504040204" pitchFamily="50" charset="-128"/>
              </a:rPr>
              <a:t>　　　　　　　　　　　　　　　●骨粗鬆症</a:t>
            </a:r>
          </a:p>
        </p:txBody>
      </p:sp>
      <p:grpSp>
        <p:nvGrpSpPr>
          <p:cNvPr id="19" name="グループ化 18">
            <a:extLst>
              <a:ext uri="{FF2B5EF4-FFF2-40B4-BE49-F238E27FC236}">
                <a16:creationId xmlns:a16="http://schemas.microsoft.com/office/drawing/2014/main" id="{E2F3113D-4E35-41ED-82F2-EE1305ADB022}"/>
              </a:ext>
            </a:extLst>
          </p:cNvPr>
          <p:cNvGrpSpPr/>
          <p:nvPr/>
        </p:nvGrpSpPr>
        <p:grpSpPr>
          <a:xfrm>
            <a:off x="4095653" y="3504733"/>
            <a:ext cx="1686241" cy="2928450"/>
            <a:chOff x="-4381168" y="2166439"/>
            <a:chExt cx="1686241" cy="2928450"/>
          </a:xfrm>
        </p:grpSpPr>
        <p:pic>
          <p:nvPicPr>
            <p:cNvPr id="20" name="図 19">
              <a:extLst>
                <a:ext uri="{FF2B5EF4-FFF2-40B4-BE49-F238E27FC236}">
                  <a16:creationId xmlns:a16="http://schemas.microsoft.com/office/drawing/2014/main" id="{79DC02B3-8CC1-43D7-9B5D-4A0E7E3FF031}"/>
                </a:ext>
              </a:extLst>
            </p:cNvPr>
            <p:cNvPicPr>
              <a:picLocks noChangeAspect="1"/>
            </p:cNvPicPr>
            <p:nvPr/>
          </p:nvPicPr>
          <p:blipFill rotWithShape="1">
            <a:blip r:embed="rId4"/>
            <a:srcRect l="33388" t="20563" r="30428" b="30760"/>
            <a:stretch/>
          </p:blipFill>
          <p:spPr>
            <a:xfrm>
              <a:off x="-4242927" y="2166439"/>
              <a:ext cx="1548000" cy="2928450"/>
            </a:xfrm>
            <a:prstGeom prst="rect">
              <a:avLst/>
            </a:prstGeom>
          </p:spPr>
        </p:pic>
        <p:sp>
          <p:nvSpPr>
            <p:cNvPr id="21" name="楕円 20">
              <a:extLst>
                <a:ext uri="{FF2B5EF4-FFF2-40B4-BE49-F238E27FC236}">
                  <a16:creationId xmlns:a16="http://schemas.microsoft.com/office/drawing/2014/main" id="{C14FBCCA-EEED-42F9-9EBB-878C2AD63A92}"/>
                </a:ext>
              </a:extLst>
            </p:cNvPr>
            <p:cNvSpPr/>
            <p:nvPr/>
          </p:nvSpPr>
          <p:spPr>
            <a:xfrm>
              <a:off x="-4381168" y="3707074"/>
              <a:ext cx="365760" cy="1089329"/>
            </a:xfrm>
            <a:prstGeom prst="ellipse">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600" b="1" dirty="0">
                <a:latin typeface="メイリオ" panose="020B0604030504040204" pitchFamily="50" charset="-128"/>
                <a:ea typeface="メイリオ" panose="020B0604030504040204" pitchFamily="50" charset="-128"/>
              </a:endParaRPr>
            </a:p>
          </p:txBody>
        </p:sp>
      </p:grpSp>
      <p:sp>
        <p:nvSpPr>
          <p:cNvPr id="22" name="Google Shape;27;p35">
            <a:extLst>
              <a:ext uri="{FF2B5EF4-FFF2-40B4-BE49-F238E27FC236}">
                <a16:creationId xmlns:a16="http://schemas.microsoft.com/office/drawing/2014/main" id="{A07C1AA4-1043-4CD4-B5FD-2692F2BE3C4F}"/>
              </a:ext>
            </a:extLst>
          </p:cNvPr>
          <p:cNvSpPr txBox="1"/>
          <p:nvPr/>
        </p:nvSpPr>
        <p:spPr>
          <a:xfrm>
            <a:off x="246831" y="6624392"/>
            <a:ext cx="352273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7" name="図 16">
            <a:extLst>
              <a:ext uri="{FF2B5EF4-FFF2-40B4-BE49-F238E27FC236}">
                <a16:creationId xmlns:a16="http://schemas.microsoft.com/office/drawing/2014/main" id="{08DE77B6-31A5-4C38-AAA8-15B3A9367BA7}"/>
              </a:ext>
            </a:extLst>
          </p:cNvPr>
          <p:cNvPicPr>
            <a:picLocks noChangeAspect="1"/>
          </p:cNvPicPr>
          <p:nvPr/>
        </p:nvPicPr>
        <p:blipFill rotWithShape="1">
          <a:blip r:embed="rId4"/>
          <a:srcRect l="9210" t="79388" r="10198" b="7251"/>
          <a:stretch/>
        </p:blipFill>
        <p:spPr>
          <a:xfrm>
            <a:off x="579019" y="5566100"/>
            <a:ext cx="3930317" cy="916292"/>
          </a:xfrm>
          <a:prstGeom prst="rect">
            <a:avLst/>
          </a:prstGeom>
        </p:spPr>
      </p:pic>
      <p:sp>
        <p:nvSpPr>
          <p:cNvPr id="18" name="object 91">
            <a:extLst>
              <a:ext uri="{FF2B5EF4-FFF2-40B4-BE49-F238E27FC236}">
                <a16:creationId xmlns:a16="http://schemas.microsoft.com/office/drawing/2014/main" id="{CAE74FAA-3F9E-4CB8-B2E7-382B1C04EE82}"/>
              </a:ext>
            </a:extLst>
          </p:cNvPr>
          <p:cNvSpPr txBox="1"/>
          <p:nvPr/>
        </p:nvSpPr>
        <p:spPr>
          <a:xfrm>
            <a:off x="1225872" y="6460126"/>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099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object 59">
            <a:extLst>
              <a:ext uri="{FF2B5EF4-FFF2-40B4-BE49-F238E27FC236}">
                <a16:creationId xmlns:a16="http://schemas.microsoft.com/office/drawing/2014/main" id="{F0189052-F928-468E-AB72-7D9CC2D4D038}"/>
              </a:ext>
            </a:extLst>
          </p:cNvPr>
          <p:cNvSpPr/>
          <p:nvPr/>
        </p:nvSpPr>
        <p:spPr>
          <a:xfrm>
            <a:off x="5089093" y="4863722"/>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42" name="object 59">
            <a:extLst>
              <a:ext uri="{FF2B5EF4-FFF2-40B4-BE49-F238E27FC236}">
                <a16:creationId xmlns:a16="http://schemas.microsoft.com/office/drawing/2014/main" id="{D4335460-9F40-49D7-9D6D-3918AE30B217}"/>
              </a:ext>
            </a:extLst>
          </p:cNvPr>
          <p:cNvSpPr/>
          <p:nvPr/>
        </p:nvSpPr>
        <p:spPr>
          <a:xfrm>
            <a:off x="5097545" y="4253541"/>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pic>
        <p:nvPicPr>
          <p:cNvPr id="3" name="Picture 4">
            <a:extLst>
              <a:ext uri="{FF2B5EF4-FFF2-40B4-BE49-F238E27FC236}">
                <a16:creationId xmlns:a16="http://schemas.microsoft.com/office/drawing/2014/main" id="{95660CB1-E401-47E1-99F7-4B2801D0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８０２０ロゴマーク">
            <a:extLst>
              <a:ext uri="{FF2B5EF4-FFF2-40B4-BE49-F238E27FC236}">
                <a16:creationId xmlns:a16="http://schemas.microsoft.com/office/drawing/2014/main" id="{6964CA86-33F8-49B8-BC67-A85CFCFD9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4">
            <a:extLst>
              <a:ext uri="{FF2B5EF4-FFF2-40B4-BE49-F238E27FC236}">
                <a16:creationId xmlns:a16="http://schemas.microsoft.com/office/drawing/2014/main" id="{D087C0BA-C84A-431A-8FFC-6EA43EF4DEDF}"/>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健康な身体は歯と口腔の健康から</a:t>
            </a:r>
          </a:p>
        </p:txBody>
      </p:sp>
      <p:sp>
        <p:nvSpPr>
          <p:cNvPr id="8" name="Google Shape;27;p35">
            <a:extLst>
              <a:ext uri="{FF2B5EF4-FFF2-40B4-BE49-F238E27FC236}">
                <a16:creationId xmlns:a16="http://schemas.microsoft.com/office/drawing/2014/main" id="{F0E957FE-2A3F-4E0D-A3A3-45A498F66F05}"/>
              </a:ext>
            </a:extLst>
          </p:cNvPr>
          <p:cNvSpPr txBox="1"/>
          <p:nvPr/>
        </p:nvSpPr>
        <p:spPr>
          <a:xfrm>
            <a:off x="246832" y="6624392"/>
            <a:ext cx="339935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96" name="object 2">
            <a:extLst>
              <a:ext uri="{FF2B5EF4-FFF2-40B4-BE49-F238E27FC236}">
                <a16:creationId xmlns:a16="http://schemas.microsoft.com/office/drawing/2014/main" id="{FA1D142E-70A0-407F-BBB3-2F257A915A6A}"/>
              </a:ext>
            </a:extLst>
          </p:cNvPr>
          <p:cNvSpPr txBox="1"/>
          <p:nvPr/>
        </p:nvSpPr>
        <p:spPr>
          <a:xfrm>
            <a:off x="900113" y="1445436"/>
            <a:ext cx="7401676" cy="867545"/>
          </a:xfrm>
          <a:prstGeom prst="rect">
            <a:avLst/>
          </a:prstGeom>
        </p:spPr>
        <p:txBody>
          <a:bodyPr vert="horz" wrap="square" lIns="0" tIns="160655" rIns="0" bIns="0" rtlCol="0">
            <a:spAutoFit/>
          </a:bodyPr>
          <a:lstStyle/>
          <a:p>
            <a:pPr marL="192405" indent="-180340">
              <a:spcBef>
                <a:spcPts val="1265"/>
              </a:spcBef>
              <a:buChar char="■"/>
              <a:tabLst>
                <a:tab pos="193040" algn="l"/>
              </a:tabLst>
            </a:pPr>
            <a:r>
              <a:rPr sz="2400" b="1" dirty="0">
                <a:solidFill>
                  <a:srgbClr val="00B050"/>
                </a:solidFill>
                <a:latin typeface="メイリオ" panose="020B0604030504040204" pitchFamily="50" charset="-128"/>
                <a:ea typeface="メイリオ" panose="020B0604030504040204" pitchFamily="50" charset="-128"/>
                <a:cs typeface="Microsoft JhengHei"/>
              </a:rPr>
              <a:t>歯数と平均寿命・健康寿命</a:t>
            </a:r>
            <a:endParaRPr sz="2400" dirty="0">
              <a:solidFill>
                <a:srgbClr val="00B050"/>
              </a:solidFill>
              <a:latin typeface="メイリオ" panose="020B0604030504040204" pitchFamily="50" charset="-128"/>
              <a:ea typeface="メイリオ" panose="020B0604030504040204" pitchFamily="50" charset="-128"/>
              <a:cs typeface="Microsoft JhengHei"/>
            </a:endParaRP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a:t>
            </a:r>
            <a:r>
              <a:rPr sz="1400" b="1" spc="10" dirty="0" err="1">
                <a:solidFill>
                  <a:srgbClr val="231F20"/>
                </a:solidFill>
                <a:latin typeface="メイリオ" panose="020B0604030504040204" pitchFamily="50" charset="-128"/>
                <a:ea typeface="メイリオ" panose="020B0604030504040204" pitchFamily="50" charset="-128"/>
                <a:cs typeface="Microsoft JhengHei"/>
              </a:rPr>
              <a:t>自身の歯が多い</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と</a:t>
            </a:r>
            <a:r>
              <a:rPr sz="1400" b="1" spc="10" dirty="0">
                <a:solidFill>
                  <a:srgbClr val="231F20"/>
                </a:solidFill>
                <a:latin typeface="メイリオ" panose="020B0604030504040204" pitchFamily="50" charset="-128"/>
                <a:ea typeface="メイリオ" panose="020B0604030504040204" pitchFamily="50" charset="-128"/>
                <a:cs typeface="Microsoft JhengHei"/>
              </a:rPr>
              <a:t>、</a:t>
            </a:r>
            <a:r>
              <a:rPr sz="1400" b="1" spc="10" dirty="0" err="1">
                <a:solidFill>
                  <a:srgbClr val="231F20"/>
                </a:solidFill>
                <a:latin typeface="メイリオ" panose="020B0604030504040204" pitchFamily="50" charset="-128"/>
                <a:ea typeface="メイリオ" panose="020B0604030504040204" pitchFamily="50" charset="-128"/>
                <a:cs typeface="Microsoft JhengHei"/>
              </a:rPr>
              <a:t>寿命・健康寿命が長く、要介護でいる期間が短い</a:t>
            </a:r>
            <a:endParaRPr sz="1400" dirty="0">
              <a:latin typeface="メイリオ" panose="020B0604030504040204" pitchFamily="50" charset="-128"/>
              <a:ea typeface="メイリオ" panose="020B0604030504040204" pitchFamily="50" charset="-128"/>
              <a:cs typeface="Microsoft JhengHei"/>
            </a:endParaRPr>
          </a:p>
        </p:txBody>
      </p:sp>
      <p:sp>
        <p:nvSpPr>
          <p:cNvPr id="356" name="object 3">
            <a:extLst>
              <a:ext uri="{FF2B5EF4-FFF2-40B4-BE49-F238E27FC236}">
                <a16:creationId xmlns:a16="http://schemas.microsoft.com/office/drawing/2014/main" id="{68C9807A-F126-4E74-9977-1A5F6FAE01BC}"/>
              </a:ext>
            </a:extLst>
          </p:cNvPr>
          <p:cNvSpPr txBox="1"/>
          <p:nvPr/>
        </p:nvSpPr>
        <p:spPr>
          <a:xfrm>
            <a:off x="1080250" y="2666938"/>
            <a:ext cx="2831938" cy="328472"/>
          </a:xfrm>
          <a:prstGeom prst="rect">
            <a:avLst/>
          </a:prstGeom>
        </p:spPr>
        <p:txBody>
          <a:bodyPr vert="horz" wrap="square" lIns="0" tIns="20495" rIns="0" bIns="0" rtlCol="0">
            <a:spAutoFit/>
          </a:bodyPr>
          <a:lstStyle/>
          <a:p>
            <a:pPr marL="15767">
              <a:spcBef>
                <a:spcPts val="161"/>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平均寿命の関係</a:t>
            </a:r>
            <a:endParaRPr sz="2000" dirty="0">
              <a:solidFill>
                <a:srgbClr val="00B050"/>
              </a:solidFill>
              <a:latin typeface="メイリオ" panose="020B0604030504040204" pitchFamily="50" charset="-128"/>
              <a:ea typeface="メイリオ" panose="020B0604030504040204" pitchFamily="50" charset="-128"/>
              <a:cs typeface="Microsoft JhengHei"/>
            </a:endParaRPr>
          </a:p>
        </p:txBody>
      </p:sp>
      <p:grpSp>
        <p:nvGrpSpPr>
          <p:cNvPr id="2" name="グループ化 1">
            <a:extLst>
              <a:ext uri="{FF2B5EF4-FFF2-40B4-BE49-F238E27FC236}">
                <a16:creationId xmlns:a16="http://schemas.microsoft.com/office/drawing/2014/main" id="{F27E8B06-7624-4DA0-8BDB-FA5B77E90EFE}"/>
              </a:ext>
            </a:extLst>
          </p:cNvPr>
          <p:cNvGrpSpPr/>
          <p:nvPr/>
        </p:nvGrpSpPr>
        <p:grpSpPr>
          <a:xfrm>
            <a:off x="369455" y="3080947"/>
            <a:ext cx="3709233" cy="2961035"/>
            <a:chOff x="1109644" y="3196886"/>
            <a:chExt cx="3051392" cy="2015464"/>
          </a:xfrm>
        </p:grpSpPr>
        <p:sp>
          <p:nvSpPr>
            <p:cNvPr id="358" name="object 5">
              <a:extLst>
                <a:ext uri="{FF2B5EF4-FFF2-40B4-BE49-F238E27FC236}">
                  <a16:creationId xmlns:a16="http://schemas.microsoft.com/office/drawing/2014/main" id="{47A8F02F-7DFF-4834-B0CF-95AAFBF88F6B}"/>
                </a:ext>
              </a:extLst>
            </p:cNvPr>
            <p:cNvSpPr txBox="1"/>
            <p:nvPr/>
          </p:nvSpPr>
          <p:spPr>
            <a:xfrm>
              <a:off x="1297815" y="4193595"/>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75</a:t>
              </a:r>
              <a:endParaRPr sz="931">
                <a:latin typeface="メイリオ" panose="020B0604030504040204" pitchFamily="50" charset="-128"/>
                <a:ea typeface="メイリオ" panose="020B0604030504040204" pitchFamily="50" charset="-128"/>
                <a:cs typeface="SimSun"/>
              </a:endParaRPr>
            </a:p>
          </p:txBody>
        </p:sp>
        <p:sp>
          <p:nvSpPr>
            <p:cNvPr id="359" name="object 6">
              <a:extLst>
                <a:ext uri="{FF2B5EF4-FFF2-40B4-BE49-F238E27FC236}">
                  <a16:creationId xmlns:a16="http://schemas.microsoft.com/office/drawing/2014/main" id="{F4DB8FC0-EC17-4739-89B8-5BEF0E59EFDC}"/>
                </a:ext>
              </a:extLst>
            </p:cNvPr>
            <p:cNvSpPr txBox="1"/>
            <p:nvPr/>
          </p:nvSpPr>
          <p:spPr>
            <a:xfrm>
              <a:off x="1297815" y="3746743"/>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80</a:t>
              </a:r>
              <a:endParaRPr sz="931" dirty="0">
                <a:latin typeface="メイリオ" panose="020B0604030504040204" pitchFamily="50" charset="-128"/>
                <a:ea typeface="メイリオ" panose="020B0604030504040204" pitchFamily="50" charset="-128"/>
                <a:cs typeface="SimSun"/>
              </a:endParaRPr>
            </a:p>
          </p:txBody>
        </p:sp>
        <p:sp>
          <p:nvSpPr>
            <p:cNvPr id="360" name="object 7">
              <a:extLst>
                <a:ext uri="{FF2B5EF4-FFF2-40B4-BE49-F238E27FC236}">
                  <a16:creationId xmlns:a16="http://schemas.microsoft.com/office/drawing/2014/main" id="{41D2C32A-C4B3-45F1-B0A3-23EED729B96D}"/>
                </a:ext>
              </a:extLst>
            </p:cNvPr>
            <p:cNvSpPr txBox="1"/>
            <p:nvPr/>
          </p:nvSpPr>
          <p:spPr>
            <a:xfrm>
              <a:off x="2263051" y="3450325"/>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F04E3E"/>
                  </a:solidFill>
                  <a:latin typeface="メイリオ" panose="020B0604030504040204" pitchFamily="50" charset="-128"/>
                  <a:ea typeface="メイリオ" panose="020B0604030504040204" pitchFamily="50" charset="-128"/>
                  <a:cs typeface="Malgun Gothic"/>
                </a:rPr>
                <a:t>女性</a:t>
              </a:r>
              <a:endParaRPr sz="1303">
                <a:latin typeface="メイリオ" panose="020B0604030504040204" pitchFamily="50" charset="-128"/>
                <a:ea typeface="メイリオ" panose="020B0604030504040204" pitchFamily="50" charset="-128"/>
                <a:cs typeface="Malgun Gothic"/>
              </a:endParaRPr>
            </a:p>
          </p:txBody>
        </p:sp>
        <p:sp>
          <p:nvSpPr>
            <p:cNvPr id="361" name="object 8">
              <a:extLst>
                <a:ext uri="{FF2B5EF4-FFF2-40B4-BE49-F238E27FC236}">
                  <a16:creationId xmlns:a16="http://schemas.microsoft.com/office/drawing/2014/main" id="{679EBA86-AA97-46EB-A469-6BF16AC02C4A}"/>
                </a:ext>
              </a:extLst>
            </p:cNvPr>
            <p:cNvSpPr txBox="1"/>
            <p:nvPr/>
          </p:nvSpPr>
          <p:spPr>
            <a:xfrm>
              <a:off x="2413375" y="4148823"/>
              <a:ext cx="367337" cy="218015"/>
            </a:xfrm>
            <a:prstGeom prst="rect">
              <a:avLst/>
            </a:prstGeom>
          </p:spPr>
          <p:txBody>
            <a:bodyPr vert="horz" wrap="square" lIns="0" tIns="17342" rIns="0" bIns="0" rtlCol="0">
              <a:spAutoFit/>
            </a:bodyPr>
            <a:lstStyle/>
            <a:p>
              <a:pPr marL="15767">
                <a:spcBef>
                  <a:spcPts val="137"/>
                </a:spcBef>
              </a:pPr>
              <a:r>
                <a:rPr sz="1303" b="1" spc="12" dirty="0">
                  <a:solidFill>
                    <a:srgbClr val="389E9E"/>
                  </a:solidFill>
                  <a:latin typeface="メイリオ" panose="020B0604030504040204" pitchFamily="50" charset="-128"/>
                  <a:ea typeface="メイリオ" panose="020B0604030504040204" pitchFamily="50" charset="-128"/>
                  <a:cs typeface="Malgun Gothic"/>
                </a:rPr>
                <a:t>男性</a:t>
              </a:r>
              <a:endParaRPr sz="1303">
                <a:latin typeface="メイリオ" panose="020B0604030504040204" pitchFamily="50" charset="-128"/>
                <a:ea typeface="メイリオ" panose="020B0604030504040204" pitchFamily="50" charset="-128"/>
                <a:cs typeface="Malgun Gothic"/>
              </a:endParaRPr>
            </a:p>
          </p:txBody>
        </p:sp>
        <p:sp>
          <p:nvSpPr>
            <p:cNvPr id="362" name="object 9">
              <a:extLst>
                <a:ext uri="{FF2B5EF4-FFF2-40B4-BE49-F238E27FC236}">
                  <a16:creationId xmlns:a16="http://schemas.microsoft.com/office/drawing/2014/main" id="{487651B1-293F-4EB1-BF75-3ABDBB610E1F}"/>
                </a:ext>
              </a:extLst>
            </p:cNvPr>
            <p:cNvSpPr txBox="1"/>
            <p:nvPr/>
          </p:nvSpPr>
          <p:spPr>
            <a:xfrm>
              <a:off x="1592046" y="4808696"/>
              <a:ext cx="2568990" cy="403654"/>
            </a:xfrm>
            <a:prstGeom prst="rect">
              <a:avLst/>
            </a:prstGeom>
          </p:spPr>
          <p:txBody>
            <a:bodyPr vert="horz" wrap="square" lIns="0" tIns="20495" rIns="0" bIns="0" rtlCol="0">
              <a:spAutoFit/>
            </a:bodyPr>
            <a:lstStyle/>
            <a:p>
              <a:pPr marL="18129" algn="ctr">
                <a:spcBef>
                  <a:spcPts val="161"/>
                </a:spcBef>
                <a:tabLst>
                  <a:tab pos="393366" algn="l"/>
                  <a:tab pos="731552" algn="l"/>
                  <a:tab pos="1106788" algn="l"/>
                  <a:tab pos="1482023" algn="l"/>
                  <a:tab pos="1858047" algn="l"/>
                  <a:tab pos="2233282" algn="l"/>
                </a:tabLst>
              </a:pPr>
              <a:r>
                <a:rPr sz="931" spc="124" dirty="0">
                  <a:solidFill>
                    <a:srgbClr val="231F20"/>
                  </a:solidFill>
                  <a:latin typeface="メイリオ" panose="020B0604030504040204" pitchFamily="50" charset="-128"/>
                  <a:ea typeface="メイリオ" panose="020B0604030504040204" pitchFamily="50" charset="-128"/>
                  <a:cs typeface="SimSun"/>
                </a:rPr>
                <a:t>6	8	10	12	14	16	18</a:t>
              </a:r>
              <a:endParaRPr sz="931" dirty="0">
                <a:latin typeface="メイリオ" panose="020B0604030504040204" pitchFamily="50" charset="-128"/>
                <a:ea typeface="メイリオ" panose="020B0604030504040204" pitchFamily="50" charset="-128"/>
                <a:cs typeface="SimSun"/>
              </a:endParaRPr>
            </a:p>
            <a:p>
              <a:pPr marR="32320" algn="ctr">
                <a:spcBef>
                  <a:spcPts val="819"/>
                </a:spcBef>
              </a:pPr>
              <a:r>
                <a:rPr sz="1055" b="1" dirty="0">
                  <a:solidFill>
                    <a:srgbClr val="231F20"/>
                  </a:solidFill>
                  <a:latin typeface="メイリオ" panose="020B0604030504040204" pitchFamily="50" charset="-128"/>
                  <a:ea typeface="メイリオ" panose="020B0604030504040204" pitchFamily="50" charset="-128"/>
                  <a:cs typeface="SimSun"/>
                </a:rPr>
                <a:t>一人平均現在歯</a:t>
              </a:r>
              <a:r>
                <a:rPr sz="1055" b="1" spc="-385" dirty="0">
                  <a:solidFill>
                    <a:srgbClr val="231F20"/>
                  </a:solidFill>
                  <a:latin typeface="メイリオ" panose="020B0604030504040204" pitchFamily="50" charset="-128"/>
                  <a:ea typeface="メイリオ" panose="020B0604030504040204" pitchFamily="50" charset="-128"/>
                  <a:cs typeface="SimSun"/>
                </a:rPr>
                <a:t>数</a:t>
              </a:r>
              <a:r>
                <a:rPr sz="1055" b="1" spc="99" dirty="0">
                  <a:solidFill>
                    <a:srgbClr val="231F20"/>
                  </a:solidFill>
                  <a:latin typeface="メイリオ" panose="020B0604030504040204" pitchFamily="50" charset="-128"/>
                  <a:ea typeface="メイリオ" panose="020B0604030504040204" pitchFamily="50" charset="-128"/>
                  <a:cs typeface="SimSun"/>
                </a:rPr>
                <a:t>（6</a:t>
              </a:r>
              <a:r>
                <a:rPr sz="1055" b="1" spc="62" dirty="0">
                  <a:solidFill>
                    <a:srgbClr val="231F20"/>
                  </a:solidFill>
                  <a:latin typeface="メイリオ" panose="020B0604030504040204" pitchFamily="50" charset="-128"/>
                  <a:ea typeface="メイリオ" panose="020B0604030504040204" pitchFamily="50" charset="-128"/>
                  <a:cs typeface="SimSun"/>
                </a:rPr>
                <a:t>5</a:t>
              </a:r>
              <a:r>
                <a:rPr sz="1055" b="1" spc="-6" dirty="0">
                  <a:solidFill>
                    <a:srgbClr val="231F20"/>
                  </a:solidFill>
                  <a:latin typeface="メイリオ" panose="020B0604030504040204" pitchFamily="50" charset="-128"/>
                  <a:ea typeface="メイリオ" panose="020B0604030504040204" pitchFamily="50" charset="-128"/>
                  <a:cs typeface="SimSun"/>
                </a:rPr>
                <a:t>～</a:t>
              </a:r>
              <a:r>
                <a:rPr sz="1055" b="1" spc="68" dirty="0">
                  <a:solidFill>
                    <a:srgbClr val="231F20"/>
                  </a:solidFill>
                  <a:latin typeface="メイリオ" panose="020B0604030504040204" pitchFamily="50" charset="-128"/>
                  <a:ea typeface="メイリオ" panose="020B0604030504040204" pitchFamily="50" charset="-128"/>
                  <a:cs typeface="SimSun"/>
                </a:rPr>
                <a:t>74歳）</a:t>
              </a:r>
              <a:endParaRPr sz="1055" b="1" dirty="0">
                <a:latin typeface="メイリオ" panose="020B0604030504040204" pitchFamily="50" charset="-128"/>
                <a:ea typeface="メイリオ" panose="020B0604030504040204" pitchFamily="50" charset="-128"/>
                <a:cs typeface="SimSun"/>
              </a:endParaRPr>
            </a:p>
            <a:p>
              <a:pPr algn="ctr">
                <a:spcBef>
                  <a:spcPts val="192"/>
                </a:spcBef>
              </a:pPr>
              <a:r>
                <a:rPr lang="ja-JP" altLang="en-US" sz="900" spc="56" dirty="0">
                  <a:solidFill>
                    <a:srgbClr val="231F20"/>
                  </a:solidFill>
                  <a:latin typeface="メイリオ" panose="020B0604030504040204" pitchFamily="50" charset="-128"/>
                  <a:ea typeface="メイリオ" panose="020B0604030504040204" pitchFamily="50" charset="-128"/>
                  <a:cs typeface="SimSun"/>
                </a:rPr>
                <a:t>出典：</a:t>
              </a:r>
              <a:r>
                <a:rPr sz="900" spc="56" dirty="0" err="1">
                  <a:solidFill>
                    <a:srgbClr val="231F20"/>
                  </a:solidFill>
                  <a:latin typeface="メイリオ" panose="020B0604030504040204" pitchFamily="50" charset="-128"/>
                  <a:ea typeface="メイリオ" panose="020B0604030504040204" pitchFamily="50" charset="-128"/>
                  <a:cs typeface="SimSun"/>
                </a:rPr>
                <a:t>Fukai</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205" dirty="0">
                  <a:solidFill>
                    <a:srgbClr val="231F20"/>
                  </a:solidFill>
                  <a:latin typeface="メイリオ" panose="020B0604030504040204" pitchFamily="50" charset="-128"/>
                  <a:ea typeface="メイリオ" panose="020B0604030504040204" pitchFamily="50" charset="-128"/>
                  <a:cs typeface="SimSun"/>
                </a:rPr>
                <a:t>K</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6" dirty="0">
                  <a:solidFill>
                    <a:srgbClr val="231F20"/>
                  </a:solidFill>
                  <a:latin typeface="メイリオ" panose="020B0604030504040204" pitchFamily="50" charset="-128"/>
                  <a:ea typeface="メイリオ" panose="020B0604030504040204" pitchFamily="50" charset="-128"/>
                  <a:cs typeface="SimSun"/>
                </a:rPr>
                <a:t>et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106" dirty="0">
                  <a:solidFill>
                    <a:srgbClr val="231F20"/>
                  </a:solidFill>
                  <a:latin typeface="メイリオ" panose="020B0604030504040204" pitchFamily="50" charset="-128"/>
                  <a:ea typeface="メイリオ" panose="020B0604030504040204" pitchFamily="50" charset="-128"/>
                  <a:cs typeface="SimSun"/>
                </a:rPr>
                <a:t>al.,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31" dirty="0">
                  <a:solidFill>
                    <a:srgbClr val="231F20"/>
                  </a:solidFill>
                  <a:latin typeface="メイリオ" panose="020B0604030504040204" pitchFamily="50" charset="-128"/>
                  <a:ea typeface="メイリオ" panose="020B0604030504040204" pitchFamily="50" charset="-128"/>
                  <a:cs typeface="SimSun"/>
                </a:rPr>
                <a:t>Geriatr</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56" dirty="0">
                  <a:solidFill>
                    <a:srgbClr val="231F20"/>
                  </a:solidFill>
                  <a:latin typeface="メイリオ" panose="020B0604030504040204" pitchFamily="50" charset="-128"/>
                  <a:ea typeface="メイリオ" panose="020B0604030504040204" pitchFamily="50" charset="-128"/>
                  <a:cs typeface="SimSun"/>
                </a:rPr>
                <a:t>Gerontol</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74" dirty="0">
                  <a:solidFill>
                    <a:srgbClr val="231F20"/>
                  </a:solidFill>
                  <a:latin typeface="メイリオ" panose="020B0604030504040204" pitchFamily="50" charset="-128"/>
                  <a:ea typeface="メイリオ" panose="020B0604030504040204" pitchFamily="50" charset="-128"/>
                  <a:cs typeface="SimSun"/>
                </a:rPr>
                <a:t>Int,</a:t>
              </a:r>
              <a:r>
                <a:rPr sz="900" spc="-137" dirty="0">
                  <a:solidFill>
                    <a:srgbClr val="231F20"/>
                  </a:solidFill>
                  <a:latin typeface="メイリオ" panose="020B0604030504040204" pitchFamily="50" charset="-128"/>
                  <a:ea typeface="メイリオ" panose="020B0604030504040204" pitchFamily="50" charset="-128"/>
                  <a:cs typeface="SimSun"/>
                </a:rPr>
                <a:t> </a:t>
              </a:r>
              <a:r>
                <a:rPr sz="900" spc="87" dirty="0">
                  <a:solidFill>
                    <a:srgbClr val="231F20"/>
                  </a:solidFill>
                  <a:latin typeface="メイリオ" panose="020B0604030504040204" pitchFamily="50" charset="-128"/>
                  <a:ea typeface="メイリオ" panose="020B0604030504040204" pitchFamily="50" charset="-128"/>
                  <a:cs typeface="SimSun"/>
                </a:rPr>
                <a:t>201</a:t>
              </a:r>
              <a:r>
                <a:rPr sz="900" spc="68" dirty="0">
                  <a:solidFill>
                    <a:srgbClr val="231F20"/>
                  </a:solidFill>
                  <a:latin typeface="メイリオ" panose="020B0604030504040204" pitchFamily="50" charset="-128"/>
                  <a:ea typeface="メイリオ" panose="020B0604030504040204" pitchFamily="50" charset="-128"/>
                  <a:cs typeface="SimSun"/>
                </a:rPr>
                <a:t>0</a:t>
              </a:r>
              <a:r>
                <a:rPr sz="900" spc="-74" dirty="0">
                  <a:solidFill>
                    <a:srgbClr val="231F20"/>
                  </a:solidFill>
                  <a:latin typeface="メイリオ" panose="020B0604030504040204" pitchFamily="50" charset="-128"/>
                  <a:ea typeface="メイリオ" panose="020B0604030504040204" pitchFamily="50" charset="-128"/>
                  <a:cs typeface="SimSun"/>
                </a:rPr>
                <a:t>よ</a:t>
              </a:r>
              <a:r>
                <a:rPr sz="900" spc="-62" dirty="0">
                  <a:solidFill>
                    <a:srgbClr val="231F20"/>
                  </a:solidFill>
                  <a:latin typeface="メイリオ" panose="020B0604030504040204" pitchFamily="50" charset="-128"/>
                  <a:ea typeface="メイリオ" panose="020B0604030504040204" pitchFamily="50" charset="-128"/>
                  <a:cs typeface="SimSun"/>
                </a:rPr>
                <a:t>り</a:t>
              </a:r>
              <a:r>
                <a:rPr sz="900" dirty="0">
                  <a:solidFill>
                    <a:srgbClr val="231F20"/>
                  </a:solidFill>
                  <a:latin typeface="メイリオ" panose="020B0604030504040204" pitchFamily="50" charset="-128"/>
                  <a:ea typeface="メイリオ" panose="020B0604030504040204" pitchFamily="50" charset="-128"/>
                  <a:cs typeface="SimSun"/>
                </a:rPr>
                <a:t>改変</a:t>
              </a:r>
              <a:endParaRPr sz="900" dirty="0">
                <a:latin typeface="メイリオ" panose="020B0604030504040204" pitchFamily="50" charset="-128"/>
                <a:ea typeface="メイリオ" panose="020B0604030504040204" pitchFamily="50" charset="-128"/>
                <a:cs typeface="SimSun"/>
              </a:endParaRPr>
            </a:p>
          </p:txBody>
        </p:sp>
        <p:sp>
          <p:nvSpPr>
            <p:cNvPr id="363" name="object 10">
              <a:extLst>
                <a:ext uri="{FF2B5EF4-FFF2-40B4-BE49-F238E27FC236}">
                  <a16:creationId xmlns:a16="http://schemas.microsoft.com/office/drawing/2014/main" id="{7592676A-E9AA-4A2C-ABB2-AA12442FCBE6}"/>
                </a:ext>
              </a:extLst>
            </p:cNvPr>
            <p:cNvSpPr txBox="1"/>
            <p:nvPr/>
          </p:nvSpPr>
          <p:spPr>
            <a:xfrm>
              <a:off x="1297866" y="3299761"/>
              <a:ext cx="396000" cy="307184"/>
            </a:xfrm>
            <a:prstGeom prst="rect">
              <a:avLst/>
            </a:prstGeom>
          </p:spPr>
          <p:txBody>
            <a:bodyPr vert="horz" wrap="square" lIns="0" tIns="20495" rIns="0" bIns="0" rtlCol="0">
              <a:spAutoFit/>
            </a:bodyPr>
            <a:lstStyle/>
            <a:p>
              <a:pPr marL="15767">
                <a:spcBef>
                  <a:spcPts val="161"/>
                </a:spcBef>
              </a:pPr>
              <a:r>
                <a:rPr sz="931" spc="124" dirty="0">
                  <a:solidFill>
                    <a:srgbClr val="231F20"/>
                  </a:solidFill>
                  <a:latin typeface="メイリオ" panose="020B0604030504040204" pitchFamily="50" charset="-128"/>
                  <a:ea typeface="メイリオ" panose="020B0604030504040204" pitchFamily="50" charset="-128"/>
                  <a:cs typeface="SimSun"/>
                </a:rPr>
                <a:t>85</a:t>
              </a:r>
              <a:endParaRPr sz="931" dirty="0">
                <a:latin typeface="メイリオ" panose="020B0604030504040204" pitchFamily="50" charset="-128"/>
                <a:ea typeface="メイリオ" panose="020B0604030504040204" pitchFamily="50" charset="-128"/>
                <a:cs typeface="SimSun"/>
              </a:endParaRPr>
            </a:p>
          </p:txBody>
        </p:sp>
        <p:sp>
          <p:nvSpPr>
            <p:cNvPr id="364" name="object 11">
              <a:extLst>
                <a:ext uri="{FF2B5EF4-FFF2-40B4-BE49-F238E27FC236}">
                  <a16:creationId xmlns:a16="http://schemas.microsoft.com/office/drawing/2014/main" id="{05FB1DAB-1FC9-4C18-9DFB-37299298F84B}"/>
                </a:ext>
              </a:extLst>
            </p:cNvPr>
            <p:cNvSpPr txBox="1"/>
            <p:nvPr/>
          </p:nvSpPr>
          <p:spPr>
            <a:xfrm>
              <a:off x="1109644" y="3416101"/>
              <a:ext cx="125804" cy="1276045"/>
            </a:xfrm>
            <a:prstGeom prst="rect">
              <a:avLst/>
            </a:prstGeom>
          </p:spPr>
          <p:txBody>
            <a:bodyPr vert="eaVert" wrap="square" lIns="0" tIns="0" rIns="0" bIns="0" rtlCol="0">
              <a:spAutoFit/>
            </a:bodyPr>
            <a:lstStyle/>
            <a:p>
              <a:pPr marL="15767">
                <a:lnSpc>
                  <a:spcPct val="70000"/>
                </a:lnSpc>
              </a:pPr>
              <a:r>
                <a:rPr sz="1055" b="1" dirty="0">
                  <a:solidFill>
                    <a:srgbClr val="231F20"/>
                  </a:solidFill>
                  <a:latin typeface="メイリオ" panose="020B0604030504040204" pitchFamily="50" charset="-128"/>
                  <a:ea typeface="メイリオ" panose="020B0604030504040204" pitchFamily="50" charset="-128"/>
                  <a:cs typeface="SimSun"/>
                </a:rPr>
                <a:t>平均寿</a:t>
              </a:r>
              <a:r>
                <a:rPr sz="1055" b="1" spc="-385" dirty="0">
                  <a:solidFill>
                    <a:srgbClr val="231F20"/>
                  </a:solidFill>
                  <a:latin typeface="メイリオ" panose="020B0604030504040204" pitchFamily="50" charset="-128"/>
                  <a:ea typeface="メイリオ" panose="020B0604030504040204" pitchFamily="50" charset="-128"/>
                  <a:cs typeface="SimSun"/>
                </a:rPr>
                <a:t>命</a:t>
              </a:r>
              <a:r>
                <a:rPr sz="1055" b="1" dirty="0">
                  <a:solidFill>
                    <a:srgbClr val="231F20"/>
                  </a:solidFill>
                  <a:latin typeface="メイリオ" panose="020B0604030504040204" pitchFamily="50" charset="-128"/>
                  <a:ea typeface="メイリオ" panose="020B0604030504040204" pitchFamily="50" charset="-128"/>
                  <a:cs typeface="SimSun"/>
                </a:rPr>
                <a:t>（歳）</a:t>
              </a:r>
              <a:endParaRPr sz="1055" b="1" dirty="0">
                <a:latin typeface="メイリオ" panose="020B0604030504040204" pitchFamily="50" charset="-128"/>
                <a:ea typeface="メイリオ" panose="020B0604030504040204" pitchFamily="50" charset="-128"/>
                <a:cs typeface="SimSun"/>
              </a:endParaRPr>
            </a:p>
          </p:txBody>
        </p:sp>
        <p:grpSp>
          <p:nvGrpSpPr>
            <p:cNvPr id="365" name="object 12">
              <a:extLst>
                <a:ext uri="{FF2B5EF4-FFF2-40B4-BE49-F238E27FC236}">
                  <a16:creationId xmlns:a16="http://schemas.microsoft.com/office/drawing/2014/main" id="{3E229A37-A557-4A7B-BA8C-97FA30AF1B9C}"/>
                </a:ext>
              </a:extLst>
            </p:cNvPr>
            <p:cNvGrpSpPr/>
            <p:nvPr/>
          </p:nvGrpSpPr>
          <p:grpSpPr>
            <a:xfrm>
              <a:off x="1517132" y="3196886"/>
              <a:ext cx="2635994" cy="1616754"/>
              <a:chOff x="382752" y="1876468"/>
              <a:chExt cx="2123440" cy="1302385"/>
            </a:xfrm>
          </p:grpSpPr>
          <p:sp>
            <p:nvSpPr>
              <p:cNvPr id="366" name="object 13">
                <a:extLst>
                  <a:ext uri="{FF2B5EF4-FFF2-40B4-BE49-F238E27FC236}">
                    <a16:creationId xmlns:a16="http://schemas.microsoft.com/office/drawing/2014/main" id="{37C195FE-1FEB-4481-8583-4D3256B2BB80}"/>
                  </a:ext>
                </a:extLst>
              </p:cNvPr>
              <p:cNvSpPr/>
              <p:nvPr/>
            </p:nvSpPr>
            <p:spPr>
              <a:xfrm>
                <a:off x="454758" y="1882818"/>
                <a:ext cx="2045335" cy="1224280"/>
              </a:xfrm>
              <a:custGeom>
                <a:avLst/>
                <a:gdLst/>
                <a:ahLst/>
                <a:cxnLst/>
                <a:rect l="l" t="t" r="r" b="b"/>
                <a:pathLst>
                  <a:path w="2045335" h="1224280">
                    <a:moveTo>
                      <a:pt x="2044801" y="1224000"/>
                    </a:moveTo>
                    <a:lnTo>
                      <a:pt x="0" y="1224000"/>
                    </a:lnTo>
                    <a:lnTo>
                      <a:pt x="0" y="0"/>
                    </a:lnTo>
                    <a:lnTo>
                      <a:pt x="2044801" y="0"/>
                    </a:lnTo>
                    <a:lnTo>
                      <a:pt x="2044801" y="1224000"/>
                    </a:lnTo>
                    <a:close/>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7" name="object 14">
                <a:extLst>
                  <a:ext uri="{FF2B5EF4-FFF2-40B4-BE49-F238E27FC236}">
                    <a16:creationId xmlns:a16="http://schemas.microsoft.com/office/drawing/2014/main" id="{EA75B72B-4E36-40C5-AE41-2BC18B215B74}"/>
                  </a:ext>
                </a:extLst>
              </p:cNvPr>
              <p:cNvSpPr/>
              <p:nvPr/>
            </p:nvSpPr>
            <p:spPr>
              <a:xfrm>
                <a:off x="418749" y="3106823"/>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8" name="object 15">
                <a:extLst>
                  <a:ext uri="{FF2B5EF4-FFF2-40B4-BE49-F238E27FC236}">
                    <a16:creationId xmlns:a16="http://schemas.microsoft.com/office/drawing/2014/main" id="{B830CCFA-82BE-484A-BD53-5EC79F1F8540}"/>
                  </a:ext>
                </a:extLst>
              </p:cNvPr>
              <p:cNvSpPr/>
              <p:nvPr/>
            </p:nvSpPr>
            <p:spPr>
              <a:xfrm>
                <a:off x="418749" y="303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69" name="object 16">
                <a:extLst>
                  <a:ext uri="{FF2B5EF4-FFF2-40B4-BE49-F238E27FC236}">
                    <a16:creationId xmlns:a16="http://schemas.microsoft.com/office/drawing/2014/main" id="{8EF338D8-8F00-47A3-9B03-5459BF99260F}"/>
                  </a:ext>
                </a:extLst>
              </p:cNvPr>
              <p:cNvSpPr/>
              <p:nvPr/>
            </p:nvSpPr>
            <p:spPr>
              <a:xfrm>
                <a:off x="418749" y="2962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0" name="object 17">
                <a:extLst>
                  <a:ext uri="{FF2B5EF4-FFF2-40B4-BE49-F238E27FC236}">
                    <a16:creationId xmlns:a16="http://schemas.microsoft.com/office/drawing/2014/main" id="{B64C481E-3FBE-4F84-90DF-41BD837B50C6}"/>
                  </a:ext>
                </a:extLst>
              </p:cNvPr>
              <p:cNvSpPr/>
              <p:nvPr/>
            </p:nvSpPr>
            <p:spPr>
              <a:xfrm>
                <a:off x="418749" y="289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1" name="object 18">
                <a:extLst>
                  <a:ext uri="{FF2B5EF4-FFF2-40B4-BE49-F238E27FC236}">
                    <a16:creationId xmlns:a16="http://schemas.microsoft.com/office/drawing/2014/main" id="{6DF32ECC-79E0-41B9-8132-F0C5ADE86BD5}"/>
                  </a:ext>
                </a:extLst>
              </p:cNvPr>
              <p:cNvSpPr/>
              <p:nvPr/>
            </p:nvSpPr>
            <p:spPr>
              <a:xfrm>
                <a:off x="418749" y="281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2" name="object 19">
                <a:extLst>
                  <a:ext uri="{FF2B5EF4-FFF2-40B4-BE49-F238E27FC236}">
                    <a16:creationId xmlns:a16="http://schemas.microsoft.com/office/drawing/2014/main" id="{9E9793AC-BDA4-4747-AADE-7E23BA76D14F}"/>
                  </a:ext>
                </a:extLst>
              </p:cNvPr>
              <p:cNvSpPr/>
              <p:nvPr/>
            </p:nvSpPr>
            <p:spPr>
              <a:xfrm>
                <a:off x="382752" y="274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3" name="object 20">
                <a:extLst>
                  <a:ext uri="{FF2B5EF4-FFF2-40B4-BE49-F238E27FC236}">
                    <a16:creationId xmlns:a16="http://schemas.microsoft.com/office/drawing/2014/main" id="{C4FE8BBE-294E-4295-BE3D-C64FE99346FD}"/>
                  </a:ext>
                </a:extLst>
              </p:cNvPr>
              <p:cNvSpPr/>
              <p:nvPr/>
            </p:nvSpPr>
            <p:spPr>
              <a:xfrm>
                <a:off x="418749" y="267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4" name="object 21">
                <a:extLst>
                  <a:ext uri="{FF2B5EF4-FFF2-40B4-BE49-F238E27FC236}">
                    <a16:creationId xmlns:a16="http://schemas.microsoft.com/office/drawing/2014/main" id="{D54B52F0-F725-4F74-9DD1-36ACD4BB8ECD}"/>
                  </a:ext>
                </a:extLst>
              </p:cNvPr>
              <p:cNvSpPr/>
              <p:nvPr/>
            </p:nvSpPr>
            <p:spPr>
              <a:xfrm>
                <a:off x="418749" y="2602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5" name="object 22">
                <a:extLst>
                  <a:ext uri="{FF2B5EF4-FFF2-40B4-BE49-F238E27FC236}">
                    <a16:creationId xmlns:a16="http://schemas.microsoft.com/office/drawing/2014/main" id="{14AA54FD-E68B-4A2B-B4B7-86167335D0AC}"/>
                  </a:ext>
                </a:extLst>
              </p:cNvPr>
              <p:cNvSpPr/>
              <p:nvPr/>
            </p:nvSpPr>
            <p:spPr>
              <a:xfrm>
                <a:off x="418749" y="2530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6" name="object 23">
                <a:extLst>
                  <a:ext uri="{FF2B5EF4-FFF2-40B4-BE49-F238E27FC236}">
                    <a16:creationId xmlns:a16="http://schemas.microsoft.com/office/drawing/2014/main" id="{269118AF-930D-46C5-9DCF-DE6DD7ED99A0}"/>
                  </a:ext>
                </a:extLst>
              </p:cNvPr>
              <p:cNvSpPr/>
              <p:nvPr/>
            </p:nvSpPr>
            <p:spPr>
              <a:xfrm>
                <a:off x="418749" y="24588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7" name="object 24">
                <a:extLst>
                  <a:ext uri="{FF2B5EF4-FFF2-40B4-BE49-F238E27FC236}">
                    <a16:creationId xmlns:a16="http://schemas.microsoft.com/office/drawing/2014/main" id="{7F82E48A-B7FB-40F8-9B04-43BD5731449E}"/>
                  </a:ext>
                </a:extLst>
              </p:cNvPr>
              <p:cNvSpPr/>
              <p:nvPr/>
            </p:nvSpPr>
            <p:spPr>
              <a:xfrm>
                <a:off x="382752" y="2386817"/>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8" name="object 25">
                <a:extLst>
                  <a:ext uri="{FF2B5EF4-FFF2-40B4-BE49-F238E27FC236}">
                    <a16:creationId xmlns:a16="http://schemas.microsoft.com/office/drawing/2014/main" id="{7F4D4372-5926-4DEC-BE23-DFB677F1988A}"/>
                  </a:ext>
                </a:extLst>
              </p:cNvPr>
              <p:cNvSpPr/>
              <p:nvPr/>
            </p:nvSpPr>
            <p:spPr>
              <a:xfrm>
                <a:off x="418749" y="231481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79" name="object 26">
                <a:extLst>
                  <a:ext uri="{FF2B5EF4-FFF2-40B4-BE49-F238E27FC236}">
                    <a16:creationId xmlns:a16="http://schemas.microsoft.com/office/drawing/2014/main" id="{887A266D-C88A-401E-AC2D-0711D4C0293E}"/>
                  </a:ext>
                </a:extLst>
              </p:cNvPr>
              <p:cNvSpPr/>
              <p:nvPr/>
            </p:nvSpPr>
            <p:spPr>
              <a:xfrm>
                <a:off x="418749" y="2242821"/>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0" name="object 27">
                <a:extLst>
                  <a:ext uri="{FF2B5EF4-FFF2-40B4-BE49-F238E27FC236}">
                    <a16:creationId xmlns:a16="http://schemas.microsoft.com/office/drawing/2014/main" id="{12952722-BD9D-48AE-A7DD-B1EC55F1C4CA}"/>
                  </a:ext>
                </a:extLst>
              </p:cNvPr>
              <p:cNvSpPr/>
              <p:nvPr/>
            </p:nvSpPr>
            <p:spPr>
              <a:xfrm>
                <a:off x="418749" y="2170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1" name="object 28">
                <a:extLst>
                  <a:ext uri="{FF2B5EF4-FFF2-40B4-BE49-F238E27FC236}">
                    <a16:creationId xmlns:a16="http://schemas.microsoft.com/office/drawing/2014/main" id="{C5E4EBC3-7AAF-43ED-B0F8-76C38DF17F8F}"/>
                  </a:ext>
                </a:extLst>
              </p:cNvPr>
              <p:cNvSpPr/>
              <p:nvPr/>
            </p:nvSpPr>
            <p:spPr>
              <a:xfrm>
                <a:off x="418749" y="20988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2" name="object 29">
                <a:extLst>
                  <a:ext uri="{FF2B5EF4-FFF2-40B4-BE49-F238E27FC236}">
                    <a16:creationId xmlns:a16="http://schemas.microsoft.com/office/drawing/2014/main" id="{1BB426B6-61D6-4E0C-85BA-8E3C00A42AFF}"/>
                  </a:ext>
                </a:extLst>
              </p:cNvPr>
              <p:cNvSpPr/>
              <p:nvPr/>
            </p:nvSpPr>
            <p:spPr>
              <a:xfrm>
                <a:off x="382752" y="2026820"/>
                <a:ext cx="72390" cy="0"/>
              </a:xfrm>
              <a:custGeom>
                <a:avLst/>
                <a:gdLst/>
                <a:ahLst/>
                <a:cxnLst/>
                <a:rect l="l" t="t" r="r" b="b"/>
                <a:pathLst>
                  <a:path w="72390">
                    <a:moveTo>
                      <a:pt x="0" y="0"/>
                    </a:moveTo>
                    <a:lnTo>
                      <a:pt x="71996"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3" name="object 30">
                <a:extLst>
                  <a:ext uri="{FF2B5EF4-FFF2-40B4-BE49-F238E27FC236}">
                    <a16:creationId xmlns:a16="http://schemas.microsoft.com/office/drawing/2014/main" id="{BBF2A8E1-0A78-4BD7-BAD3-3E953F3A2E5F}"/>
                  </a:ext>
                </a:extLst>
              </p:cNvPr>
              <p:cNvSpPr/>
              <p:nvPr/>
            </p:nvSpPr>
            <p:spPr>
              <a:xfrm>
                <a:off x="418749" y="1954819"/>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4" name="object 31">
                <a:extLst>
                  <a:ext uri="{FF2B5EF4-FFF2-40B4-BE49-F238E27FC236}">
                    <a16:creationId xmlns:a16="http://schemas.microsoft.com/office/drawing/2014/main" id="{FEF90C40-16FA-444D-BB96-FDD4CFAB9F86}"/>
                  </a:ext>
                </a:extLst>
              </p:cNvPr>
              <p:cNvSpPr/>
              <p:nvPr/>
            </p:nvSpPr>
            <p:spPr>
              <a:xfrm>
                <a:off x="418749" y="1882818"/>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5" name="object 32">
                <a:extLst>
                  <a:ext uri="{FF2B5EF4-FFF2-40B4-BE49-F238E27FC236}">
                    <a16:creationId xmlns:a16="http://schemas.microsoft.com/office/drawing/2014/main" id="{DB31B0FB-0EBC-47BE-B512-4A25FB266ADA}"/>
                  </a:ext>
                </a:extLst>
              </p:cNvPr>
              <p:cNvSpPr/>
              <p:nvPr/>
            </p:nvSpPr>
            <p:spPr>
              <a:xfrm>
                <a:off x="5627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6" name="object 33">
                <a:extLst>
                  <a:ext uri="{FF2B5EF4-FFF2-40B4-BE49-F238E27FC236}">
                    <a16:creationId xmlns:a16="http://schemas.microsoft.com/office/drawing/2014/main" id="{009DBA8B-1840-4346-BDE2-286DA182A07C}"/>
                  </a:ext>
                </a:extLst>
              </p:cNvPr>
              <p:cNvSpPr/>
              <p:nvPr/>
            </p:nvSpPr>
            <p:spPr>
              <a:xfrm>
                <a:off x="7139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7" name="object 34">
                <a:extLst>
                  <a:ext uri="{FF2B5EF4-FFF2-40B4-BE49-F238E27FC236}">
                    <a16:creationId xmlns:a16="http://schemas.microsoft.com/office/drawing/2014/main" id="{45CD2BAA-5262-4781-B8B3-98F042FA2135}"/>
                  </a:ext>
                </a:extLst>
              </p:cNvPr>
              <p:cNvSpPr/>
              <p:nvPr/>
            </p:nvSpPr>
            <p:spPr>
              <a:xfrm>
                <a:off x="865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8" name="object 35">
                <a:extLst>
                  <a:ext uri="{FF2B5EF4-FFF2-40B4-BE49-F238E27FC236}">
                    <a16:creationId xmlns:a16="http://schemas.microsoft.com/office/drawing/2014/main" id="{E038EEC9-52F1-4930-9FB3-9357A32B8E93}"/>
                  </a:ext>
                </a:extLst>
              </p:cNvPr>
              <p:cNvSpPr/>
              <p:nvPr/>
            </p:nvSpPr>
            <p:spPr>
              <a:xfrm>
                <a:off x="1016350"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89" name="object 36">
                <a:extLst>
                  <a:ext uri="{FF2B5EF4-FFF2-40B4-BE49-F238E27FC236}">
                    <a16:creationId xmlns:a16="http://schemas.microsoft.com/office/drawing/2014/main" id="{79BDFE31-750C-411B-931F-53454EB3C198}"/>
                  </a:ext>
                </a:extLst>
              </p:cNvPr>
              <p:cNvSpPr/>
              <p:nvPr/>
            </p:nvSpPr>
            <p:spPr>
              <a:xfrm>
                <a:off x="11675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0" name="object 37">
                <a:extLst>
                  <a:ext uri="{FF2B5EF4-FFF2-40B4-BE49-F238E27FC236}">
                    <a16:creationId xmlns:a16="http://schemas.microsoft.com/office/drawing/2014/main" id="{4F5E9BE4-C360-4151-88D6-2E4234520E32}"/>
                  </a:ext>
                </a:extLst>
              </p:cNvPr>
              <p:cNvSpPr/>
              <p:nvPr/>
            </p:nvSpPr>
            <p:spPr>
              <a:xfrm>
                <a:off x="13187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1" name="object 38">
                <a:extLst>
                  <a:ext uri="{FF2B5EF4-FFF2-40B4-BE49-F238E27FC236}">
                    <a16:creationId xmlns:a16="http://schemas.microsoft.com/office/drawing/2014/main" id="{20E4B8BE-C098-4EFC-84C9-A12987FB8756}"/>
                  </a:ext>
                </a:extLst>
              </p:cNvPr>
              <p:cNvSpPr/>
              <p:nvPr/>
            </p:nvSpPr>
            <p:spPr>
              <a:xfrm>
                <a:off x="1469947"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2" name="object 39">
                <a:extLst>
                  <a:ext uri="{FF2B5EF4-FFF2-40B4-BE49-F238E27FC236}">
                    <a16:creationId xmlns:a16="http://schemas.microsoft.com/office/drawing/2014/main" id="{C5E48FEE-5BBE-4B08-8482-700887EBCB39}"/>
                  </a:ext>
                </a:extLst>
              </p:cNvPr>
              <p:cNvSpPr/>
              <p:nvPr/>
            </p:nvSpPr>
            <p:spPr>
              <a:xfrm>
                <a:off x="16211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3" name="object 40">
                <a:extLst>
                  <a:ext uri="{FF2B5EF4-FFF2-40B4-BE49-F238E27FC236}">
                    <a16:creationId xmlns:a16="http://schemas.microsoft.com/office/drawing/2014/main" id="{70478ED1-5E58-4722-8ADF-949696927AE2}"/>
                  </a:ext>
                </a:extLst>
              </p:cNvPr>
              <p:cNvSpPr/>
              <p:nvPr/>
            </p:nvSpPr>
            <p:spPr>
              <a:xfrm>
                <a:off x="17723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4" name="object 41">
                <a:extLst>
                  <a:ext uri="{FF2B5EF4-FFF2-40B4-BE49-F238E27FC236}">
                    <a16:creationId xmlns:a16="http://schemas.microsoft.com/office/drawing/2014/main" id="{171D9977-3C38-4EC8-A9B1-A00BE69D5B45}"/>
                  </a:ext>
                </a:extLst>
              </p:cNvPr>
              <p:cNvSpPr/>
              <p:nvPr/>
            </p:nvSpPr>
            <p:spPr>
              <a:xfrm>
                <a:off x="1923551"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5" name="object 42">
                <a:extLst>
                  <a:ext uri="{FF2B5EF4-FFF2-40B4-BE49-F238E27FC236}">
                    <a16:creationId xmlns:a16="http://schemas.microsoft.com/office/drawing/2014/main" id="{E1C98EDE-A987-4A72-862B-7CA5BADFBFF0}"/>
                  </a:ext>
                </a:extLst>
              </p:cNvPr>
              <p:cNvSpPr/>
              <p:nvPr/>
            </p:nvSpPr>
            <p:spPr>
              <a:xfrm>
                <a:off x="20747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6" name="object 43">
                <a:extLst>
                  <a:ext uri="{FF2B5EF4-FFF2-40B4-BE49-F238E27FC236}">
                    <a16:creationId xmlns:a16="http://schemas.microsoft.com/office/drawing/2014/main" id="{1BF43FE8-356D-4D92-A312-3F50A06123C8}"/>
                  </a:ext>
                </a:extLst>
              </p:cNvPr>
              <p:cNvSpPr/>
              <p:nvPr/>
            </p:nvSpPr>
            <p:spPr>
              <a:xfrm>
                <a:off x="2225952" y="3106823"/>
                <a:ext cx="0" cy="36195"/>
              </a:xfrm>
              <a:custGeom>
                <a:avLst/>
                <a:gdLst/>
                <a:ahLst/>
                <a:cxnLst/>
                <a:rect l="l" t="t" r="r" b="b"/>
                <a:pathLst>
                  <a:path h="36194">
                    <a:moveTo>
                      <a:pt x="0" y="0"/>
                    </a:moveTo>
                    <a:lnTo>
                      <a:pt x="0" y="35991"/>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7" name="object 44">
                <a:extLst>
                  <a:ext uri="{FF2B5EF4-FFF2-40B4-BE49-F238E27FC236}">
                    <a16:creationId xmlns:a16="http://schemas.microsoft.com/office/drawing/2014/main" id="{23FA8CFA-7DDC-475E-87F5-0CA0036CEC6A}"/>
                  </a:ext>
                </a:extLst>
              </p:cNvPr>
              <p:cNvSpPr/>
              <p:nvPr/>
            </p:nvSpPr>
            <p:spPr>
              <a:xfrm>
                <a:off x="2377148" y="3106823"/>
                <a:ext cx="0" cy="72390"/>
              </a:xfrm>
              <a:custGeom>
                <a:avLst/>
                <a:gdLst/>
                <a:ahLst/>
                <a:cxnLst/>
                <a:rect l="l" t="t" r="r" b="b"/>
                <a:pathLst>
                  <a:path h="72389">
                    <a:moveTo>
                      <a:pt x="0" y="0"/>
                    </a:moveTo>
                    <a:lnTo>
                      <a:pt x="0" y="71996"/>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8" name="object 45">
                <a:extLst>
                  <a:ext uri="{FF2B5EF4-FFF2-40B4-BE49-F238E27FC236}">
                    <a16:creationId xmlns:a16="http://schemas.microsoft.com/office/drawing/2014/main" id="{0853A9CF-375D-48CF-BC7D-B2C3FB770E39}"/>
                  </a:ext>
                </a:extLst>
              </p:cNvPr>
              <p:cNvSpPr/>
              <p:nvPr/>
            </p:nvSpPr>
            <p:spPr>
              <a:xfrm>
                <a:off x="479968" y="1908332"/>
                <a:ext cx="1825625" cy="667385"/>
              </a:xfrm>
              <a:custGeom>
                <a:avLst/>
                <a:gdLst/>
                <a:ahLst/>
                <a:cxnLst/>
                <a:rect l="l" t="t" r="r" b="b"/>
                <a:pathLst>
                  <a:path w="1825625" h="667385">
                    <a:moveTo>
                      <a:pt x="0" y="666902"/>
                    </a:moveTo>
                    <a:lnTo>
                      <a:pt x="1825548" y="0"/>
                    </a:lnTo>
                  </a:path>
                </a:pathLst>
              </a:custGeom>
              <a:ln w="3810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399" name="object 46">
                <a:extLst>
                  <a:ext uri="{FF2B5EF4-FFF2-40B4-BE49-F238E27FC236}">
                    <a16:creationId xmlns:a16="http://schemas.microsoft.com/office/drawing/2014/main" id="{0B72BFC7-B4D1-4540-8A8D-FFA94C1368E5}"/>
                  </a:ext>
                </a:extLst>
              </p:cNvPr>
              <p:cNvSpPr/>
              <p:nvPr/>
            </p:nvSpPr>
            <p:spPr>
              <a:xfrm>
                <a:off x="680594" y="2423005"/>
                <a:ext cx="1791970" cy="667385"/>
              </a:xfrm>
              <a:custGeom>
                <a:avLst/>
                <a:gdLst/>
                <a:ahLst/>
                <a:cxnLst/>
                <a:rect l="l" t="t" r="r" b="b"/>
                <a:pathLst>
                  <a:path w="1791970" h="667385">
                    <a:moveTo>
                      <a:pt x="0" y="666902"/>
                    </a:moveTo>
                    <a:lnTo>
                      <a:pt x="1791627" y="0"/>
                    </a:lnTo>
                  </a:path>
                </a:pathLst>
              </a:custGeom>
              <a:ln w="38100">
                <a:solidFill>
                  <a:srgbClr val="389E9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grpSp>
      <p:sp>
        <p:nvSpPr>
          <p:cNvPr id="422" name="object 69">
            <a:extLst>
              <a:ext uri="{FF2B5EF4-FFF2-40B4-BE49-F238E27FC236}">
                <a16:creationId xmlns:a16="http://schemas.microsoft.com/office/drawing/2014/main" id="{B535C251-6CBA-4DD7-AF05-A2B25B0C8C07}"/>
              </a:ext>
            </a:extLst>
          </p:cNvPr>
          <p:cNvSpPr txBox="1"/>
          <p:nvPr/>
        </p:nvSpPr>
        <p:spPr>
          <a:xfrm>
            <a:off x="4373128" y="3373714"/>
            <a:ext cx="658325" cy="370162"/>
          </a:xfrm>
          <a:prstGeom prst="rect">
            <a:avLst/>
          </a:prstGeom>
        </p:spPr>
        <p:txBody>
          <a:bodyPr vert="horz" wrap="square" lIns="0" tIns="32318" rIns="0" bIns="0" rtlCol="0">
            <a:spAutoFit/>
          </a:bodyPr>
          <a:lstStyle/>
          <a:p>
            <a:pPr marR="6306" algn="r">
              <a:spcBef>
                <a:spcPts val="253"/>
              </a:spcBef>
            </a:pPr>
            <a:r>
              <a:rPr sz="1055" b="1" spc="-19" dirty="0">
                <a:solidFill>
                  <a:srgbClr val="231F20"/>
                </a:solidFill>
                <a:latin typeface="メイリオ" panose="020B0604030504040204" pitchFamily="50" charset="-128"/>
                <a:ea typeface="メイリオ" panose="020B0604030504040204" pitchFamily="50" charset="-128"/>
                <a:cs typeface="SimSun"/>
              </a:rPr>
              <a:t>（日</a:t>
            </a:r>
            <a:r>
              <a:rPr sz="1055" b="1" spc="6" dirty="0">
                <a:solidFill>
                  <a:srgbClr val="231F20"/>
                </a:solidFill>
                <a:latin typeface="メイリオ" panose="020B0604030504040204" pitchFamily="50" charset="-128"/>
                <a:ea typeface="メイリオ" panose="020B0604030504040204" pitchFamily="50" charset="-128"/>
                <a:cs typeface="SimSun"/>
              </a:rPr>
              <a:t>数）</a:t>
            </a:r>
            <a:endParaRPr sz="1055" b="1" dirty="0">
              <a:latin typeface="メイリオ" panose="020B0604030504040204" pitchFamily="50" charset="-128"/>
              <a:ea typeface="メイリオ" panose="020B0604030504040204" pitchFamily="50" charset="-128"/>
              <a:cs typeface="SimSun"/>
            </a:endParaRPr>
          </a:p>
          <a:p>
            <a:pPr marR="6306" algn="r">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1350</a:t>
            </a:r>
            <a:endParaRPr sz="1055" dirty="0">
              <a:latin typeface="メイリオ" panose="020B0604030504040204" pitchFamily="50" charset="-128"/>
              <a:ea typeface="メイリオ" panose="020B0604030504040204" pitchFamily="50" charset="-128"/>
              <a:cs typeface="SimSun"/>
            </a:endParaRPr>
          </a:p>
        </p:txBody>
      </p:sp>
      <p:grpSp>
        <p:nvGrpSpPr>
          <p:cNvPr id="423" name="object 70">
            <a:extLst>
              <a:ext uri="{FF2B5EF4-FFF2-40B4-BE49-F238E27FC236}">
                <a16:creationId xmlns:a16="http://schemas.microsoft.com/office/drawing/2014/main" id="{447B5358-23FA-4BB5-B333-079E05D56506}"/>
              </a:ext>
            </a:extLst>
          </p:cNvPr>
          <p:cNvGrpSpPr/>
          <p:nvPr/>
        </p:nvGrpSpPr>
        <p:grpSpPr>
          <a:xfrm>
            <a:off x="6470301" y="3339753"/>
            <a:ext cx="305850" cy="158443"/>
            <a:chOff x="4254356" y="1948324"/>
            <a:chExt cx="246379" cy="127635"/>
          </a:xfrm>
        </p:grpSpPr>
        <p:sp>
          <p:nvSpPr>
            <p:cNvPr id="424" name="object 71">
              <a:extLst>
                <a:ext uri="{FF2B5EF4-FFF2-40B4-BE49-F238E27FC236}">
                  <a16:creationId xmlns:a16="http://schemas.microsoft.com/office/drawing/2014/main" id="{C82BA3B0-F7C2-4125-A72E-5F1142055B74}"/>
                </a:ext>
              </a:extLst>
            </p:cNvPr>
            <p:cNvSpPr/>
            <p:nvPr/>
          </p:nvSpPr>
          <p:spPr>
            <a:xfrm>
              <a:off x="4257536" y="1951499"/>
              <a:ext cx="240029" cy="121285"/>
            </a:xfrm>
            <a:custGeom>
              <a:avLst/>
              <a:gdLst/>
              <a:ahLst/>
              <a:cxnLst/>
              <a:rect l="l" t="t" r="r" b="b"/>
              <a:pathLst>
                <a:path w="240029" h="121285">
                  <a:moveTo>
                    <a:pt x="239877" y="0"/>
                  </a:moveTo>
                  <a:lnTo>
                    <a:pt x="0" y="0"/>
                  </a:lnTo>
                  <a:lnTo>
                    <a:pt x="0" y="121069"/>
                  </a:lnTo>
                  <a:lnTo>
                    <a:pt x="239877" y="121069"/>
                  </a:lnTo>
                  <a:lnTo>
                    <a:pt x="239877" y="0"/>
                  </a:lnTo>
                  <a:close/>
                </a:path>
              </a:pathLst>
            </a:custGeom>
            <a:solidFill>
              <a:srgbClr val="F04E3E"/>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5" name="object 72">
              <a:extLst>
                <a:ext uri="{FF2B5EF4-FFF2-40B4-BE49-F238E27FC236}">
                  <a16:creationId xmlns:a16="http://schemas.microsoft.com/office/drawing/2014/main" id="{7C3CC29F-4F10-46B3-A337-42C277BA7F7E}"/>
                </a:ext>
              </a:extLst>
            </p:cNvPr>
            <p:cNvSpPr/>
            <p:nvPr/>
          </p:nvSpPr>
          <p:spPr>
            <a:xfrm>
              <a:off x="4257531" y="1951499"/>
              <a:ext cx="240029" cy="121285"/>
            </a:xfrm>
            <a:custGeom>
              <a:avLst/>
              <a:gdLst/>
              <a:ahLst/>
              <a:cxnLst/>
              <a:rect l="l" t="t" r="r" b="b"/>
              <a:pathLst>
                <a:path w="240029" h="121285">
                  <a:moveTo>
                    <a:pt x="0" y="0"/>
                  </a:moveTo>
                  <a:lnTo>
                    <a:pt x="239877" y="0"/>
                  </a:lnTo>
                  <a:lnTo>
                    <a:pt x="239877" y="121069"/>
                  </a:lnTo>
                  <a:lnTo>
                    <a:pt x="0" y="121069"/>
                  </a:lnTo>
                  <a:lnTo>
                    <a:pt x="0" y="0"/>
                  </a:lnTo>
                  <a:close/>
                </a:path>
              </a:pathLst>
            </a:custGeom>
            <a:ln w="6350">
              <a:solidFill>
                <a:srgbClr val="F04E3E"/>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26" name="object 73">
            <a:extLst>
              <a:ext uri="{FF2B5EF4-FFF2-40B4-BE49-F238E27FC236}">
                <a16:creationId xmlns:a16="http://schemas.microsoft.com/office/drawing/2014/main" id="{B7458B84-C227-46B6-97E4-50D82496F1FA}"/>
              </a:ext>
            </a:extLst>
          </p:cNvPr>
          <p:cNvSpPr txBox="1"/>
          <p:nvPr/>
        </p:nvSpPr>
        <p:spPr>
          <a:xfrm>
            <a:off x="5393859" y="2563957"/>
            <a:ext cx="2678244" cy="950570"/>
          </a:xfrm>
          <a:prstGeom prst="rect">
            <a:avLst/>
          </a:prstGeom>
        </p:spPr>
        <p:txBody>
          <a:bodyPr vert="horz" wrap="square" lIns="0" tIns="70157" rIns="0" bIns="0" rtlCol="0">
            <a:spAutoFit/>
          </a:bodyPr>
          <a:lstStyle/>
          <a:p>
            <a:pPr marR="331878" algn="ctr">
              <a:spcBef>
                <a:spcPts val="552"/>
              </a:spcBef>
            </a:pPr>
            <a:r>
              <a:rPr sz="2000" b="1" spc="37" dirty="0">
                <a:solidFill>
                  <a:srgbClr val="00B050"/>
                </a:solidFill>
                <a:latin typeface="メイリオ" panose="020B0604030504040204" pitchFamily="50" charset="-128"/>
                <a:ea typeface="メイリオ" panose="020B0604030504040204" pitchFamily="50" charset="-128"/>
                <a:cs typeface="Microsoft JhengHei"/>
              </a:rPr>
              <a:t>歯</a:t>
            </a:r>
            <a:r>
              <a:rPr sz="2000" b="1" spc="-43" dirty="0">
                <a:solidFill>
                  <a:srgbClr val="00B050"/>
                </a:solidFill>
                <a:latin typeface="メイリオ" panose="020B0604030504040204" pitchFamily="50" charset="-128"/>
                <a:ea typeface="メイリオ" panose="020B0604030504040204" pitchFamily="50" charset="-128"/>
                <a:cs typeface="Microsoft JhengHei"/>
              </a:rPr>
              <a:t>数と</a:t>
            </a:r>
            <a:r>
              <a:rPr sz="2000" b="1" spc="37" dirty="0">
                <a:solidFill>
                  <a:srgbClr val="00B050"/>
                </a:solidFill>
                <a:latin typeface="メイリオ" panose="020B0604030504040204" pitchFamily="50" charset="-128"/>
                <a:ea typeface="メイリオ" panose="020B0604030504040204" pitchFamily="50" charset="-128"/>
                <a:cs typeface="Microsoft JhengHei"/>
              </a:rPr>
              <a:t>健康寿命</a:t>
            </a:r>
            <a:endParaRPr sz="2000" b="1" dirty="0">
              <a:solidFill>
                <a:srgbClr val="00B050"/>
              </a:solidFill>
              <a:latin typeface="メイリオ" panose="020B0604030504040204" pitchFamily="50" charset="-128"/>
              <a:ea typeface="メイリオ" panose="020B0604030504040204" pitchFamily="50" charset="-128"/>
              <a:cs typeface="Microsoft JhengHei"/>
            </a:endParaRPr>
          </a:p>
          <a:p>
            <a:pPr marR="331878" algn="ctr">
              <a:spcBef>
                <a:spcPts val="391"/>
              </a:spcBef>
            </a:pPr>
            <a:r>
              <a:rPr sz="1600" b="1" spc="12" dirty="0">
                <a:solidFill>
                  <a:srgbClr val="231F20"/>
                </a:solidFill>
                <a:latin typeface="メイリオ" panose="020B0604030504040204" pitchFamily="50" charset="-128"/>
                <a:ea typeface="メイリオ" panose="020B0604030504040204" pitchFamily="50" charset="-128"/>
                <a:cs typeface="SimSun"/>
              </a:rPr>
              <a:t>男女</a:t>
            </a:r>
            <a:endParaRPr sz="1600" b="1" dirty="0">
              <a:latin typeface="メイリオ" panose="020B0604030504040204" pitchFamily="50" charset="-128"/>
              <a:ea typeface="メイリオ" panose="020B0604030504040204" pitchFamily="50" charset="-128"/>
              <a:cs typeface="SimSun"/>
            </a:endParaRPr>
          </a:p>
          <a:p>
            <a:pPr marL="15767">
              <a:spcBef>
                <a:spcPts val="652"/>
              </a:spcBef>
              <a:tabLst>
                <a:tab pos="1143050" algn="l"/>
              </a:tabLst>
            </a:pP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健康寿命</a:t>
            </a:r>
            <a:r>
              <a:rPr sz="1200" b="1" dirty="0">
                <a:solidFill>
                  <a:srgbClr val="231F20"/>
                </a:solidFill>
                <a:latin typeface="メイリオ" panose="020B0604030504040204" pitchFamily="50" charset="-128"/>
                <a:ea typeface="メイリオ" panose="020B0604030504040204" pitchFamily="50" charset="-128"/>
                <a:cs typeface="SimSun"/>
              </a:rPr>
              <a:t>	</a:t>
            </a:r>
            <a:r>
              <a:rPr lang="ja-JP" altLang="en-US" sz="1200" b="1" dirty="0">
                <a:solidFill>
                  <a:srgbClr val="231F20"/>
                </a:solidFill>
                <a:latin typeface="メイリオ" panose="020B0604030504040204" pitchFamily="50" charset="-128"/>
                <a:ea typeface="メイリオ" panose="020B0604030504040204" pitchFamily="50" charset="-128"/>
                <a:cs typeface="SimSun"/>
              </a:rPr>
              <a:t>　　</a:t>
            </a:r>
            <a:r>
              <a:rPr sz="1200" b="1" dirty="0" err="1">
                <a:solidFill>
                  <a:srgbClr val="231F20"/>
                </a:solidFill>
                <a:latin typeface="メイリオ" panose="020B0604030504040204" pitchFamily="50" charset="-128"/>
                <a:ea typeface="メイリオ" panose="020B0604030504040204" pitchFamily="50" charset="-128"/>
                <a:cs typeface="SimSun"/>
              </a:rPr>
              <a:t>要介護で</a:t>
            </a:r>
            <a:r>
              <a:rPr sz="1200" b="1" spc="-31" dirty="0" err="1">
                <a:solidFill>
                  <a:srgbClr val="231F20"/>
                </a:solidFill>
                <a:latin typeface="メイリオ" panose="020B0604030504040204" pitchFamily="50" charset="-128"/>
                <a:ea typeface="メイリオ" panose="020B0604030504040204" pitchFamily="50" charset="-128"/>
                <a:cs typeface="SimSun"/>
              </a:rPr>
              <a:t>い</a:t>
            </a:r>
            <a:r>
              <a:rPr sz="1200" b="1" spc="-50" dirty="0" err="1">
                <a:solidFill>
                  <a:srgbClr val="231F20"/>
                </a:solidFill>
                <a:latin typeface="メイリオ" panose="020B0604030504040204" pitchFamily="50" charset="-128"/>
                <a:ea typeface="メイリオ" panose="020B0604030504040204" pitchFamily="50" charset="-128"/>
                <a:cs typeface="SimSun"/>
              </a:rPr>
              <a:t>る</a:t>
            </a:r>
            <a:r>
              <a:rPr sz="1200" b="1" dirty="0" err="1">
                <a:solidFill>
                  <a:srgbClr val="231F20"/>
                </a:solidFill>
                <a:latin typeface="メイリオ" panose="020B0604030504040204" pitchFamily="50" charset="-128"/>
                <a:ea typeface="メイリオ" panose="020B0604030504040204" pitchFamily="50" charset="-128"/>
                <a:cs typeface="SimSun"/>
              </a:rPr>
              <a:t>期間</a:t>
            </a:r>
            <a:endParaRPr sz="1200" b="1" dirty="0">
              <a:latin typeface="メイリオ" panose="020B0604030504040204" pitchFamily="50" charset="-128"/>
              <a:ea typeface="メイリオ" panose="020B0604030504040204" pitchFamily="50" charset="-128"/>
              <a:cs typeface="SimSun"/>
            </a:endParaRPr>
          </a:p>
        </p:txBody>
      </p:sp>
      <p:grpSp>
        <p:nvGrpSpPr>
          <p:cNvPr id="427" name="object 74">
            <a:extLst>
              <a:ext uri="{FF2B5EF4-FFF2-40B4-BE49-F238E27FC236}">
                <a16:creationId xmlns:a16="http://schemas.microsoft.com/office/drawing/2014/main" id="{A650B3C3-5A38-4376-BEAF-1CDC981D7925}"/>
              </a:ext>
            </a:extLst>
          </p:cNvPr>
          <p:cNvGrpSpPr/>
          <p:nvPr/>
        </p:nvGrpSpPr>
        <p:grpSpPr>
          <a:xfrm>
            <a:off x="5212022" y="3331261"/>
            <a:ext cx="305850" cy="158443"/>
            <a:chOff x="3348808" y="1948324"/>
            <a:chExt cx="246379" cy="127635"/>
          </a:xfrm>
        </p:grpSpPr>
        <p:sp>
          <p:nvSpPr>
            <p:cNvPr id="428" name="object 75">
              <a:extLst>
                <a:ext uri="{FF2B5EF4-FFF2-40B4-BE49-F238E27FC236}">
                  <a16:creationId xmlns:a16="http://schemas.microsoft.com/office/drawing/2014/main" id="{A794C0C2-CD4F-4901-80F8-852AA5820CE6}"/>
                </a:ext>
              </a:extLst>
            </p:cNvPr>
            <p:cNvSpPr/>
            <p:nvPr/>
          </p:nvSpPr>
          <p:spPr>
            <a:xfrm>
              <a:off x="3351988" y="1951499"/>
              <a:ext cx="240029" cy="121285"/>
            </a:xfrm>
            <a:custGeom>
              <a:avLst/>
              <a:gdLst/>
              <a:ahLst/>
              <a:cxnLst/>
              <a:rect l="l" t="t" r="r" b="b"/>
              <a:pathLst>
                <a:path w="240029" h="121285">
                  <a:moveTo>
                    <a:pt x="239864" y="0"/>
                  </a:moveTo>
                  <a:lnTo>
                    <a:pt x="0" y="0"/>
                  </a:lnTo>
                  <a:lnTo>
                    <a:pt x="0" y="121069"/>
                  </a:lnTo>
                  <a:lnTo>
                    <a:pt x="239864" y="121069"/>
                  </a:lnTo>
                  <a:lnTo>
                    <a:pt x="239864"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9" name="object 76">
              <a:extLst>
                <a:ext uri="{FF2B5EF4-FFF2-40B4-BE49-F238E27FC236}">
                  <a16:creationId xmlns:a16="http://schemas.microsoft.com/office/drawing/2014/main" id="{630DDD8C-D470-44DE-A112-3B66889CBF44}"/>
                </a:ext>
              </a:extLst>
            </p:cNvPr>
            <p:cNvSpPr/>
            <p:nvPr/>
          </p:nvSpPr>
          <p:spPr>
            <a:xfrm>
              <a:off x="3351983" y="1951499"/>
              <a:ext cx="240029" cy="121285"/>
            </a:xfrm>
            <a:custGeom>
              <a:avLst/>
              <a:gdLst/>
              <a:ahLst/>
              <a:cxnLst/>
              <a:rect l="l" t="t" r="r" b="b"/>
              <a:pathLst>
                <a:path w="240029" h="121285">
                  <a:moveTo>
                    <a:pt x="0" y="0"/>
                  </a:moveTo>
                  <a:lnTo>
                    <a:pt x="239864" y="0"/>
                  </a:lnTo>
                  <a:lnTo>
                    <a:pt x="239864" y="121069"/>
                  </a:lnTo>
                  <a:lnTo>
                    <a:pt x="0" y="121069"/>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grpSp>
      <p:sp>
        <p:nvSpPr>
          <p:cNvPr id="439" name="object 86">
            <a:extLst>
              <a:ext uri="{FF2B5EF4-FFF2-40B4-BE49-F238E27FC236}">
                <a16:creationId xmlns:a16="http://schemas.microsoft.com/office/drawing/2014/main" id="{21003FC6-574F-4D4B-9BB9-15EA9392B12E}"/>
              </a:ext>
            </a:extLst>
          </p:cNvPr>
          <p:cNvSpPr txBox="1"/>
          <p:nvPr/>
        </p:nvSpPr>
        <p:spPr>
          <a:xfrm>
            <a:off x="6800960" y="3993188"/>
            <a:ext cx="679962" cy="680562"/>
          </a:xfrm>
          <a:prstGeom prst="rect">
            <a:avLst/>
          </a:prstGeom>
          <a:solidFill>
            <a:srgbClr val="F04E3E"/>
          </a:solidFill>
        </p:spPr>
        <p:txBody>
          <a:bodyPr vert="horz" wrap="square" lIns="0" tIns="72000" rIns="0" bIns="0" rtlCol="0" anchor="ctr" anchorCtr="0">
            <a:spAutoFit/>
          </a:bodyPr>
          <a:lstStyle/>
          <a:p>
            <a:pPr marL="76465">
              <a:lnSpc>
                <a:spcPct val="150000"/>
              </a:lnSpc>
              <a:spcBef>
                <a:spcPts val="1123"/>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37.90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6465">
              <a:lnSpc>
                <a:spcPct val="150000"/>
              </a:lnSpc>
              <a:spcBef>
                <a:spcPts val="1123"/>
              </a:spcBef>
            </a:pPr>
            <a:endParaRPr sz="1055" dirty="0">
              <a:latin typeface="メイリオ" panose="020B0604030504040204" pitchFamily="50" charset="-128"/>
              <a:ea typeface="メイリオ" panose="020B0604030504040204" pitchFamily="50" charset="-128"/>
              <a:cs typeface="SimSun"/>
            </a:endParaRPr>
          </a:p>
        </p:txBody>
      </p:sp>
      <p:sp>
        <p:nvSpPr>
          <p:cNvPr id="437" name="object 84">
            <a:extLst>
              <a:ext uri="{FF2B5EF4-FFF2-40B4-BE49-F238E27FC236}">
                <a16:creationId xmlns:a16="http://schemas.microsoft.com/office/drawing/2014/main" id="{7662362F-4390-41A0-BEFC-A57085EA4B2E}"/>
              </a:ext>
            </a:extLst>
          </p:cNvPr>
          <p:cNvSpPr txBox="1"/>
          <p:nvPr/>
        </p:nvSpPr>
        <p:spPr>
          <a:xfrm>
            <a:off x="5977090" y="3966199"/>
            <a:ext cx="679962" cy="645712"/>
          </a:xfrm>
          <a:prstGeom prst="rect">
            <a:avLst/>
          </a:prstGeom>
          <a:solidFill>
            <a:srgbClr val="F04E3E"/>
          </a:solidFill>
        </p:spPr>
        <p:txBody>
          <a:bodyPr vert="horz" wrap="square" lIns="0" tIns="88287" rIns="0" bIns="0" rtlCol="0">
            <a:spAutoFit/>
          </a:bodyPr>
          <a:lstStyle/>
          <a:p>
            <a:pPr marL="78831">
              <a:lnSpc>
                <a:spcPct val="150000"/>
              </a:lnSpc>
              <a:spcBef>
                <a:spcPts val="695"/>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33.60</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695"/>
              </a:spcBef>
            </a:pPr>
            <a:endParaRPr sz="1055" dirty="0">
              <a:latin typeface="メイリオ" panose="020B0604030504040204" pitchFamily="50" charset="-128"/>
              <a:ea typeface="メイリオ" panose="020B0604030504040204" pitchFamily="50" charset="-128"/>
              <a:cs typeface="SimSun"/>
            </a:endParaRPr>
          </a:p>
        </p:txBody>
      </p:sp>
      <p:sp>
        <p:nvSpPr>
          <p:cNvPr id="415" name="object 62">
            <a:extLst>
              <a:ext uri="{FF2B5EF4-FFF2-40B4-BE49-F238E27FC236}">
                <a16:creationId xmlns:a16="http://schemas.microsoft.com/office/drawing/2014/main" id="{4729FD92-4887-488E-901E-223E6F21C287}"/>
              </a:ext>
            </a:extLst>
          </p:cNvPr>
          <p:cNvSpPr/>
          <p:nvPr/>
        </p:nvSpPr>
        <p:spPr>
          <a:xfrm>
            <a:off x="5978812" y="4377651"/>
            <a:ext cx="680333" cy="1107632"/>
          </a:xfrm>
          <a:custGeom>
            <a:avLst/>
            <a:gdLst/>
            <a:ahLst/>
            <a:cxnLst/>
            <a:rect l="l" t="t" r="r" b="b"/>
            <a:pathLst>
              <a:path w="431800" h="776604">
                <a:moveTo>
                  <a:pt x="431761" y="0"/>
                </a:moveTo>
                <a:lnTo>
                  <a:pt x="0" y="0"/>
                </a:lnTo>
                <a:lnTo>
                  <a:pt x="0" y="776566"/>
                </a:lnTo>
                <a:lnTo>
                  <a:pt x="431761" y="776566"/>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5" name="object 82">
            <a:extLst>
              <a:ext uri="{FF2B5EF4-FFF2-40B4-BE49-F238E27FC236}">
                <a16:creationId xmlns:a16="http://schemas.microsoft.com/office/drawing/2014/main" id="{6A0DA4CD-F978-49D9-BD78-CBC621930CB9}"/>
              </a:ext>
            </a:extLst>
          </p:cNvPr>
          <p:cNvSpPr txBox="1"/>
          <p:nvPr/>
        </p:nvSpPr>
        <p:spPr>
          <a:xfrm>
            <a:off x="5183041" y="3871176"/>
            <a:ext cx="679962" cy="597776"/>
          </a:xfrm>
          <a:prstGeom prst="rect">
            <a:avLst/>
          </a:prstGeom>
          <a:solidFill>
            <a:srgbClr val="F04E3E"/>
          </a:solidFill>
        </p:spPr>
        <p:txBody>
          <a:bodyPr vert="horz" wrap="square" lIns="0" tIns="66215" rIns="0" bIns="0" rtlCol="0">
            <a:spAutoFit/>
          </a:bodyPr>
          <a:lstStyle/>
          <a:p>
            <a:pPr marL="78831">
              <a:lnSpc>
                <a:spcPct val="150000"/>
              </a:lnSpc>
              <a:spcBef>
                <a:spcPts val="521"/>
              </a:spcBef>
            </a:pPr>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26.58</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78831">
              <a:lnSpc>
                <a:spcPct val="150000"/>
              </a:lnSpc>
              <a:spcBef>
                <a:spcPts val="521"/>
              </a:spcBef>
            </a:pPr>
            <a:endParaRPr sz="1055" dirty="0">
              <a:latin typeface="メイリオ" panose="020B0604030504040204" pitchFamily="50" charset="-128"/>
              <a:ea typeface="メイリオ" panose="020B0604030504040204" pitchFamily="50" charset="-128"/>
              <a:cs typeface="SimSun"/>
            </a:endParaRPr>
          </a:p>
        </p:txBody>
      </p:sp>
      <p:sp>
        <p:nvSpPr>
          <p:cNvPr id="357" name="object 4">
            <a:extLst>
              <a:ext uri="{FF2B5EF4-FFF2-40B4-BE49-F238E27FC236}">
                <a16:creationId xmlns:a16="http://schemas.microsoft.com/office/drawing/2014/main" id="{AE73EC9C-90C4-494D-A303-FD71E5D64301}"/>
              </a:ext>
            </a:extLst>
          </p:cNvPr>
          <p:cNvSpPr txBox="1"/>
          <p:nvPr/>
        </p:nvSpPr>
        <p:spPr>
          <a:xfrm>
            <a:off x="5062819" y="5873814"/>
            <a:ext cx="4089114" cy="150470"/>
          </a:xfrm>
          <a:prstGeom prst="rect">
            <a:avLst/>
          </a:prstGeom>
        </p:spPr>
        <p:txBody>
          <a:bodyPr vert="horz" wrap="square" lIns="0" tIns="16554" rIns="0" bIns="0" rtlCol="0">
            <a:spAutoFit/>
          </a:bodyPr>
          <a:lstStyle/>
          <a:p>
            <a:pPr marL="15767">
              <a:spcBef>
                <a:spcPts val="130"/>
              </a:spcBef>
            </a:pPr>
            <a:r>
              <a:rPr lang="ja-JP" altLang="en-US" sz="869" spc="99" dirty="0">
                <a:solidFill>
                  <a:srgbClr val="231F20"/>
                </a:solidFill>
                <a:latin typeface="メイリオ" panose="020B0604030504040204" pitchFamily="50" charset="-128"/>
                <a:ea typeface="メイリオ" panose="020B0604030504040204" pitchFamily="50" charset="-128"/>
                <a:cs typeface="SimSun"/>
              </a:rPr>
              <a:t>出典：</a:t>
            </a:r>
            <a:r>
              <a:rPr sz="869" spc="99" dirty="0">
                <a:solidFill>
                  <a:srgbClr val="231F20"/>
                </a:solidFill>
                <a:latin typeface="メイリオ" panose="020B0604030504040204" pitchFamily="50" charset="-128"/>
                <a:ea typeface="メイリオ" panose="020B0604030504040204" pitchFamily="50" charset="-128"/>
                <a:cs typeface="SimSun"/>
              </a:rPr>
              <a:t>2017</a:t>
            </a:r>
            <a:r>
              <a:rPr sz="869" spc="-168" dirty="0">
                <a:solidFill>
                  <a:srgbClr val="231F20"/>
                </a:solidFill>
                <a:latin typeface="メイリオ" panose="020B0604030504040204" pitchFamily="50" charset="-128"/>
                <a:ea typeface="メイリオ" panose="020B0604030504040204" pitchFamily="50" charset="-128"/>
                <a:cs typeface="SimSun"/>
              </a:rPr>
              <a:t>年６</a:t>
            </a:r>
            <a:r>
              <a:rPr sz="869" spc="6" dirty="0">
                <a:solidFill>
                  <a:srgbClr val="231F20"/>
                </a:solidFill>
                <a:latin typeface="メイリオ" panose="020B0604030504040204" pitchFamily="50" charset="-128"/>
                <a:ea typeface="メイリオ" panose="020B0604030504040204" pitchFamily="50" charset="-128"/>
                <a:cs typeface="SimSun"/>
              </a:rPr>
              <a:t>月</a:t>
            </a:r>
            <a:r>
              <a:rPr sz="869" spc="-180" dirty="0">
                <a:solidFill>
                  <a:srgbClr val="231F20"/>
                </a:solidFill>
                <a:latin typeface="メイリオ" panose="020B0604030504040204" pitchFamily="50" charset="-128"/>
                <a:ea typeface="メイリオ" panose="020B0604030504040204" pitchFamily="50" charset="-128"/>
                <a:cs typeface="SimSun"/>
              </a:rPr>
              <a:t> </a:t>
            </a:r>
            <a:r>
              <a:rPr sz="869" spc="6" dirty="0">
                <a:solidFill>
                  <a:srgbClr val="231F20"/>
                </a:solidFill>
                <a:latin typeface="メイリオ" panose="020B0604030504040204" pitchFamily="50" charset="-128"/>
                <a:ea typeface="メイリオ" panose="020B0604030504040204" pitchFamily="50" charset="-128"/>
                <a:cs typeface="SimSun"/>
              </a:rPr>
              <a:t>東北大学大学院歯学研究科発</a:t>
            </a:r>
            <a:r>
              <a:rPr sz="869" spc="-12" dirty="0">
                <a:solidFill>
                  <a:srgbClr val="231F20"/>
                </a:solidFill>
                <a:latin typeface="メイリオ" panose="020B0604030504040204" pitchFamily="50" charset="-128"/>
                <a:ea typeface="メイリオ" panose="020B0604030504040204" pitchFamily="50" charset="-128"/>
                <a:cs typeface="SimSun"/>
              </a:rPr>
              <a:t>表</a:t>
            </a:r>
            <a:r>
              <a:rPr sz="869" spc="-74" dirty="0">
                <a:solidFill>
                  <a:srgbClr val="231F20"/>
                </a:solidFill>
                <a:latin typeface="メイリオ" panose="020B0604030504040204" pitchFamily="50" charset="-128"/>
                <a:ea typeface="メイリオ" panose="020B0604030504040204" pitchFamily="50" charset="-128"/>
                <a:cs typeface="SimSun"/>
              </a:rPr>
              <a:t>よ</a:t>
            </a:r>
            <a:r>
              <a:rPr sz="869" spc="-62" dirty="0">
                <a:solidFill>
                  <a:srgbClr val="231F20"/>
                </a:solidFill>
                <a:latin typeface="メイリオ" panose="020B0604030504040204" pitchFamily="50" charset="-128"/>
                <a:ea typeface="メイリオ" panose="020B0604030504040204" pitchFamily="50" charset="-128"/>
                <a:cs typeface="SimSun"/>
              </a:rPr>
              <a:t>り</a:t>
            </a:r>
            <a:r>
              <a:rPr sz="869" spc="6" dirty="0">
                <a:solidFill>
                  <a:srgbClr val="231F20"/>
                </a:solidFill>
                <a:latin typeface="メイリオ" panose="020B0604030504040204" pitchFamily="50" charset="-128"/>
                <a:ea typeface="メイリオ" panose="020B0604030504040204" pitchFamily="50" charset="-128"/>
                <a:cs typeface="SimSun"/>
              </a:rPr>
              <a:t>引用</a:t>
            </a:r>
            <a:endParaRPr sz="869" dirty="0">
              <a:latin typeface="メイリオ" panose="020B0604030504040204" pitchFamily="50" charset="-128"/>
              <a:ea typeface="メイリオ" panose="020B0604030504040204" pitchFamily="50" charset="-128"/>
              <a:cs typeface="SimSun"/>
            </a:endParaRPr>
          </a:p>
        </p:txBody>
      </p:sp>
      <p:sp>
        <p:nvSpPr>
          <p:cNvPr id="401" name="object 48">
            <a:extLst>
              <a:ext uri="{FF2B5EF4-FFF2-40B4-BE49-F238E27FC236}">
                <a16:creationId xmlns:a16="http://schemas.microsoft.com/office/drawing/2014/main" id="{44D390D3-B564-4256-B8EB-2D7FAE907DA9}"/>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3" name="object 50">
            <a:extLst>
              <a:ext uri="{FF2B5EF4-FFF2-40B4-BE49-F238E27FC236}">
                <a16:creationId xmlns:a16="http://schemas.microsoft.com/office/drawing/2014/main" id="{DF032F10-B6D8-4E87-A317-F8EA88233A07}"/>
              </a:ext>
            </a:extLst>
          </p:cNvPr>
          <p:cNvSpPr/>
          <p:nvPr/>
        </p:nvSpPr>
        <p:spPr>
          <a:xfrm>
            <a:off x="5095855"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4" name="object 51">
            <a:extLst>
              <a:ext uri="{FF2B5EF4-FFF2-40B4-BE49-F238E27FC236}">
                <a16:creationId xmlns:a16="http://schemas.microsoft.com/office/drawing/2014/main" id="{9B13D0D5-EDF9-40C4-90A3-DB65BE413659}"/>
              </a:ext>
            </a:extLst>
          </p:cNvPr>
          <p:cNvSpPr/>
          <p:nvPr/>
        </p:nvSpPr>
        <p:spPr>
          <a:xfrm>
            <a:off x="591333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5" name="object 52">
            <a:extLst>
              <a:ext uri="{FF2B5EF4-FFF2-40B4-BE49-F238E27FC236}">
                <a16:creationId xmlns:a16="http://schemas.microsoft.com/office/drawing/2014/main" id="{4CABAF04-BE28-4EFE-8028-0D0F059B4885}"/>
              </a:ext>
            </a:extLst>
          </p:cNvPr>
          <p:cNvSpPr/>
          <p:nvPr/>
        </p:nvSpPr>
        <p:spPr>
          <a:xfrm>
            <a:off x="6730796"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6" name="object 53">
            <a:extLst>
              <a:ext uri="{FF2B5EF4-FFF2-40B4-BE49-F238E27FC236}">
                <a16:creationId xmlns:a16="http://schemas.microsoft.com/office/drawing/2014/main" id="{8088CEFD-E093-4FE5-8DD9-A39E7A20444F}"/>
              </a:ext>
            </a:extLst>
          </p:cNvPr>
          <p:cNvSpPr/>
          <p:nvPr/>
        </p:nvSpPr>
        <p:spPr>
          <a:xfrm>
            <a:off x="7548274"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7" name="object 54">
            <a:extLst>
              <a:ext uri="{FF2B5EF4-FFF2-40B4-BE49-F238E27FC236}">
                <a16:creationId xmlns:a16="http://schemas.microsoft.com/office/drawing/2014/main" id="{89CF20AE-6568-46CE-8FC5-2C8D51598B6E}"/>
              </a:ext>
            </a:extLst>
          </p:cNvPr>
          <p:cNvSpPr/>
          <p:nvPr/>
        </p:nvSpPr>
        <p:spPr>
          <a:xfrm>
            <a:off x="8365753" y="5439184"/>
            <a:ext cx="0" cy="46188"/>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09" name="object 56">
            <a:extLst>
              <a:ext uri="{FF2B5EF4-FFF2-40B4-BE49-F238E27FC236}">
                <a16:creationId xmlns:a16="http://schemas.microsoft.com/office/drawing/2014/main" id="{81BD70B9-0F06-41B7-80AF-9837B85A4B7D}"/>
              </a:ext>
            </a:extLst>
          </p:cNvPr>
          <p:cNvSpPr/>
          <p:nvPr/>
        </p:nvSpPr>
        <p:spPr>
          <a:xfrm>
            <a:off x="5095855" y="5480701"/>
            <a:ext cx="3270347" cy="0"/>
          </a:xfrm>
          <a:custGeom>
            <a:avLst/>
            <a:gdLst/>
            <a:ahLst/>
            <a:cxnLst/>
            <a:rect l="l" t="t" r="r" b="b"/>
            <a:pathLst>
              <a:path w="2399029">
                <a:moveTo>
                  <a:pt x="0" y="0"/>
                </a:moveTo>
                <a:lnTo>
                  <a:pt x="683634" y="0"/>
                </a:lnTo>
              </a:path>
              <a:path w="2399029">
                <a:moveTo>
                  <a:pt x="1115396" y="0"/>
                </a:moveTo>
                <a:lnTo>
                  <a:pt x="1283315" y="0"/>
                </a:lnTo>
              </a:path>
              <a:path w="2399029">
                <a:moveTo>
                  <a:pt x="1715077" y="0"/>
                </a:moveTo>
                <a:lnTo>
                  <a:pt x="1882984" y="0"/>
                </a:lnTo>
              </a:path>
              <a:path w="2399029">
                <a:moveTo>
                  <a:pt x="2314746" y="0"/>
                </a:moveTo>
                <a:lnTo>
                  <a:pt x="2398699" y="0"/>
                </a:lnTo>
              </a:path>
            </a:pathLst>
          </a:custGeom>
          <a:ln w="6351">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2" name="object 59">
            <a:extLst>
              <a:ext uri="{FF2B5EF4-FFF2-40B4-BE49-F238E27FC236}">
                <a16:creationId xmlns:a16="http://schemas.microsoft.com/office/drawing/2014/main" id="{60B0E065-E60D-4FD2-BB02-8F00F4DFCBD7}"/>
              </a:ext>
            </a:extLst>
          </p:cNvPr>
          <p:cNvSpPr/>
          <p:nvPr/>
        </p:nvSpPr>
        <p:spPr>
          <a:xfrm>
            <a:off x="5095855" y="3643360"/>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4" name="object 61">
            <a:extLst>
              <a:ext uri="{FF2B5EF4-FFF2-40B4-BE49-F238E27FC236}">
                <a16:creationId xmlns:a16="http://schemas.microsoft.com/office/drawing/2014/main" id="{B3D43DEC-A7CD-47C6-8001-44150A585E11}"/>
              </a:ext>
            </a:extLst>
          </p:cNvPr>
          <p:cNvSpPr/>
          <p:nvPr/>
        </p:nvSpPr>
        <p:spPr>
          <a:xfrm>
            <a:off x="5210292" y="4189779"/>
            <a:ext cx="588628" cy="1296011"/>
          </a:xfrm>
          <a:custGeom>
            <a:avLst/>
            <a:gdLst/>
            <a:ahLst/>
            <a:cxnLst/>
            <a:rect l="l" t="t" r="r" b="b"/>
            <a:pathLst>
              <a:path w="431800" h="908685">
                <a:moveTo>
                  <a:pt x="0" y="0"/>
                </a:moveTo>
                <a:lnTo>
                  <a:pt x="431761" y="0"/>
                </a:lnTo>
                <a:lnTo>
                  <a:pt x="431761" y="908291"/>
                </a:lnTo>
                <a:lnTo>
                  <a:pt x="0" y="90829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6" name="object 63">
            <a:extLst>
              <a:ext uri="{FF2B5EF4-FFF2-40B4-BE49-F238E27FC236}">
                <a16:creationId xmlns:a16="http://schemas.microsoft.com/office/drawing/2014/main" id="{94638AE3-4CBD-45BA-9EA3-4CFF17931076}"/>
              </a:ext>
            </a:extLst>
          </p:cNvPr>
          <p:cNvSpPr/>
          <p:nvPr/>
        </p:nvSpPr>
        <p:spPr>
          <a:xfrm>
            <a:off x="6027776" y="4377651"/>
            <a:ext cx="588628" cy="1107632"/>
          </a:xfrm>
          <a:custGeom>
            <a:avLst/>
            <a:gdLst/>
            <a:ahLst/>
            <a:cxnLst/>
            <a:rect l="l" t="t" r="r" b="b"/>
            <a:pathLst>
              <a:path w="431800" h="776604">
                <a:moveTo>
                  <a:pt x="0" y="0"/>
                </a:moveTo>
                <a:lnTo>
                  <a:pt x="431761" y="0"/>
                </a:lnTo>
                <a:lnTo>
                  <a:pt x="431761" y="776566"/>
                </a:lnTo>
                <a:lnTo>
                  <a:pt x="0" y="776566"/>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8" name="object 65">
            <a:extLst>
              <a:ext uri="{FF2B5EF4-FFF2-40B4-BE49-F238E27FC236}">
                <a16:creationId xmlns:a16="http://schemas.microsoft.com/office/drawing/2014/main" id="{3A09C230-5829-419A-A2D7-AD53F807E5EA}"/>
              </a:ext>
            </a:extLst>
          </p:cNvPr>
          <p:cNvSpPr/>
          <p:nvPr/>
        </p:nvSpPr>
        <p:spPr>
          <a:xfrm>
            <a:off x="6845259" y="4441737"/>
            <a:ext cx="588628" cy="1044235"/>
          </a:xfrm>
          <a:custGeom>
            <a:avLst/>
            <a:gdLst/>
            <a:ahLst/>
            <a:cxnLst/>
            <a:rect l="l" t="t" r="r" b="b"/>
            <a:pathLst>
              <a:path w="431800" h="732154">
                <a:moveTo>
                  <a:pt x="0" y="0"/>
                </a:moveTo>
                <a:lnTo>
                  <a:pt x="431761" y="0"/>
                </a:lnTo>
                <a:lnTo>
                  <a:pt x="431761" y="731621"/>
                </a:lnTo>
                <a:lnTo>
                  <a:pt x="0" y="731621"/>
                </a:lnTo>
                <a:lnTo>
                  <a:pt x="0" y="0"/>
                </a:lnTo>
                <a:close/>
              </a:path>
            </a:pathLst>
          </a:custGeom>
          <a:ln w="6350">
            <a:solidFill>
              <a:srgbClr val="3777BC"/>
            </a:solidFill>
          </a:ln>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19" name="object 66">
            <a:extLst>
              <a:ext uri="{FF2B5EF4-FFF2-40B4-BE49-F238E27FC236}">
                <a16:creationId xmlns:a16="http://schemas.microsoft.com/office/drawing/2014/main" id="{71A17D25-A465-44D4-9887-F657BEEE1398}"/>
              </a:ext>
            </a:extLst>
          </p:cNvPr>
          <p:cNvSpPr txBox="1"/>
          <p:nvPr/>
        </p:nvSpPr>
        <p:spPr>
          <a:xfrm>
            <a:off x="4600950" y="534486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1200</a:t>
            </a:r>
            <a:endParaRPr sz="1055">
              <a:latin typeface="メイリオ" panose="020B0604030504040204" pitchFamily="50" charset="-128"/>
              <a:ea typeface="メイリオ" panose="020B0604030504040204" pitchFamily="50" charset="-128"/>
              <a:cs typeface="SimSun"/>
            </a:endParaRPr>
          </a:p>
        </p:txBody>
      </p:sp>
      <p:sp>
        <p:nvSpPr>
          <p:cNvPr id="430" name="object 77">
            <a:extLst>
              <a:ext uri="{FF2B5EF4-FFF2-40B4-BE49-F238E27FC236}">
                <a16:creationId xmlns:a16="http://schemas.microsoft.com/office/drawing/2014/main" id="{1ABE53BD-82E1-46C1-BA9A-363A4D0CA20E}"/>
              </a:ext>
            </a:extLst>
          </p:cNvPr>
          <p:cNvSpPr txBox="1"/>
          <p:nvPr/>
        </p:nvSpPr>
        <p:spPr>
          <a:xfrm>
            <a:off x="7820117" y="5507834"/>
            <a:ext cx="851844" cy="372816"/>
          </a:xfrm>
          <a:prstGeom prst="rect">
            <a:avLst/>
          </a:prstGeom>
        </p:spPr>
        <p:txBody>
          <a:bodyPr vert="horz" wrap="square" lIns="0" tIns="16554" rIns="0" bIns="0" rtlCol="0">
            <a:spAutoFit/>
          </a:bodyPr>
          <a:lstStyle/>
          <a:p>
            <a:pPr marL="15767">
              <a:lnSpc>
                <a:spcPts val="1223"/>
              </a:lnSpc>
              <a:spcBef>
                <a:spcPts val="130"/>
              </a:spcBef>
            </a:pPr>
            <a:r>
              <a:rPr sz="1055" b="1" spc="43" dirty="0">
                <a:solidFill>
                  <a:srgbClr val="231F20"/>
                </a:solidFill>
                <a:latin typeface="メイリオ" panose="020B0604030504040204" pitchFamily="50" charset="-128"/>
                <a:ea typeface="メイリオ" panose="020B0604030504040204" pitchFamily="50" charset="-128"/>
                <a:cs typeface="SimSun"/>
              </a:rPr>
              <a:t>0</a:t>
            </a:r>
            <a:r>
              <a:rPr sz="1055" b="1" spc="87" dirty="0">
                <a:solidFill>
                  <a:srgbClr val="231F20"/>
                </a:solidFill>
                <a:latin typeface="メイリオ" panose="020B0604030504040204" pitchFamily="50" charset="-128"/>
                <a:ea typeface="メイリオ" panose="020B0604030504040204" pitchFamily="50" charset="-128"/>
                <a:cs typeface="SimSun"/>
              </a:rPr>
              <a:t>本</a:t>
            </a:r>
            <a:endParaRPr sz="1055" b="1">
              <a:latin typeface="メイリオ" panose="020B0604030504040204" pitchFamily="50" charset="-128"/>
              <a:ea typeface="メイリオ" panose="020B0604030504040204" pitchFamily="50" charset="-128"/>
              <a:cs typeface="SimSun"/>
            </a:endParaRPr>
          </a:p>
          <a:p>
            <a:pPr marL="146625">
              <a:lnSpc>
                <a:spcPts val="1223"/>
              </a:lnSpc>
            </a:pPr>
            <a:r>
              <a:rPr sz="1055" b="1" spc="6" dirty="0">
                <a:solidFill>
                  <a:srgbClr val="231F20"/>
                </a:solidFill>
                <a:latin typeface="メイリオ" panose="020B0604030504040204" pitchFamily="50" charset="-128"/>
                <a:ea typeface="メイリオ" panose="020B0604030504040204" pitchFamily="50" charset="-128"/>
                <a:cs typeface="SimSun"/>
              </a:rPr>
              <a:t>（歯数）</a:t>
            </a:r>
            <a:endParaRPr sz="1055" b="1">
              <a:latin typeface="メイリオ" panose="020B0604030504040204" pitchFamily="50" charset="-128"/>
              <a:ea typeface="メイリオ" panose="020B0604030504040204" pitchFamily="50" charset="-128"/>
              <a:cs typeface="SimSun"/>
            </a:endParaRPr>
          </a:p>
        </p:txBody>
      </p:sp>
      <p:sp>
        <p:nvSpPr>
          <p:cNvPr id="431" name="object 78">
            <a:extLst>
              <a:ext uri="{FF2B5EF4-FFF2-40B4-BE49-F238E27FC236}">
                <a16:creationId xmlns:a16="http://schemas.microsoft.com/office/drawing/2014/main" id="{29218B2E-EDEB-4A01-AF5F-A2BF09EF15BA}"/>
              </a:ext>
            </a:extLst>
          </p:cNvPr>
          <p:cNvSpPr txBox="1"/>
          <p:nvPr/>
        </p:nvSpPr>
        <p:spPr>
          <a:xfrm>
            <a:off x="6899878" y="5507836"/>
            <a:ext cx="462649" cy="205735"/>
          </a:xfrm>
          <a:prstGeom prst="rect">
            <a:avLst/>
          </a:prstGeom>
        </p:spPr>
        <p:txBody>
          <a:bodyPr vert="horz" wrap="square" lIns="0" tIns="16554" rIns="0" bIns="0" rtlCol="0">
            <a:spAutoFit/>
          </a:bodyPr>
          <a:lstStyle/>
          <a:p>
            <a:pPr marL="15767">
              <a:spcBef>
                <a:spcPts val="130"/>
              </a:spcBef>
            </a:pPr>
            <a:r>
              <a:rPr sz="1055" b="1" spc="25" dirty="0">
                <a:solidFill>
                  <a:srgbClr val="231F20"/>
                </a:solidFill>
                <a:latin typeface="メイリオ" panose="020B0604030504040204" pitchFamily="50" charset="-128"/>
                <a:ea typeface="メイリオ" panose="020B0604030504040204" pitchFamily="50" charset="-128"/>
                <a:cs typeface="SimSun"/>
              </a:rPr>
              <a:t>1-9本</a:t>
            </a:r>
            <a:endParaRPr sz="1055" b="1" dirty="0">
              <a:latin typeface="メイリオ" panose="020B0604030504040204" pitchFamily="50" charset="-128"/>
              <a:ea typeface="メイリオ" panose="020B0604030504040204" pitchFamily="50" charset="-128"/>
              <a:cs typeface="SimSun"/>
            </a:endParaRPr>
          </a:p>
        </p:txBody>
      </p:sp>
      <p:sp>
        <p:nvSpPr>
          <p:cNvPr id="432" name="object 79">
            <a:extLst>
              <a:ext uri="{FF2B5EF4-FFF2-40B4-BE49-F238E27FC236}">
                <a16:creationId xmlns:a16="http://schemas.microsoft.com/office/drawing/2014/main" id="{5C3E0269-A068-43E3-AE03-CC29522C92DC}"/>
              </a:ext>
            </a:extLst>
          </p:cNvPr>
          <p:cNvSpPr txBox="1"/>
          <p:nvPr/>
        </p:nvSpPr>
        <p:spPr>
          <a:xfrm>
            <a:off x="5935444" y="5507836"/>
            <a:ext cx="749866" cy="205735"/>
          </a:xfrm>
          <a:prstGeom prst="rect">
            <a:avLst/>
          </a:prstGeom>
        </p:spPr>
        <p:txBody>
          <a:bodyPr vert="horz" wrap="square" lIns="0" tIns="16554" rIns="0" bIns="0" rtlCol="0">
            <a:spAutoFit/>
          </a:bodyPr>
          <a:lstStyle/>
          <a:p>
            <a:pPr marL="15767">
              <a:spcBef>
                <a:spcPts val="130"/>
              </a:spcBef>
            </a:pPr>
            <a:r>
              <a:rPr sz="1055" b="1" spc="56" dirty="0">
                <a:solidFill>
                  <a:srgbClr val="231F20"/>
                </a:solidFill>
                <a:latin typeface="メイリオ" panose="020B0604030504040204" pitchFamily="50" charset="-128"/>
                <a:ea typeface="メイリオ" panose="020B0604030504040204" pitchFamily="50" charset="-128"/>
                <a:cs typeface="SimSun"/>
              </a:rPr>
              <a:t>10-19本</a:t>
            </a:r>
            <a:endParaRPr sz="1055" b="1" dirty="0">
              <a:latin typeface="メイリオ" panose="020B0604030504040204" pitchFamily="50" charset="-128"/>
              <a:ea typeface="メイリオ" panose="020B0604030504040204" pitchFamily="50" charset="-128"/>
              <a:cs typeface="SimSun"/>
            </a:endParaRPr>
          </a:p>
        </p:txBody>
      </p:sp>
      <p:sp>
        <p:nvSpPr>
          <p:cNvPr id="433" name="object 80">
            <a:extLst>
              <a:ext uri="{FF2B5EF4-FFF2-40B4-BE49-F238E27FC236}">
                <a16:creationId xmlns:a16="http://schemas.microsoft.com/office/drawing/2014/main" id="{29DE8714-F082-43E3-B399-BD9F90D6C377}"/>
              </a:ext>
            </a:extLst>
          </p:cNvPr>
          <p:cNvSpPr txBox="1"/>
          <p:nvPr/>
        </p:nvSpPr>
        <p:spPr>
          <a:xfrm>
            <a:off x="5173814" y="5507836"/>
            <a:ext cx="729745" cy="205735"/>
          </a:xfrm>
          <a:prstGeom prst="rect">
            <a:avLst/>
          </a:prstGeom>
        </p:spPr>
        <p:txBody>
          <a:bodyPr vert="horz" wrap="square" lIns="0" tIns="16554" rIns="0" bIns="0" rtlCol="0">
            <a:spAutoFit/>
          </a:bodyPr>
          <a:lstStyle/>
          <a:p>
            <a:pPr marL="15767">
              <a:spcBef>
                <a:spcPts val="130"/>
              </a:spcBef>
            </a:pPr>
            <a:r>
              <a:rPr sz="1055" b="1" spc="50" dirty="0">
                <a:solidFill>
                  <a:srgbClr val="231F20"/>
                </a:solidFill>
                <a:latin typeface="メイリオ" panose="020B0604030504040204" pitchFamily="50" charset="-128"/>
                <a:ea typeface="メイリオ" panose="020B0604030504040204" pitchFamily="50" charset="-128"/>
                <a:cs typeface="SimSun"/>
              </a:rPr>
              <a:t>20本以上</a:t>
            </a:r>
            <a:endParaRPr sz="1055" b="1" dirty="0">
              <a:latin typeface="メイリオ" panose="020B0604030504040204" pitchFamily="50" charset="-128"/>
              <a:ea typeface="メイリオ" panose="020B0604030504040204" pitchFamily="50" charset="-128"/>
              <a:cs typeface="SimSun"/>
            </a:endParaRPr>
          </a:p>
        </p:txBody>
      </p:sp>
      <p:sp>
        <p:nvSpPr>
          <p:cNvPr id="441" name="object 88">
            <a:extLst>
              <a:ext uri="{FF2B5EF4-FFF2-40B4-BE49-F238E27FC236}">
                <a16:creationId xmlns:a16="http://schemas.microsoft.com/office/drawing/2014/main" id="{557F5BF3-1EDA-4D1F-88FF-9734DBF3398C}"/>
              </a:ext>
            </a:extLst>
          </p:cNvPr>
          <p:cNvSpPr txBox="1"/>
          <p:nvPr/>
        </p:nvSpPr>
        <p:spPr>
          <a:xfrm>
            <a:off x="7609687" y="4123302"/>
            <a:ext cx="679962" cy="702814"/>
          </a:xfrm>
          <a:prstGeom prst="rect">
            <a:avLst/>
          </a:prstGeom>
          <a:solidFill>
            <a:srgbClr val="F04E3E"/>
          </a:solidFill>
        </p:spPr>
        <p:txBody>
          <a:bodyPr vert="horz" wrap="square" lIns="0" tIns="5518" rIns="0" bIns="0" rtlCol="0">
            <a:spAutoFit/>
          </a:bodyPr>
          <a:lstStyle/>
          <a:p>
            <a:pPr>
              <a:spcBef>
                <a:spcPts val="43"/>
              </a:spcBef>
            </a:pPr>
            <a:endParaRPr sz="1366" dirty="0">
              <a:latin typeface="メイリオ" panose="020B0604030504040204" pitchFamily="50" charset="-128"/>
              <a:ea typeface="メイリオ" panose="020B0604030504040204" pitchFamily="50" charset="-128"/>
              <a:cs typeface="Times New Roman"/>
            </a:endParaRPr>
          </a:p>
          <a:p>
            <a:pPr marL="81985"/>
            <a:r>
              <a:rPr lang="ja-JP" altLang="en-US" sz="1055" spc="62" dirty="0">
                <a:solidFill>
                  <a:srgbClr val="FFFFFF"/>
                </a:solidFill>
                <a:latin typeface="メイリオ" panose="020B0604030504040204" pitchFamily="50" charset="-128"/>
                <a:ea typeface="メイリオ" panose="020B0604030504040204" pitchFamily="50" charset="-128"/>
                <a:cs typeface="SimSun"/>
              </a:rPr>
              <a:t> </a:t>
            </a:r>
            <a:r>
              <a:rPr sz="1055" spc="62" dirty="0">
                <a:solidFill>
                  <a:srgbClr val="FFFFFF"/>
                </a:solidFill>
                <a:latin typeface="メイリオ" panose="020B0604030504040204" pitchFamily="50" charset="-128"/>
                <a:ea typeface="メイリオ" panose="020B0604030504040204" pitchFamily="50" charset="-128"/>
                <a:cs typeface="SimSun"/>
              </a:rPr>
              <a:t>51.42</a:t>
            </a:r>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lang="en-US" sz="1055" spc="62" dirty="0">
              <a:solidFill>
                <a:srgbClr val="FFFFFF"/>
              </a:solidFill>
              <a:latin typeface="メイリオ" panose="020B0604030504040204" pitchFamily="50" charset="-128"/>
              <a:ea typeface="メイリオ" panose="020B0604030504040204" pitchFamily="50" charset="-128"/>
              <a:cs typeface="SimSun"/>
            </a:endParaRPr>
          </a:p>
          <a:p>
            <a:pPr marL="81985"/>
            <a:endParaRPr sz="1055" dirty="0">
              <a:latin typeface="メイリオ" panose="020B0604030504040204" pitchFamily="50" charset="-128"/>
              <a:ea typeface="メイリオ" panose="020B0604030504040204" pitchFamily="50" charset="-128"/>
              <a:cs typeface="SimSun"/>
            </a:endParaRPr>
          </a:p>
        </p:txBody>
      </p:sp>
      <p:sp>
        <p:nvSpPr>
          <p:cNvPr id="413" name="object 60">
            <a:extLst>
              <a:ext uri="{FF2B5EF4-FFF2-40B4-BE49-F238E27FC236}">
                <a16:creationId xmlns:a16="http://schemas.microsoft.com/office/drawing/2014/main" id="{60F68962-C707-4231-85BC-2DD36CFB9243}"/>
              </a:ext>
            </a:extLst>
          </p:cNvPr>
          <p:cNvSpPr/>
          <p:nvPr/>
        </p:nvSpPr>
        <p:spPr>
          <a:xfrm>
            <a:off x="5184071" y="4189779"/>
            <a:ext cx="678495" cy="1296011"/>
          </a:xfrm>
          <a:custGeom>
            <a:avLst/>
            <a:gdLst/>
            <a:ahLst/>
            <a:cxnLst/>
            <a:rect l="l" t="t" r="r" b="b"/>
            <a:pathLst>
              <a:path w="431800" h="908685">
                <a:moveTo>
                  <a:pt x="431761" y="0"/>
                </a:moveTo>
                <a:lnTo>
                  <a:pt x="0" y="0"/>
                </a:lnTo>
                <a:lnTo>
                  <a:pt x="0" y="908291"/>
                </a:lnTo>
                <a:lnTo>
                  <a:pt x="431761" y="90829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20" name="object 67">
            <a:extLst>
              <a:ext uri="{FF2B5EF4-FFF2-40B4-BE49-F238E27FC236}">
                <a16:creationId xmlns:a16="http://schemas.microsoft.com/office/drawing/2014/main" id="{B6062F24-69B4-4E0F-B2F2-0A7B51914A90}"/>
              </a:ext>
            </a:extLst>
          </p:cNvPr>
          <p:cNvSpPr txBox="1"/>
          <p:nvPr/>
        </p:nvSpPr>
        <p:spPr>
          <a:xfrm>
            <a:off x="4600950" y="4730894"/>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1250</a:t>
            </a:r>
            <a:endParaRPr sz="1055">
              <a:latin typeface="メイリオ" panose="020B0604030504040204" pitchFamily="50" charset="-128"/>
              <a:ea typeface="メイリオ" panose="020B0604030504040204" pitchFamily="50" charset="-128"/>
              <a:cs typeface="SimSun"/>
            </a:endParaRPr>
          </a:p>
        </p:txBody>
      </p:sp>
      <p:sp>
        <p:nvSpPr>
          <p:cNvPr id="421" name="object 68">
            <a:extLst>
              <a:ext uri="{FF2B5EF4-FFF2-40B4-BE49-F238E27FC236}">
                <a16:creationId xmlns:a16="http://schemas.microsoft.com/office/drawing/2014/main" id="{CC6C56F8-A8C8-49AC-A3FC-D4C492689CE4}"/>
              </a:ext>
            </a:extLst>
          </p:cNvPr>
          <p:cNvSpPr txBox="1"/>
          <p:nvPr/>
        </p:nvSpPr>
        <p:spPr>
          <a:xfrm>
            <a:off x="4600950" y="4116918"/>
            <a:ext cx="461869" cy="205735"/>
          </a:xfrm>
          <a:prstGeom prst="rect">
            <a:avLst/>
          </a:prstGeom>
        </p:spPr>
        <p:txBody>
          <a:bodyPr vert="horz" wrap="square" lIns="0" tIns="16554" rIns="0" bIns="0" rtlCol="0">
            <a:spAutoFit/>
          </a:bodyPr>
          <a:lstStyle/>
          <a:p>
            <a:pPr marL="15767">
              <a:spcBef>
                <a:spcPts val="130"/>
              </a:spcBef>
            </a:pPr>
            <a:r>
              <a:rPr sz="1055" spc="118" dirty="0">
                <a:solidFill>
                  <a:srgbClr val="231F20"/>
                </a:solidFill>
                <a:latin typeface="メイリオ" panose="020B0604030504040204" pitchFamily="50" charset="-128"/>
                <a:ea typeface="メイリオ" panose="020B0604030504040204" pitchFamily="50" charset="-128"/>
                <a:cs typeface="SimSun"/>
              </a:rPr>
              <a:t>1300</a:t>
            </a:r>
            <a:endParaRPr sz="1055">
              <a:latin typeface="メイリオ" panose="020B0604030504040204" pitchFamily="50" charset="-128"/>
              <a:ea typeface="メイリオ" panose="020B0604030504040204" pitchFamily="50" charset="-128"/>
              <a:cs typeface="SimSun"/>
            </a:endParaRPr>
          </a:p>
        </p:txBody>
      </p:sp>
      <p:sp>
        <p:nvSpPr>
          <p:cNvPr id="434" name="object 81">
            <a:extLst>
              <a:ext uri="{FF2B5EF4-FFF2-40B4-BE49-F238E27FC236}">
                <a16:creationId xmlns:a16="http://schemas.microsoft.com/office/drawing/2014/main" id="{8FA0C218-5AB2-4D31-901F-34F52177AABA}"/>
              </a:ext>
            </a:extLst>
          </p:cNvPr>
          <p:cNvSpPr txBox="1"/>
          <p:nvPr/>
        </p:nvSpPr>
        <p:spPr>
          <a:xfrm>
            <a:off x="5205963" y="4041874"/>
            <a:ext cx="737492" cy="717022"/>
          </a:xfrm>
          <a:prstGeom prst="rect">
            <a:avLst/>
          </a:prstGeom>
          <a:noFill/>
        </p:spPr>
        <p:txBody>
          <a:bodyPr vert="horz" wrap="square" lIns="0" tIns="0" rIns="0" bIns="0" rtlCol="0">
            <a:spAutoFit/>
          </a:bodyPr>
          <a:lstStyle/>
          <a:p>
            <a:pPr>
              <a:lnSpc>
                <a:spcPct val="100000"/>
              </a:lnSpc>
            </a:pPr>
            <a:endParaRPr sz="1614" dirty="0">
              <a:latin typeface="メイリオ" panose="020B0604030504040204" pitchFamily="50" charset="-128"/>
              <a:ea typeface="メイリオ" panose="020B0604030504040204" pitchFamily="50" charset="-128"/>
              <a:cs typeface="Times New Roman"/>
            </a:endParaRPr>
          </a:p>
          <a:p>
            <a:pPr>
              <a:spcBef>
                <a:spcPts val="50"/>
              </a:spcBef>
            </a:pPr>
            <a:endParaRPr sz="1303" dirty="0">
              <a:latin typeface="メイリオ" panose="020B0604030504040204" pitchFamily="50" charset="-128"/>
              <a:ea typeface="メイリオ" panose="020B0604030504040204" pitchFamily="50" charset="-128"/>
              <a:cs typeface="Times New Roman"/>
            </a:endParaRPr>
          </a:p>
          <a:p>
            <a:pPr marL="21285"/>
            <a:r>
              <a:rPr sz="1055" spc="25" dirty="0">
                <a:solidFill>
                  <a:srgbClr val="FFFFFF"/>
                </a:solidFill>
                <a:latin typeface="メイリオ" panose="020B0604030504040204" pitchFamily="50" charset="-128"/>
                <a:ea typeface="メイリオ" panose="020B0604030504040204" pitchFamily="50" charset="-128"/>
                <a:cs typeface="SimSun"/>
              </a:rPr>
              <a:t>1305.50</a:t>
            </a:r>
            <a:endParaRPr sz="1055" dirty="0">
              <a:latin typeface="メイリオ" panose="020B0604030504040204" pitchFamily="50" charset="-128"/>
              <a:ea typeface="メイリオ" panose="020B0604030504040204" pitchFamily="50" charset="-128"/>
              <a:cs typeface="SimSun"/>
            </a:endParaRPr>
          </a:p>
        </p:txBody>
      </p:sp>
      <p:sp>
        <p:nvSpPr>
          <p:cNvPr id="444" name="object 59">
            <a:extLst>
              <a:ext uri="{FF2B5EF4-FFF2-40B4-BE49-F238E27FC236}">
                <a16:creationId xmlns:a16="http://schemas.microsoft.com/office/drawing/2014/main" id="{350CF521-EA0C-49A4-8402-B1FC737CBFDF}"/>
              </a:ext>
            </a:extLst>
          </p:cNvPr>
          <p:cNvSpPr/>
          <p:nvPr/>
        </p:nvSpPr>
        <p:spPr>
          <a:xfrm>
            <a:off x="5084022" y="5484517"/>
            <a:ext cx="3270347" cy="0"/>
          </a:xfrm>
          <a:custGeom>
            <a:avLst/>
            <a:gdLst/>
            <a:ahLst/>
            <a:cxnLst/>
            <a:rect l="l" t="t" r="r" b="b"/>
            <a:pathLst>
              <a:path w="2399029">
                <a:moveTo>
                  <a:pt x="0" y="0"/>
                </a:moveTo>
                <a:lnTo>
                  <a:pt x="2398699" y="0"/>
                </a:lnTo>
              </a:path>
            </a:pathLst>
          </a:custGeom>
          <a:ln w="12700">
            <a:solidFill>
              <a:srgbClr val="939598"/>
            </a:solidFill>
          </a:ln>
        </p:spPr>
        <p:txBody>
          <a:bodyPr wrap="square" lIns="0" tIns="0" rIns="0" bIns="0" rtlCol="0"/>
          <a:lstStyle/>
          <a:p>
            <a:endParaRPr sz="3764" b="1">
              <a:latin typeface="メイリオ" panose="020B0604030504040204" pitchFamily="50" charset="-128"/>
              <a:ea typeface="メイリオ" panose="020B0604030504040204" pitchFamily="50" charset="-128"/>
            </a:endParaRPr>
          </a:p>
        </p:txBody>
      </p:sp>
      <p:sp>
        <p:nvSpPr>
          <p:cNvPr id="417" name="object 64">
            <a:extLst>
              <a:ext uri="{FF2B5EF4-FFF2-40B4-BE49-F238E27FC236}">
                <a16:creationId xmlns:a16="http://schemas.microsoft.com/office/drawing/2014/main" id="{763D182F-C0CC-483C-973C-44FEE12082AE}"/>
              </a:ext>
            </a:extLst>
          </p:cNvPr>
          <p:cNvSpPr/>
          <p:nvPr/>
        </p:nvSpPr>
        <p:spPr>
          <a:xfrm>
            <a:off x="6800304" y="4441737"/>
            <a:ext cx="680884" cy="1044235"/>
          </a:xfrm>
          <a:custGeom>
            <a:avLst/>
            <a:gdLst/>
            <a:ahLst/>
            <a:cxnLst/>
            <a:rect l="l" t="t" r="r" b="b"/>
            <a:pathLst>
              <a:path w="431800" h="732154">
                <a:moveTo>
                  <a:pt x="431761" y="0"/>
                </a:moveTo>
                <a:lnTo>
                  <a:pt x="0" y="0"/>
                </a:lnTo>
                <a:lnTo>
                  <a:pt x="0" y="731621"/>
                </a:lnTo>
                <a:lnTo>
                  <a:pt x="431761" y="731621"/>
                </a:lnTo>
                <a:lnTo>
                  <a:pt x="431761" y="0"/>
                </a:lnTo>
                <a:close/>
              </a:path>
            </a:pathLst>
          </a:custGeom>
          <a:solidFill>
            <a:srgbClr val="3777BC"/>
          </a:solidFill>
        </p:spPr>
        <p:txBody>
          <a:bodyPr wrap="square" lIns="0" tIns="0" rIns="0" bIns="0" rtlCol="0"/>
          <a:lstStyle/>
          <a:p>
            <a:endParaRPr sz="3764">
              <a:latin typeface="メイリオ" panose="020B0604030504040204" pitchFamily="50" charset="-128"/>
              <a:ea typeface="メイリオ" panose="020B0604030504040204" pitchFamily="50" charset="-128"/>
            </a:endParaRPr>
          </a:p>
        </p:txBody>
      </p:sp>
      <p:sp>
        <p:nvSpPr>
          <p:cNvPr id="438" name="object 85">
            <a:extLst>
              <a:ext uri="{FF2B5EF4-FFF2-40B4-BE49-F238E27FC236}">
                <a16:creationId xmlns:a16="http://schemas.microsoft.com/office/drawing/2014/main" id="{9A9D489D-F1ED-417A-9AC2-C43BB1888858}"/>
              </a:ext>
            </a:extLst>
          </p:cNvPr>
          <p:cNvSpPr txBox="1"/>
          <p:nvPr/>
        </p:nvSpPr>
        <p:spPr>
          <a:xfrm>
            <a:off x="6845648" y="4865069"/>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1284.98</a:t>
            </a:r>
            <a:endParaRPr sz="1055" dirty="0">
              <a:latin typeface="メイリオ" panose="020B0604030504040204" pitchFamily="50" charset="-128"/>
              <a:ea typeface="メイリオ" panose="020B0604030504040204" pitchFamily="50" charset="-128"/>
              <a:cs typeface="SimSun"/>
            </a:endParaRPr>
          </a:p>
        </p:txBody>
      </p:sp>
      <p:sp>
        <p:nvSpPr>
          <p:cNvPr id="436" name="object 83">
            <a:extLst>
              <a:ext uri="{FF2B5EF4-FFF2-40B4-BE49-F238E27FC236}">
                <a16:creationId xmlns:a16="http://schemas.microsoft.com/office/drawing/2014/main" id="{6C1C7A0D-EDA6-41AE-B19F-5FF843C71B8C}"/>
              </a:ext>
            </a:extLst>
          </p:cNvPr>
          <p:cNvSpPr txBox="1"/>
          <p:nvPr/>
        </p:nvSpPr>
        <p:spPr>
          <a:xfrm>
            <a:off x="6019592" y="4641782"/>
            <a:ext cx="641320" cy="204821"/>
          </a:xfrm>
          <a:prstGeom prst="rect">
            <a:avLst/>
          </a:prstGeom>
        </p:spPr>
        <p:txBody>
          <a:bodyPr vert="horz" wrap="square" lIns="0" tIns="15766" rIns="0" bIns="0" rtlCol="0">
            <a:spAutoFit/>
          </a:bodyPr>
          <a:lstStyle/>
          <a:p>
            <a:pPr>
              <a:spcBef>
                <a:spcPts val="124"/>
              </a:spcBef>
            </a:pPr>
            <a:r>
              <a:rPr sz="1055" spc="25" dirty="0">
                <a:solidFill>
                  <a:srgbClr val="FFFFFF"/>
                </a:solidFill>
                <a:latin typeface="メイリオ" panose="020B0604030504040204" pitchFamily="50" charset="-128"/>
                <a:ea typeface="メイリオ" panose="020B0604030504040204" pitchFamily="50" charset="-128"/>
                <a:cs typeface="SimSun"/>
              </a:rPr>
              <a:t>1290.20</a:t>
            </a:r>
            <a:endParaRPr sz="1055" dirty="0">
              <a:latin typeface="メイリオ" panose="020B0604030504040204" pitchFamily="50" charset="-128"/>
              <a:ea typeface="メイリオ" panose="020B0604030504040204" pitchFamily="50" charset="-128"/>
              <a:cs typeface="SimSun"/>
            </a:endParaRPr>
          </a:p>
        </p:txBody>
      </p:sp>
      <p:sp>
        <p:nvSpPr>
          <p:cNvPr id="440" name="object 87">
            <a:extLst>
              <a:ext uri="{FF2B5EF4-FFF2-40B4-BE49-F238E27FC236}">
                <a16:creationId xmlns:a16="http://schemas.microsoft.com/office/drawing/2014/main" id="{7F2550C9-E309-455B-BADE-0260032AF480}"/>
              </a:ext>
            </a:extLst>
          </p:cNvPr>
          <p:cNvSpPr txBox="1"/>
          <p:nvPr/>
        </p:nvSpPr>
        <p:spPr>
          <a:xfrm>
            <a:off x="7609687" y="4743886"/>
            <a:ext cx="679962" cy="744502"/>
          </a:xfrm>
          <a:prstGeom prst="rect">
            <a:avLst/>
          </a:prstGeom>
          <a:solidFill>
            <a:srgbClr val="3777BC"/>
          </a:solidFill>
        </p:spPr>
        <p:txBody>
          <a:bodyPr vert="horz" wrap="square" lIns="0" tIns="6306" rIns="0" bIns="0" rtlCol="0">
            <a:spAutoFit/>
          </a:bodyPr>
          <a:lstStyle/>
          <a:p>
            <a:pPr>
              <a:spcBef>
                <a:spcPts val="50"/>
              </a:spcBef>
            </a:pPr>
            <a:endParaRPr lang="ja-JP" altLang="en-US" sz="1614" dirty="0">
              <a:latin typeface="メイリオ" panose="020B0604030504040204" pitchFamily="50" charset="-128"/>
              <a:ea typeface="メイリオ" panose="020B0604030504040204" pitchFamily="50" charset="-128"/>
              <a:cs typeface="Times New Roman"/>
            </a:endParaRPr>
          </a:p>
          <a:p>
            <a:pPr marL="25226"/>
            <a:r>
              <a:rPr lang="en-US" altLang="ja-JP" sz="1055" spc="25" dirty="0">
                <a:solidFill>
                  <a:srgbClr val="FFFFFF"/>
                </a:solidFill>
                <a:latin typeface="メイリオ" panose="020B0604030504040204" pitchFamily="50" charset="-128"/>
                <a:ea typeface="メイリオ" panose="020B0604030504040204" pitchFamily="50" charset="-128"/>
                <a:cs typeface="SimSun"/>
              </a:rPr>
              <a:t>1260.63</a:t>
            </a:r>
            <a:endParaRPr lang="ja-JP" altLang="en-US" sz="1055" dirty="0">
              <a:latin typeface="メイリオ" panose="020B0604030504040204" pitchFamily="50" charset="-128"/>
              <a:ea typeface="メイリオ" panose="020B0604030504040204" pitchFamily="50" charset="-128"/>
              <a:cs typeface="SimSun"/>
            </a:endParaRPr>
          </a:p>
        </p:txBody>
      </p:sp>
    </p:spTree>
    <p:extLst>
      <p:ext uri="{BB962C8B-B14F-4D97-AF65-F5344CB8AC3E}">
        <p14:creationId xmlns:p14="http://schemas.microsoft.com/office/powerpoint/2010/main" val="7291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g object 16">
            <a:extLst>
              <a:ext uri="{FF2B5EF4-FFF2-40B4-BE49-F238E27FC236}">
                <a16:creationId xmlns:a16="http://schemas.microsoft.com/office/drawing/2014/main" id="{C270D38E-FE46-40FC-A9F4-B50031C13813}"/>
              </a:ext>
            </a:extLst>
          </p:cNvPr>
          <p:cNvPicPr/>
          <p:nvPr/>
        </p:nvPicPr>
        <p:blipFill>
          <a:blip r:embed="rId2" cstate="print"/>
          <a:stretch>
            <a:fillRect/>
          </a:stretch>
        </p:blipFill>
        <p:spPr>
          <a:xfrm>
            <a:off x="1535133" y="2714624"/>
            <a:ext cx="5541942" cy="2750795"/>
          </a:xfrm>
          <a:prstGeom prst="rect">
            <a:avLst/>
          </a:prstGeom>
        </p:spPr>
      </p:pic>
      <p:pic>
        <p:nvPicPr>
          <p:cNvPr id="4" name="Picture 4">
            <a:extLst>
              <a:ext uri="{FF2B5EF4-FFF2-40B4-BE49-F238E27FC236}">
                <a16:creationId xmlns:a16="http://schemas.microsoft.com/office/drawing/2014/main" id="{54F1E93A-8C8E-455E-A89F-C9F93336E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E796B72A-3524-4198-9BD3-8F0176272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a:extLst>
              <a:ext uri="{FF2B5EF4-FFF2-40B4-BE49-F238E27FC236}">
                <a16:creationId xmlns:a16="http://schemas.microsoft.com/office/drawing/2014/main" id="{BE4934A7-FB3F-4E2B-A2FE-71641ECC9338}"/>
              </a:ext>
            </a:extLst>
          </p:cNvPr>
          <p:cNvSpPr txBox="1">
            <a:spLocks noChangeArrowheads="1"/>
          </p:cNvSpPr>
          <p:nvPr/>
        </p:nvSpPr>
        <p:spPr bwMode="auto">
          <a:xfrm>
            <a:off x="0" y="70857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噛むことが認知症予防につながる</a:t>
            </a:r>
          </a:p>
        </p:txBody>
      </p:sp>
      <p:sp>
        <p:nvSpPr>
          <p:cNvPr id="7" name="Google Shape;27;p35">
            <a:extLst>
              <a:ext uri="{FF2B5EF4-FFF2-40B4-BE49-F238E27FC236}">
                <a16:creationId xmlns:a16="http://schemas.microsoft.com/office/drawing/2014/main" id="{1A81EB53-D9A6-4A38-B753-0AA57B12357E}"/>
              </a:ext>
            </a:extLst>
          </p:cNvPr>
          <p:cNvSpPr txBox="1"/>
          <p:nvPr/>
        </p:nvSpPr>
        <p:spPr>
          <a:xfrm>
            <a:off x="246832" y="6624392"/>
            <a:ext cx="3395594"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8" name="object 2">
            <a:extLst>
              <a:ext uri="{FF2B5EF4-FFF2-40B4-BE49-F238E27FC236}">
                <a16:creationId xmlns:a16="http://schemas.microsoft.com/office/drawing/2014/main" id="{3C193632-BDEB-4740-ADA3-5BAA8CCA321A}"/>
              </a:ext>
            </a:extLst>
          </p:cNvPr>
          <p:cNvSpPr txBox="1"/>
          <p:nvPr/>
        </p:nvSpPr>
        <p:spPr>
          <a:xfrm>
            <a:off x="900113" y="1445436"/>
            <a:ext cx="7401676" cy="1141979"/>
          </a:xfrm>
          <a:prstGeom prst="rect">
            <a:avLst/>
          </a:prstGeom>
        </p:spPr>
        <p:txBody>
          <a:bodyPr vert="horz" wrap="square" lIns="0" tIns="160655" rIns="0" bIns="0" rtlCol="0">
            <a:spAutoFit/>
          </a:bodyPr>
          <a:lstStyle/>
          <a:p>
            <a:pPr marL="192405" indent="-180340">
              <a:spcBef>
                <a:spcPts val="1265"/>
              </a:spcBef>
              <a:buChar char="■"/>
              <a:tabLst>
                <a:tab pos="193040" algn="l"/>
              </a:tabLst>
            </a:pPr>
            <a:r>
              <a:rPr lang="ja-JP" altLang="en-US" sz="2400" b="1" dirty="0">
                <a:solidFill>
                  <a:srgbClr val="00B050"/>
                </a:solidFill>
                <a:latin typeface="メイリオ" panose="020B0604030504040204" pitchFamily="50" charset="-128"/>
                <a:ea typeface="メイリオ" panose="020B0604030504040204" pitchFamily="50" charset="-128"/>
                <a:cs typeface="Microsoft JhengHei"/>
              </a:rPr>
              <a:t>歯数・義歯使用と認知症発症との関係</a:t>
            </a:r>
          </a:p>
          <a:p>
            <a:pPr marL="228600">
              <a:spcBef>
                <a:spcPts val="740"/>
              </a:spcBef>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　歯を失い、義歯を使用していない場合、認知症発症リスクが最大</a:t>
            </a:r>
            <a:r>
              <a:rPr lang="en-US" altLang="ja-JP" sz="1400" b="1" spc="10" dirty="0">
                <a:solidFill>
                  <a:srgbClr val="231F20"/>
                </a:solidFill>
                <a:latin typeface="メイリオ" panose="020B0604030504040204" pitchFamily="50" charset="-128"/>
                <a:ea typeface="メイリオ" panose="020B0604030504040204" pitchFamily="50" charset="-128"/>
                <a:cs typeface="Microsoft JhengHei"/>
              </a:rPr>
              <a:t>1.9</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倍に</a:t>
            </a:r>
          </a:p>
          <a:p>
            <a:pPr marL="228600">
              <a:spcBef>
                <a:spcPts val="740"/>
              </a:spcBef>
            </a:pPr>
            <a:endParaRPr lang="ja-JP" altLang="en-US" sz="1400" dirty="0">
              <a:latin typeface="メイリオ" panose="020B0604030504040204" pitchFamily="50" charset="-128"/>
              <a:ea typeface="メイリオ" panose="020B0604030504040204" pitchFamily="50" charset="-128"/>
              <a:cs typeface="Microsoft JhengHei"/>
            </a:endParaRPr>
          </a:p>
        </p:txBody>
      </p:sp>
      <p:sp>
        <p:nvSpPr>
          <p:cNvPr id="110" name="object 2">
            <a:extLst>
              <a:ext uri="{FF2B5EF4-FFF2-40B4-BE49-F238E27FC236}">
                <a16:creationId xmlns:a16="http://schemas.microsoft.com/office/drawing/2014/main" id="{6AA74FD3-ABBF-4796-80B2-0FBF4C64B3EB}"/>
              </a:ext>
            </a:extLst>
          </p:cNvPr>
          <p:cNvSpPr txBox="1"/>
          <p:nvPr/>
        </p:nvSpPr>
        <p:spPr>
          <a:xfrm>
            <a:off x="5437789" y="2698472"/>
            <a:ext cx="3515711" cy="3088349"/>
          </a:xfrm>
          <a:prstGeom prst="rect">
            <a:avLst/>
          </a:prstGeom>
        </p:spPr>
        <p:txBody>
          <a:bodyPr vert="horz" wrap="square" lIns="0" tIns="23435" rIns="0" bIns="0" rtlCol="0">
            <a:spAutoFit/>
          </a:bodyPr>
          <a:lstStyle/>
          <a:p>
            <a:pPr marL="23432" marR="15230">
              <a:lnSpc>
                <a:spcPct val="130000"/>
              </a:lnSpc>
            </a:pPr>
            <a:r>
              <a:rPr lang="en-US" altLang="ja-JP" sz="1400" b="1" spc="65" dirty="0">
                <a:solidFill>
                  <a:srgbClr val="231F20"/>
                </a:solidFill>
                <a:latin typeface="メイリオ" panose="020B0604030504040204" pitchFamily="50" charset="-128"/>
                <a:ea typeface="メイリオ" panose="020B0604030504040204" pitchFamily="50" charset="-128"/>
                <a:cs typeface="SimSun"/>
              </a:rPr>
              <a:t>65</a:t>
            </a:r>
            <a:r>
              <a:rPr sz="1400" b="1" spc="65" dirty="0">
                <a:solidFill>
                  <a:srgbClr val="231F20"/>
                </a:solidFill>
                <a:latin typeface="メイリオ" panose="020B0604030504040204" pitchFamily="50" charset="-128"/>
                <a:ea typeface="メイリオ" panose="020B0604030504040204" pitchFamily="50" charset="-128"/>
                <a:cs typeface="SimSun"/>
              </a:rPr>
              <a:t>歳以上の健常</a:t>
            </a:r>
            <a:r>
              <a:rPr sz="1400" b="1" spc="37" dirty="0">
                <a:solidFill>
                  <a:srgbClr val="231F20"/>
                </a:solidFill>
                <a:latin typeface="メイリオ" panose="020B0604030504040204" pitchFamily="50" charset="-128"/>
                <a:ea typeface="メイリオ" panose="020B0604030504040204" pitchFamily="50" charset="-128"/>
                <a:cs typeface="SimSun"/>
              </a:rPr>
              <a:t>者</a:t>
            </a:r>
            <a:r>
              <a:rPr sz="1400" b="1" dirty="0">
                <a:solidFill>
                  <a:srgbClr val="231F20"/>
                </a:solidFill>
                <a:latin typeface="メイリオ" panose="020B0604030504040204" pitchFamily="50" charset="-128"/>
                <a:ea typeface="メイリオ" panose="020B0604030504040204" pitchFamily="50" charset="-128"/>
                <a:cs typeface="SimSun"/>
              </a:rPr>
              <a:t>を</a:t>
            </a:r>
            <a:r>
              <a:rPr sz="1400" b="1" spc="28" dirty="0">
                <a:solidFill>
                  <a:srgbClr val="231F20"/>
                </a:solidFill>
                <a:latin typeface="メイリオ" panose="020B0604030504040204" pitchFamily="50" charset="-128"/>
                <a:ea typeface="メイリオ" panose="020B0604030504040204" pitchFamily="50" charset="-128"/>
                <a:cs typeface="SimSun"/>
              </a:rPr>
              <a:t>対</a:t>
            </a:r>
            <a:r>
              <a:rPr sz="1400" b="1" spc="-28" dirty="0">
                <a:solidFill>
                  <a:srgbClr val="231F20"/>
                </a:solidFill>
                <a:latin typeface="メイリオ" panose="020B0604030504040204" pitchFamily="50" charset="-128"/>
                <a:ea typeface="メイリオ" panose="020B0604030504040204" pitchFamily="50" charset="-128"/>
                <a:cs typeface="SimSun"/>
              </a:rPr>
              <a:t>象</a:t>
            </a:r>
            <a:r>
              <a:rPr sz="1400" b="1" spc="-111"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28" dirty="0">
                <a:solidFill>
                  <a:srgbClr val="231F20"/>
                </a:solidFill>
                <a:latin typeface="メイリオ" panose="020B0604030504040204" pitchFamily="50" charset="-128"/>
                <a:ea typeface="メイリオ" panose="020B0604030504040204" pitchFamily="50" charset="-128"/>
                <a:cs typeface="SimSun"/>
              </a:rPr>
              <a:t>て</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28" dirty="0">
                <a:solidFill>
                  <a:srgbClr val="231F20"/>
                </a:solidFill>
                <a:latin typeface="メイリオ" panose="020B0604030504040204" pitchFamily="50" charset="-128"/>
                <a:ea typeface="メイリオ" panose="020B0604030504040204" pitchFamily="50" charset="-128"/>
                <a:cs typeface="SimSun"/>
              </a:rPr>
              <a:t>歯と</a:t>
            </a:r>
            <a:r>
              <a:rPr sz="1400" b="1" spc="28" dirty="0">
                <a:solidFill>
                  <a:srgbClr val="231F20"/>
                </a:solidFill>
                <a:latin typeface="メイリオ" panose="020B0604030504040204" pitchFamily="50" charset="-128"/>
                <a:ea typeface="メイリオ" panose="020B0604030504040204" pitchFamily="50" charset="-128"/>
                <a:cs typeface="SimSun"/>
              </a:rPr>
              <a:t>義歯の状</a:t>
            </a:r>
            <a:r>
              <a:rPr sz="1400" b="1" spc="-9" dirty="0">
                <a:solidFill>
                  <a:srgbClr val="231F20"/>
                </a:solidFill>
                <a:latin typeface="メイリオ" panose="020B0604030504040204" pitchFamily="50" charset="-128"/>
                <a:ea typeface="メイリオ" panose="020B0604030504040204" pitchFamily="50" charset="-128"/>
                <a:cs typeface="SimSun"/>
              </a:rPr>
              <a:t>況を</a:t>
            </a:r>
            <a:r>
              <a:rPr sz="1400" b="1" spc="18" dirty="0">
                <a:solidFill>
                  <a:srgbClr val="231F20"/>
                </a:solidFill>
                <a:latin typeface="メイリオ" panose="020B0604030504040204" pitchFamily="50" charset="-128"/>
                <a:ea typeface="メイリオ" panose="020B0604030504040204" pitchFamily="50" charset="-128"/>
                <a:cs typeface="SimSun"/>
              </a:rPr>
              <a:t>質問紙調</a:t>
            </a:r>
            <a:r>
              <a:rPr sz="1400" b="1" spc="-65" dirty="0">
                <a:solidFill>
                  <a:srgbClr val="231F20"/>
                </a:solidFill>
                <a:latin typeface="メイリオ" panose="020B0604030504040204" pitchFamily="50" charset="-128"/>
                <a:ea typeface="メイリオ" panose="020B0604030504040204" pitchFamily="50" charset="-128"/>
                <a:cs typeface="SimSun"/>
              </a:rPr>
              <a:t>査</a:t>
            </a:r>
            <a:r>
              <a:rPr sz="1400" b="1" spc="-9" dirty="0">
                <a:solidFill>
                  <a:srgbClr val="231F20"/>
                </a:solidFill>
                <a:latin typeface="メイリオ" panose="020B0604030504040204" pitchFamily="50" charset="-128"/>
                <a:ea typeface="メイリオ" panose="020B0604030504040204" pitchFamily="50" charset="-128"/>
                <a:cs typeface="SimSun"/>
              </a:rPr>
              <a:t>し</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その</a:t>
            </a:r>
            <a:r>
              <a:rPr sz="1400" b="1" spc="-286" dirty="0">
                <a:solidFill>
                  <a:srgbClr val="231F20"/>
                </a:solidFill>
                <a:latin typeface="メイリオ" panose="020B0604030504040204" pitchFamily="50" charset="-128"/>
                <a:ea typeface="メイリオ" panose="020B0604030504040204" pitchFamily="50" charset="-128"/>
                <a:cs typeface="SimSun"/>
              </a:rPr>
              <a:t>後４</a:t>
            </a:r>
            <a:r>
              <a:rPr sz="1400" b="1" spc="18" dirty="0">
                <a:solidFill>
                  <a:srgbClr val="231F20"/>
                </a:solidFill>
                <a:latin typeface="メイリオ" panose="020B0604030504040204" pitchFamily="50" charset="-128"/>
                <a:ea typeface="メイリオ" panose="020B0604030504040204" pitchFamily="50" charset="-128"/>
                <a:cs typeface="SimSun"/>
              </a:rPr>
              <a:t>年間</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認知症の認定</a:t>
            </a:r>
            <a:r>
              <a:rPr sz="1400" b="1" dirty="0">
                <a:solidFill>
                  <a:srgbClr val="231F20"/>
                </a:solidFill>
                <a:latin typeface="メイリオ" panose="020B0604030504040204" pitchFamily="50" charset="-128"/>
                <a:ea typeface="メイリオ" panose="020B0604030504040204" pitchFamily="50" charset="-128"/>
                <a:cs typeface="SimSun"/>
              </a:rPr>
              <a:t>状</a:t>
            </a:r>
            <a:r>
              <a:rPr sz="1400" b="1" spc="-37" dirty="0">
                <a:solidFill>
                  <a:srgbClr val="231F20"/>
                </a:solidFill>
                <a:latin typeface="メイリオ" panose="020B0604030504040204" pitchFamily="50" charset="-128"/>
                <a:ea typeface="メイリオ" panose="020B0604030504040204" pitchFamily="50" charset="-128"/>
                <a:cs typeface="SimSun"/>
              </a:rPr>
              <a:t>況を</a:t>
            </a:r>
            <a:r>
              <a:rPr sz="1400" b="1" dirty="0">
                <a:solidFill>
                  <a:srgbClr val="231F20"/>
                </a:solidFill>
                <a:latin typeface="メイリオ" panose="020B0604030504040204" pitchFamily="50" charset="-128"/>
                <a:ea typeface="メイリオ" panose="020B0604030504040204" pitchFamily="50" charset="-128"/>
                <a:cs typeface="SimSun"/>
              </a:rPr>
              <a:t>追</a:t>
            </a:r>
            <a:r>
              <a:rPr sz="1400" b="1" spc="-572" dirty="0">
                <a:solidFill>
                  <a:srgbClr val="231F20"/>
                </a:solidFill>
                <a:latin typeface="メイリオ" panose="020B0604030504040204" pitchFamily="50" charset="-128"/>
                <a:ea typeface="メイリオ" panose="020B0604030504040204" pitchFamily="50" charset="-128"/>
                <a:cs typeface="SimSun"/>
              </a:rPr>
              <a:t>跡</a:t>
            </a:r>
            <a:r>
              <a:rPr sz="1400" b="1" spc="111" dirty="0">
                <a:solidFill>
                  <a:srgbClr val="231F20"/>
                </a:solidFill>
                <a:latin typeface="メイリオ" panose="020B0604030504040204" pitchFamily="50" charset="-128"/>
                <a:ea typeface="メイリオ" panose="020B0604030504040204" pitchFamily="50" charset="-128"/>
                <a:cs typeface="SimSun"/>
              </a:rPr>
              <a:t>（n=</a:t>
            </a:r>
            <a:r>
              <a:rPr lang="en-US" altLang="ja-JP" sz="1400" b="1" spc="111" dirty="0">
                <a:solidFill>
                  <a:srgbClr val="231F20"/>
                </a:solidFill>
                <a:latin typeface="メイリオ" panose="020B0604030504040204" pitchFamily="50" charset="-128"/>
                <a:ea typeface="メイリオ" panose="020B0604030504040204" pitchFamily="50" charset="-128"/>
                <a:cs typeface="SimSun"/>
              </a:rPr>
              <a:t>4,425</a:t>
            </a:r>
            <a:r>
              <a:rPr sz="1400" b="1" spc="203" dirty="0">
                <a:solidFill>
                  <a:srgbClr val="231F20"/>
                </a:solidFill>
                <a:latin typeface="メイリオ" panose="020B0604030504040204" pitchFamily="50" charset="-128"/>
                <a:ea typeface="メイリオ" panose="020B0604030504040204" pitchFamily="50" charset="-128"/>
                <a:cs typeface="SimSun"/>
              </a:rPr>
              <a:t>名</a:t>
            </a:r>
            <a:r>
              <a:rPr sz="1400" b="1" spc="-655" dirty="0">
                <a:solidFill>
                  <a:srgbClr val="231F20"/>
                </a:solidFill>
                <a:latin typeface="メイリオ" panose="020B0604030504040204" pitchFamily="50" charset="-128"/>
                <a:ea typeface="メイリオ" panose="020B0604030504040204" pitchFamily="50" charset="-128"/>
                <a:cs typeface="SimSun"/>
              </a:rPr>
              <a:t>）</a:t>
            </a:r>
            <a:r>
              <a:rPr sz="1400" b="1" spc="-55"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た</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a:p>
            <a:pPr marL="23432" marR="9374">
              <a:lnSpc>
                <a:spcPct val="130000"/>
              </a:lnSpc>
            </a:pPr>
            <a:r>
              <a:rPr sz="1400" b="1" spc="74" dirty="0">
                <a:solidFill>
                  <a:srgbClr val="231F20"/>
                </a:solidFill>
                <a:latin typeface="メイリオ" panose="020B0604030504040204" pitchFamily="50" charset="-128"/>
                <a:ea typeface="メイリオ" panose="020B0604030504040204" pitchFamily="50" charset="-128"/>
                <a:cs typeface="SimSun"/>
              </a:rPr>
              <a:t>年齢</a:t>
            </a:r>
            <a:r>
              <a:rPr sz="1400" b="1" spc="-609" dirty="0">
                <a:solidFill>
                  <a:srgbClr val="231F20"/>
                </a:solidFill>
                <a:latin typeface="メイリオ" panose="020B0604030504040204" pitchFamily="50" charset="-128"/>
                <a:ea typeface="メイリオ" panose="020B0604030504040204" pitchFamily="50" charset="-128"/>
                <a:cs typeface="SimSun"/>
              </a:rPr>
              <a:t>、</a:t>
            </a:r>
            <a:r>
              <a:rPr sz="1400" b="1" spc="74" dirty="0">
                <a:solidFill>
                  <a:srgbClr val="231F20"/>
                </a:solidFill>
                <a:latin typeface="メイリオ" panose="020B0604030504040204" pitchFamily="50" charset="-128"/>
                <a:ea typeface="メイリオ" panose="020B0604030504040204" pitchFamily="50" charset="-128"/>
                <a:cs typeface="SimSun"/>
              </a:rPr>
              <a:t>疾患の有無や生活習慣</a:t>
            </a:r>
            <a:r>
              <a:rPr sz="1400" b="1" spc="28" dirty="0">
                <a:solidFill>
                  <a:srgbClr val="231F20"/>
                </a:solidFill>
                <a:latin typeface="メイリオ" panose="020B0604030504040204" pitchFamily="50" charset="-128"/>
                <a:ea typeface="メイリオ" panose="020B0604030504040204" pitchFamily="50" charset="-128"/>
                <a:cs typeface="SimSun"/>
              </a:rPr>
              <a:t>等に</a:t>
            </a:r>
            <a:r>
              <a:rPr sz="1400" b="1" spc="74" dirty="0">
                <a:solidFill>
                  <a:srgbClr val="231F20"/>
                </a:solidFill>
                <a:latin typeface="メイリオ" panose="020B0604030504040204" pitchFamily="50" charset="-128"/>
                <a:ea typeface="メイリオ" panose="020B0604030504040204" pitchFamily="50" charset="-128"/>
                <a:cs typeface="SimSun"/>
              </a:rPr>
              <a:t>関</a:t>
            </a:r>
            <a:r>
              <a:rPr sz="1400" b="1" dirty="0">
                <a:solidFill>
                  <a:srgbClr val="231F20"/>
                </a:solidFill>
                <a:latin typeface="メイリオ" panose="020B0604030504040204" pitchFamily="50" charset="-128"/>
                <a:ea typeface="メイリオ" panose="020B0604030504040204" pitchFamily="50" charset="-128"/>
                <a:cs typeface="SimSun"/>
              </a:rPr>
              <a:t>わ</a:t>
            </a:r>
            <a:r>
              <a:rPr sz="1400" b="1" spc="9" dirty="0">
                <a:solidFill>
                  <a:srgbClr val="231F20"/>
                </a:solidFill>
                <a:latin typeface="メイリオ" panose="020B0604030504040204" pitchFamily="50" charset="-128"/>
                <a:ea typeface="メイリオ" panose="020B0604030504040204" pitchFamily="50" charset="-128"/>
                <a:cs typeface="SimSun"/>
              </a:rPr>
              <a:t>ら</a:t>
            </a:r>
            <a:r>
              <a:rPr sz="1400" b="1" spc="-507" dirty="0">
                <a:solidFill>
                  <a:srgbClr val="231F20"/>
                </a:solidFill>
                <a:latin typeface="メイリオ" panose="020B0604030504040204" pitchFamily="50" charset="-128"/>
                <a:ea typeface="メイリオ" panose="020B0604030504040204" pitchFamily="50" charset="-128"/>
                <a:cs typeface="SimSun"/>
              </a:rPr>
              <a:t>ず</a:t>
            </a:r>
            <a:r>
              <a:rPr sz="1400" b="1" spc="74" dirty="0">
                <a:solidFill>
                  <a:srgbClr val="389E9E"/>
                </a:solidFill>
                <a:latin typeface="メイリオ" panose="020B0604030504040204" pitchFamily="50" charset="-128"/>
                <a:ea typeface="メイリオ" panose="020B0604030504040204" pitchFamily="50" charset="-128"/>
                <a:cs typeface="SimSun"/>
              </a:rPr>
              <a:t>（年</a:t>
            </a:r>
            <a:r>
              <a:rPr sz="1400" b="1" spc="37" dirty="0">
                <a:solidFill>
                  <a:srgbClr val="389E9E"/>
                </a:solidFill>
                <a:latin typeface="メイリオ" panose="020B0604030504040204" pitchFamily="50" charset="-128"/>
                <a:ea typeface="メイリオ" panose="020B0604030504040204" pitchFamily="50" charset="-128"/>
                <a:cs typeface="SimSun"/>
              </a:rPr>
              <a:t>齢</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所得</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286" dirty="0">
                <a:solidFill>
                  <a:srgbClr val="389E9E"/>
                </a:solidFill>
                <a:latin typeface="メイリオ" panose="020B0604030504040204" pitchFamily="50" charset="-128"/>
                <a:ea typeface="メイリオ" panose="020B0604030504040204" pitchFamily="50" charset="-128"/>
                <a:cs typeface="SimSun"/>
              </a:rPr>
              <a:t>BMI</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治療中疾患</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飲酒</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運動</a:t>
            </a:r>
            <a:r>
              <a:rPr sz="1400" b="1" spc="-646"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389E9E"/>
                </a:solidFill>
                <a:latin typeface="メイリオ" panose="020B0604030504040204" pitchFamily="50" charset="-128"/>
                <a:ea typeface="メイリオ" panose="020B0604030504040204" pitchFamily="50" charset="-128"/>
                <a:cs typeface="SimSun"/>
              </a:rPr>
              <a:t>物忘れ</a:t>
            </a:r>
            <a:r>
              <a:rPr sz="1400" b="1" spc="18" dirty="0">
                <a:solidFill>
                  <a:srgbClr val="389E9E"/>
                </a:solidFill>
                <a:latin typeface="メイリオ" panose="020B0604030504040204" pitchFamily="50" charset="-128"/>
                <a:ea typeface="メイリオ" panose="020B0604030504040204" pitchFamily="50" charset="-128"/>
                <a:cs typeface="SimSun"/>
              </a:rPr>
              <a:t>の自</a:t>
            </a:r>
            <a:r>
              <a:rPr sz="1400" b="1" spc="46" dirty="0">
                <a:solidFill>
                  <a:srgbClr val="389E9E"/>
                </a:solidFill>
                <a:latin typeface="メイリオ" panose="020B0604030504040204" pitchFamily="50" charset="-128"/>
                <a:ea typeface="メイリオ" panose="020B0604030504040204" pitchFamily="50" charset="-128"/>
                <a:cs typeface="SimSun"/>
              </a:rPr>
              <a:t>覚の有</a:t>
            </a:r>
            <a:r>
              <a:rPr sz="1400" b="1" spc="18" dirty="0">
                <a:solidFill>
                  <a:srgbClr val="389E9E"/>
                </a:solidFill>
                <a:latin typeface="メイリオ" panose="020B0604030504040204" pitchFamily="50" charset="-128"/>
                <a:ea typeface="メイリオ" panose="020B0604030504040204" pitchFamily="50" charset="-128"/>
                <a:cs typeface="SimSun"/>
              </a:rPr>
              <a:t>無を</a:t>
            </a:r>
            <a:r>
              <a:rPr sz="1400" b="1" spc="46" dirty="0">
                <a:solidFill>
                  <a:srgbClr val="389E9E"/>
                </a:solidFill>
                <a:latin typeface="メイリオ" panose="020B0604030504040204" pitchFamily="50" charset="-128"/>
                <a:ea typeface="メイリオ" panose="020B0604030504040204" pitchFamily="50" charset="-128"/>
                <a:cs typeface="SimSun"/>
              </a:rPr>
              <a:t>調査済み</a:t>
            </a:r>
            <a:r>
              <a:rPr sz="1400" b="1" spc="-517" dirty="0">
                <a:solidFill>
                  <a:srgbClr val="389E9E"/>
                </a:solidFill>
                <a:latin typeface="メイリオ" panose="020B0604030504040204" pitchFamily="50" charset="-128"/>
                <a:ea typeface="メイリオ" panose="020B0604030504040204" pitchFamily="50" charset="-128"/>
                <a:cs typeface="SimSun"/>
              </a:rPr>
              <a:t>）</a:t>
            </a:r>
            <a:r>
              <a:rPr sz="1400" b="1" spc="37" dirty="0">
                <a:solidFill>
                  <a:srgbClr val="231F20"/>
                </a:solidFill>
                <a:latin typeface="メイリオ" panose="020B0604030504040204" pitchFamily="50" charset="-128"/>
                <a:ea typeface="メイリオ" panose="020B0604030504040204" pitchFamily="50" charset="-128"/>
                <a:cs typeface="SimSun"/>
              </a:rPr>
              <a:t>歯が</a:t>
            </a:r>
            <a:r>
              <a:rPr sz="1400" b="1" spc="-9" dirty="0">
                <a:solidFill>
                  <a:srgbClr val="231F20"/>
                </a:solidFill>
                <a:latin typeface="メイリオ" panose="020B0604030504040204" pitchFamily="50" charset="-128"/>
                <a:ea typeface="メイリオ" panose="020B0604030504040204" pitchFamily="50" charset="-128"/>
                <a:cs typeface="SimSun"/>
              </a:rPr>
              <a:t>殆</a:t>
            </a:r>
            <a:r>
              <a:rPr sz="1400" b="1" dirty="0">
                <a:solidFill>
                  <a:srgbClr val="231F20"/>
                </a:solidFill>
                <a:latin typeface="メイリオ" panose="020B0604030504040204" pitchFamily="50" charset="-128"/>
                <a:ea typeface="メイリオ" panose="020B0604030504040204" pitchFamily="50" charset="-128"/>
                <a:cs typeface="SimSun"/>
              </a:rPr>
              <a:t>ど</a:t>
            </a:r>
            <a:r>
              <a:rPr sz="1400" b="1" spc="-9" dirty="0">
                <a:solidFill>
                  <a:srgbClr val="231F20"/>
                </a:solidFill>
                <a:latin typeface="メイリオ" panose="020B0604030504040204" pitchFamily="50" charset="-128"/>
                <a:ea typeface="メイリオ" panose="020B0604030504040204" pitchFamily="50" charset="-128"/>
                <a:cs typeface="SimSun"/>
              </a:rPr>
              <a:t>無</a:t>
            </a:r>
            <a:r>
              <a:rPr sz="1400" b="1" spc="-92" dirty="0">
                <a:solidFill>
                  <a:srgbClr val="231F20"/>
                </a:solidFill>
                <a:latin typeface="メイリオ" panose="020B0604030504040204" pitchFamily="50" charset="-128"/>
                <a:ea typeface="メイリオ" panose="020B0604030504040204" pitchFamily="50" charset="-128"/>
                <a:cs typeface="SimSun"/>
              </a:rPr>
              <a:t>く</a:t>
            </a:r>
            <a:r>
              <a:rPr sz="1400" b="1" spc="46" dirty="0">
                <a:solidFill>
                  <a:srgbClr val="231F20"/>
                </a:solidFill>
                <a:latin typeface="メイリオ" panose="020B0604030504040204" pitchFamily="50" charset="-128"/>
                <a:ea typeface="メイリオ" panose="020B0604030504040204" pitchFamily="50" charset="-128"/>
                <a:cs typeface="SimSun"/>
              </a:rPr>
              <a:t>義</a:t>
            </a:r>
            <a:r>
              <a:rPr sz="1400" b="1" spc="18" dirty="0">
                <a:solidFill>
                  <a:srgbClr val="231F20"/>
                </a:solidFill>
                <a:latin typeface="メイリオ" panose="020B0604030504040204" pitchFamily="50" charset="-128"/>
                <a:ea typeface="メイリオ" panose="020B0604030504040204" pitchFamily="50" charset="-128"/>
                <a:cs typeface="SimSun"/>
              </a:rPr>
              <a:t>歯</a:t>
            </a:r>
            <a:r>
              <a:rPr sz="1400" b="1" dirty="0">
                <a:solidFill>
                  <a:srgbClr val="231F20"/>
                </a:solidFill>
                <a:latin typeface="メイリオ" panose="020B0604030504040204" pitchFamily="50" charset="-128"/>
                <a:ea typeface="メイリオ" panose="020B0604030504040204" pitchFamily="50" charset="-128"/>
                <a:cs typeface="SimSun"/>
              </a:rPr>
              <a:t>を </a:t>
            </a:r>
            <a:r>
              <a:rPr sz="1400" b="1" spc="37" dirty="0">
                <a:solidFill>
                  <a:srgbClr val="231F20"/>
                </a:solidFill>
                <a:latin typeface="メイリオ" panose="020B0604030504040204" pitchFamily="50" charset="-128"/>
                <a:ea typeface="メイリオ" panose="020B0604030504040204" pitchFamily="50" charset="-128"/>
                <a:cs typeface="SimSun"/>
              </a:rPr>
              <a:t>使</a:t>
            </a:r>
            <a:r>
              <a:rPr sz="1400" b="1" spc="-46" dirty="0">
                <a:solidFill>
                  <a:srgbClr val="231F20"/>
                </a:solidFill>
                <a:latin typeface="メイリオ" panose="020B0604030504040204" pitchFamily="50" charset="-128"/>
                <a:ea typeface="メイリオ" panose="020B0604030504040204" pitchFamily="50" charset="-128"/>
                <a:cs typeface="SimSun"/>
              </a:rPr>
              <a:t>用</a:t>
            </a:r>
            <a:r>
              <a:rPr sz="1400" b="1" dirty="0">
                <a:solidFill>
                  <a:srgbClr val="231F20"/>
                </a:solidFill>
                <a:latin typeface="メイリオ" panose="020B0604030504040204" pitchFamily="50" charset="-128"/>
                <a:ea typeface="メイリオ" panose="020B0604030504040204" pitchFamily="50" charset="-128"/>
                <a:cs typeface="SimSun"/>
              </a:rPr>
              <a:t>し</a:t>
            </a:r>
            <a:r>
              <a:rPr sz="1400" b="1" spc="37" dirty="0">
                <a:solidFill>
                  <a:srgbClr val="231F20"/>
                </a:solidFill>
                <a:latin typeface="メイリオ" panose="020B0604030504040204" pitchFamily="50" charset="-128"/>
                <a:ea typeface="メイリオ" panose="020B0604030504040204" pitchFamily="50" charset="-128"/>
                <a:cs typeface="SimSun"/>
              </a:rPr>
              <a:t>てい</a:t>
            </a:r>
            <a:r>
              <a:rPr sz="1400" b="1" spc="9" dirty="0">
                <a:solidFill>
                  <a:srgbClr val="231F20"/>
                </a:solidFill>
                <a:latin typeface="メイリオ" panose="020B0604030504040204" pitchFamily="50" charset="-128"/>
                <a:ea typeface="メイリオ" panose="020B0604030504040204" pitchFamily="50" charset="-128"/>
                <a:cs typeface="SimSun"/>
              </a:rPr>
              <a:t>な</a:t>
            </a:r>
            <a:r>
              <a:rPr sz="1400" b="1" spc="37" dirty="0">
                <a:solidFill>
                  <a:srgbClr val="231F20"/>
                </a:solidFill>
                <a:latin typeface="メイリオ" panose="020B0604030504040204" pitchFamily="50" charset="-128"/>
                <a:ea typeface="メイリオ" panose="020B0604030504040204" pitchFamily="50" charset="-128"/>
                <a:cs typeface="SimSun"/>
              </a:rPr>
              <a:t>い人</a:t>
            </a:r>
            <a:r>
              <a:rPr sz="1400" b="1" spc="9" dirty="0">
                <a:solidFill>
                  <a:srgbClr val="231F20"/>
                </a:solidFill>
                <a:latin typeface="メイリオ" panose="020B0604030504040204" pitchFamily="50" charset="-128"/>
                <a:ea typeface="メイリオ" panose="020B0604030504040204" pitchFamily="50" charset="-128"/>
                <a:cs typeface="SimSun"/>
              </a:rPr>
              <a:t>は</a:t>
            </a:r>
            <a:r>
              <a:rPr sz="1400" b="1" spc="-646"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20本以上</a:t>
            </a:r>
            <a:r>
              <a:rPr sz="1400" b="1" spc="74" dirty="0">
                <a:solidFill>
                  <a:srgbClr val="231F20"/>
                </a:solidFill>
                <a:latin typeface="メイリオ" panose="020B0604030504040204" pitchFamily="50" charset="-128"/>
                <a:ea typeface="メイリオ" panose="020B0604030504040204" pitchFamily="50" charset="-128"/>
                <a:cs typeface="SimSun"/>
              </a:rPr>
              <a:t>歯</a:t>
            </a:r>
            <a:r>
              <a:rPr sz="1400" b="1" spc="9" dirty="0">
                <a:solidFill>
                  <a:srgbClr val="231F20"/>
                </a:solidFill>
                <a:latin typeface="メイリオ" panose="020B0604030504040204" pitchFamily="50" charset="-128"/>
                <a:ea typeface="メイリオ" panose="020B0604030504040204" pitchFamily="50" charset="-128"/>
                <a:cs typeface="SimSun"/>
              </a:rPr>
              <a:t>を</a:t>
            </a:r>
            <a:r>
              <a:rPr sz="1400" b="1" spc="18" dirty="0">
                <a:solidFill>
                  <a:srgbClr val="231F20"/>
                </a:solidFill>
                <a:latin typeface="メイリオ" panose="020B0604030504040204" pitchFamily="50" charset="-128"/>
                <a:ea typeface="メイリオ" panose="020B0604030504040204" pitchFamily="50" charset="-128"/>
                <a:cs typeface="SimSun"/>
              </a:rPr>
              <a:t>有</a:t>
            </a:r>
            <a:r>
              <a:rPr sz="1400" b="1" spc="-28" dirty="0">
                <a:solidFill>
                  <a:srgbClr val="231F20"/>
                </a:solidFill>
                <a:latin typeface="メイリオ" panose="020B0604030504040204" pitchFamily="50" charset="-128"/>
                <a:ea typeface="メイリオ" panose="020B0604030504040204" pitchFamily="50" charset="-128"/>
                <a:cs typeface="SimSun"/>
              </a:rPr>
              <a:t>す</a:t>
            </a:r>
            <a:r>
              <a:rPr sz="1400" b="1" spc="-37" dirty="0">
                <a:solidFill>
                  <a:srgbClr val="231F20"/>
                </a:solidFill>
                <a:latin typeface="メイリオ" panose="020B0604030504040204" pitchFamily="50" charset="-128"/>
                <a:ea typeface="メイリオ" panose="020B0604030504040204" pitchFamily="50" charset="-128"/>
                <a:cs typeface="SimSun"/>
              </a:rPr>
              <a:t>る</a:t>
            </a:r>
            <a:r>
              <a:rPr sz="1400" b="1" spc="-28" dirty="0">
                <a:solidFill>
                  <a:srgbClr val="231F20"/>
                </a:solidFill>
                <a:latin typeface="メイリオ" panose="020B0604030504040204" pitchFamily="50" charset="-128"/>
                <a:ea typeface="メイリオ" panose="020B0604030504040204" pitchFamily="50" charset="-128"/>
                <a:cs typeface="SimSun"/>
              </a:rPr>
              <a:t>人</a:t>
            </a:r>
            <a:r>
              <a:rPr sz="1400" b="1" dirty="0">
                <a:solidFill>
                  <a:srgbClr val="231F20"/>
                </a:solidFill>
                <a:latin typeface="メイリオ" panose="020B0604030504040204" pitchFamily="50" charset="-128"/>
                <a:ea typeface="メイリオ" panose="020B0604030504040204" pitchFamily="50" charset="-128"/>
                <a:cs typeface="SimSun"/>
              </a:rPr>
              <a:t>と</a:t>
            </a:r>
            <a:r>
              <a:rPr sz="1400" b="1" spc="18" dirty="0">
                <a:solidFill>
                  <a:srgbClr val="231F20"/>
                </a:solidFill>
                <a:latin typeface="メイリオ" panose="020B0604030504040204" pitchFamily="50" charset="-128"/>
                <a:ea typeface="メイリオ" panose="020B0604030504040204" pitchFamily="50" charset="-128"/>
                <a:cs typeface="SimSun"/>
              </a:rPr>
              <a:t>比</a:t>
            </a:r>
            <a:r>
              <a:rPr sz="1400" b="1" spc="-74" dirty="0">
                <a:solidFill>
                  <a:srgbClr val="231F20"/>
                </a:solidFill>
                <a:latin typeface="メイリオ" panose="020B0604030504040204" pitchFamily="50" charset="-128"/>
                <a:ea typeface="メイリオ" panose="020B0604030504040204" pitchFamily="50" charset="-128"/>
                <a:cs typeface="SimSun"/>
              </a:rPr>
              <a:t>較</a:t>
            </a:r>
            <a:r>
              <a:rPr sz="1400" b="1" spc="-18" dirty="0">
                <a:solidFill>
                  <a:srgbClr val="231F20"/>
                </a:solidFill>
                <a:latin typeface="メイリオ" panose="020B0604030504040204" pitchFamily="50" charset="-128"/>
                <a:ea typeface="メイリオ" panose="020B0604030504040204" pitchFamily="50" charset="-128"/>
                <a:cs typeface="SimSun"/>
              </a:rPr>
              <a:t>し</a:t>
            </a:r>
            <a:r>
              <a:rPr sz="1400" b="1" spc="18" dirty="0">
                <a:solidFill>
                  <a:srgbClr val="231F20"/>
                </a:solidFill>
                <a:latin typeface="メイリオ" panose="020B0604030504040204" pitchFamily="50" charset="-128"/>
                <a:ea typeface="メイリオ" panose="020B0604030504040204" pitchFamily="50" charset="-128"/>
                <a:cs typeface="SimSun"/>
              </a:rPr>
              <a:t>て</a:t>
            </a:r>
            <a:r>
              <a:rPr sz="1400" b="1" spc="-664" dirty="0">
                <a:solidFill>
                  <a:srgbClr val="231F20"/>
                </a:solidFill>
                <a:latin typeface="メイリオ" panose="020B0604030504040204" pitchFamily="50" charset="-128"/>
                <a:ea typeface="メイリオ" panose="020B0604030504040204" pitchFamily="50" charset="-128"/>
                <a:cs typeface="SimSun"/>
              </a:rPr>
              <a:t>、</a:t>
            </a:r>
            <a:r>
              <a:rPr sz="1400" b="1" spc="18" dirty="0">
                <a:solidFill>
                  <a:srgbClr val="231F20"/>
                </a:solidFill>
                <a:latin typeface="メイリオ" panose="020B0604030504040204" pitchFamily="50" charset="-128"/>
                <a:ea typeface="メイリオ" panose="020B0604030504040204" pitchFamily="50" charset="-128"/>
                <a:cs typeface="SimSun"/>
              </a:rPr>
              <a:t>認知症発生</a:t>
            </a:r>
            <a:r>
              <a:rPr sz="1400" b="1" spc="-129" dirty="0">
                <a:solidFill>
                  <a:srgbClr val="231F20"/>
                </a:solidFill>
                <a:latin typeface="メイリオ" panose="020B0604030504040204" pitchFamily="50" charset="-128"/>
                <a:ea typeface="メイリオ" panose="020B0604030504040204" pitchFamily="50" charset="-128"/>
                <a:cs typeface="SimSun"/>
              </a:rPr>
              <a:t>の</a:t>
            </a:r>
            <a:r>
              <a:rPr sz="1400" b="1" spc="-175" dirty="0">
                <a:solidFill>
                  <a:srgbClr val="231F20"/>
                </a:solidFill>
                <a:latin typeface="メイリオ" panose="020B0604030504040204" pitchFamily="50" charset="-128"/>
                <a:ea typeface="メイリオ" panose="020B0604030504040204" pitchFamily="50" charset="-128"/>
                <a:cs typeface="SimSun"/>
              </a:rPr>
              <a:t>リ</a:t>
            </a:r>
            <a:r>
              <a:rPr sz="1400" b="1" spc="-129" dirty="0">
                <a:solidFill>
                  <a:srgbClr val="231F20"/>
                </a:solidFill>
                <a:latin typeface="メイリオ" panose="020B0604030504040204" pitchFamily="50" charset="-128"/>
                <a:ea typeface="メイリオ" panose="020B0604030504040204" pitchFamily="50" charset="-128"/>
                <a:cs typeface="SimSun"/>
              </a:rPr>
              <a:t>ス</a:t>
            </a:r>
            <a:r>
              <a:rPr sz="1400" b="1" spc="-74" dirty="0">
                <a:solidFill>
                  <a:srgbClr val="231F20"/>
                </a:solidFill>
                <a:latin typeface="メイリオ" panose="020B0604030504040204" pitchFamily="50" charset="-128"/>
                <a:ea typeface="メイリオ" panose="020B0604030504040204" pitchFamily="50" charset="-128"/>
                <a:cs typeface="SimSun"/>
              </a:rPr>
              <a:t>ク</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高</a:t>
            </a:r>
            <a:r>
              <a:rPr sz="1400" b="1" spc="-129" dirty="0">
                <a:solidFill>
                  <a:srgbClr val="231F20"/>
                </a:solidFill>
                <a:latin typeface="メイリオ" panose="020B0604030504040204" pitchFamily="50" charset="-128"/>
                <a:ea typeface="メイリオ" panose="020B0604030504040204" pitchFamily="50" charset="-128"/>
                <a:cs typeface="SimSun"/>
              </a:rPr>
              <a:t>く</a:t>
            </a:r>
            <a:r>
              <a:rPr sz="1400" b="1" spc="-55" dirty="0">
                <a:solidFill>
                  <a:srgbClr val="231F20"/>
                </a:solidFill>
                <a:latin typeface="メイリオ" panose="020B0604030504040204" pitchFamily="50" charset="-128"/>
                <a:ea typeface="メイリオ" panose="020B0604030504040204" pitchFamily="50" charset="-128"/>
                <a:cs typeface="SimSun"/>
              </a:rPr>
              <a:t>な</a:t>
            </a:r>
            <a:r>
              <a:rPr sz="1400" b="1" spc="-120" dirty="0">
                <a:solidFill>
                  <a:srgbClr val="231F20"/>
                </a:solidFill>
                <a:latin typeface="メイリオ" panose="020B0604030504040204" pitchFamily="50" charset="-128"/>
                <a:ea typeface="メイリオ" panose="020B0604030504040204" pitchFamily="50" charset="-128"/>
                <a:cs typeface="SimSun"/>
              </a:rPr>
              <a:t>る</a:t>
            </a:r>
            <a:r>
              <a:rPr sz="1400" b="1" spc="-74" dirty="0">
                <a:solidFill>
                  <a:srgbClr val="231F20"/>
                </a:solidFill>
                <a:latin typeface="メイリオ" panose="020B0604030504040204" pitchFamily="50" charset="-128"/>
                <a:ea typeface="メイリオ" panose="020B0604030504040204" pitchFamily="50" charset="-128"/>
                <a:cs typeface="SimSun"/>
              </a:rPr>
              <a:t>こ</a:t>
            </a:r>
            <a:r>
              <a:rPr sz="1400" b="1" spc="-55" dirty="0">
                <a:solidFill>
                  <a:srgbClr val="231F20"/>
                </a:solidFill>
                <a:latin typeface="メイリオ" panose="020B0604030504040204" pitchFamily="50" charset="-128"/>
                <a:ea typeface="メイリオ" panose="020B0604030504040204" pitchFamily="50" charset="-128"/>
                <a:cs typeface="SimSun"/>
              </a:rPr>
              <a:t>と</a:t>
            </a:r>
            <a:r>
              <a:rPr sz="1400" b="1" dirty="0">
                <a:solidFill>
                  <a:srgbClr val="231F20"/>
                </a:solidFill>
                <a:latin typeface="メイリオ" panose="020B0604030504040204" pitchFamily="50" charset="-128"/>
                <a:ea typeface="メイリオ" panose="020B0604030504040204" pitchFamily="50" charset="-128"/>
                <a:cs typeface="SimSun"/>
              </a:rPr>
              <a:t>が</a:t>
            </a:r>
            <a:r>
              <a:rPr sz="1400" b="1" spc="-46" dirty="0">
                <a:solidFill>
                  <a:srgbClr val="231F20"/>
                </a:solidFill>
                <a:latin typeface="メイリオ" panose="020B0604030504040204" pitchFamily="50" charset="-128"/>
                <a:ea typeface="メイリオ" panose="020B0604030504040204" pitchFamily="50" charset="-128"/>
                <a:cs typeface="SimSun"/>
              </a:rPr>
              <a:t>示</a:t>
            </a:r>
            <a:r>
              <a:rPr sz="1400" b="1" spc="-18" dirty="0">
                <a:solidFill>
                  <a:srgbClr val="231F20"/>
                </a:solidFill>
                <a:latin typeface="メイリオ" panose="020B0604030504040204" pitchFamily="50" charset="-128"/>
                <a:ea typeface="メイリオ" panose="020B0604030504040204" pitchFamily="50" charset="-128"/>
                <a:cs typeface="SimSun"/>
              </a:rPr>
              <a:t>された。</a:t>
            </a:r>
            <a:endParaRPr lang="en-US" sz="1400" b="1" spc="-18" dirty="0">
              <a:latin typeface="メイリオ" panose="020B0604030504040204" pitchFamily="50" charset="-128"/>
              <a:ea typeface="メイリオ" panose="020B0604030504040204" pitchFamily="50" charset="-128"/>
              <a:cs typeface="SimSun"/>
            </a:endParaRPr>
          </a:p>
          <a:p>
            <a:pPr marL="23432" marR="9374">
              <a:lnSpc>
                <a:spcPct val="130000"/>
              </a:lnSpc>
            </a:pPr>
            <a:endParaRPr lang="en-US" altLang="ja-JP" sz="1400" b="1" spc="-18" dirty="0">
              <a:solidFill>
                <a:srgbClr val="231F20"/>
              </a:solidFill>
              <a:latin typeface="メイリオ" panose="020B0604030504040204" pitchFamily="50" charset="-128"/>
              <a:ea typeface="メイリオ" panose="020B0604030504040204" pitchFamily="50" charset="-128"/>
              <a:cs typeface="SimSun"/>
            </a:endParaRPr>
          </a:p>
          <a:p>
            <a:pPr marL="23432" marR="9374">
              <a:lnSpc>
                <a:spcPct val="130000"/>
              </a:lnSpc>
            </a:pPr>
            <a:r>
              <a:rPr lang="ja-JP" altLang="en-US" sz="1400" b="1" spc="-18" dirty="0">
                <a:solidFill>
                  <a:srgbClr val="231F20"/>
                </a:solidFill>
                <a:latin typeface="メイリオ" panose="020B0604030504040204" pitchFamily="50" charset="-128"/>
                <a:ea typeface="メイリオ" panose="020B0604030504040204" pitchFamily="50" charset="-128"/>
                <a:cs typeface="SimSun"/>
              </a:rPr>
              <a:t>　</a:t>
            </a:r>
            <a:r>
              <a:rPr lang="ja-JP" altLang="en-US" sz="900" b="1" dirty="0">
                <a:solidFill>
                  <a:srgbClr val="231F20"/>
                </a:solidFill>
                <a:latin typeface="メイリオ" panose="020B0604030504040204" pitchFamily="50" charset="-128"/>
                <a:ea typeface="メイリオ" panose="020B0604030504040204" pitchFamily="50" charset="-128"/>
                <a:cs typeface="SimSun"/>
              </a:rPr>
              <a:t>出典：</a:t>
            </a:r>
            <a:r>
              <a:rPr sz="900" b="1" dirty="0">
                <a:solidFill>
                  <a:srgbClr val="231F20"/>
                </a:solidFill>
                <a:latin typeface="メイリオ" panose="020B0604030504040204" pitchFamily="50" charset="-128"/>
                <a:ea typeface="メイリオ" panose="020B0604030504040204" pitchFamily="50" charset="-128"/>
                <a:cs typeface="SimSun"/>
              </a:rPr>
              <a:t>yamamoto et al., Psychosomatic</a:t>
            </a:r>
            <a:r>
              <a:rPr lang="ja-JP" altLang="en-US" sz="900" b="1" dirty="0">
                <a:solidFill>
                  <a:srgbClr val="231F20"/>
                </a:solidFill>
                <a:latin typeface="メイリオ" panose="020B0604030504040204" pitchFamily="50" charset="-128"/>
                <a:ea typeface="メイリオ" panose="020B0604030504040204" pitchFamily="50" charset="-128"/>
                <a:cs typeface="SimSun"/>
              </a:rPr>
              <a:t> </a:t>
            </a:r>
            <a:r>
              <a:rPr sz="900" b="1" dirty="0">
                <a:solidFill>
                  <a:srgbClr val="231F20"/>
                </a:solidFill>
                <a:latin typeface="メイリオ" panose="020B0604030504040204" pitchFamily="50" charset="-128"/>
                <a:ea typeface="メイリオ" panose="020B0604030504040204" pitchFamily="50" charset="-128"/>
                <a:cs typeface="SimSun"/>
              </a:rPr>
              <a:t>Medicine.2012</a:t>
            </a:r>
            <a:endParaRPr sz="800" b="1" dirty="0">
              <a:latin typeface="メイリオ" panose="020B0604030504040204" pitchFamily="50" charset="-128"/>
              <a:ea typeface="メイリオ" panose="020B0604030504040204" pitchFamily="50" charset="-128"/>
              <a:cs typeface="SimSun"/>
            </a:endParaRPr>
          </a:p>
        </p:txBody>
      </p:sp>
      <p:sp>
        <p:nvSpPr>
          <p:cNvPr id="112" name="object 4">
            <a:extLst>
              <a:ext uri="{FF2B5EF4-FFF2-40B4-BE49-F238E27FC236}">
                <a16:creationId xmlns:a16="http://schemas.microsoft.com/office/drawing/2014/main" id="{03272579-B7E3-4FDD-B780-BC0ADCC11113}"/>
              </a:ext>
            </a:extLst>
          </p:cNvPr>
          <p:cNvSpPr txBox="1"/>
          <p:nvPr/>
        </p:nvSpPr>
        <p:spPr>
          <a:xfrm>
            <a:off x="687552" y="1953720"/>
            <a:ext cx="166969" cy="3837480"/>
          </a:xfrm>
          <a:prstGeom prst="rect">
            <a:avLst/>
          </a:prstGeom>
        </p:spPr>
        <p:txBody>
          <a:bodyPr vert="eaVert" wrap="square" lIns="0" tIns="0" rIns="0" bIns="0" rtlCol="0">
            <a:spAutoFit/>
          </a:bodyPr>
          <a:lstStyle/>
          <a:p>
            <a:pPr marL="667817">
              <a:lnSpc>
                <a:spcPct val="70000"/>
              </a:lnSpc>
            </a:pPr>
            <a:r>
              <a:rPr sz="1400" b="1" dirty="0" err="1">
                <a:solidFill>
                  <a:srgbClr val="231F20"/>
                </a:solidFill>
                <a:latin typeface="メイリオ" panose="020B0604030504040204" pitchFamily="50" charset="-128"/>
                <a:ea typeface="メイリオ" panose="020B0604030504040204" pitchFamily="50" charset="-128"/>
                <a:cs typeface="SimSun"/>
              </a:rPr>
              <a:t>認知</a:t>
            </a:r>
            <a:r>
              <a:rPr sz="1400" b="1" spc="-46" dirty="0" err="1">
                <a:solidFill>
                  <a:srgbClr val="231F20"/>
                </a:solidFill>
                <a:latin typeface="メイリオ" panose="020B0604030504040204" pitchFamily="50" charset="-128"/>
                <a:ea typeface="メイリオ" panose="020B0604030504040204" pitchFamily="50" charset="-128"/>
                <a:cs typeface="SimSun"/>
              </a:rPr>
              <a:t>症に</a:t>
            </a:r>
            <a:r>
              <a:rPr sz="1400" b="1" spc="-249" dirty="0" err="1">
                <a:solidFill>
                  <a:srgbClr val="231F20"/>
                </a:solidFill>
                <a:latin typeface="メイリオ" panose="020B0604030504040204" pitchFamily="50" charset="-128"/>
                <a:ea typeface="メイリオ" panose="020B0604030504040204" pitchFamily="50" charset="-128"/>
                <a:cs typeface="SimSun"/>
              </a:rPr>
              <a:t>な</a:t>
            </a:r>
            <a:r>
              <a:rPr lang="ja-JP" altLang="en-US" sz="1200" b="1" spc="-249" dirty="0">
                <a:solidFill>
                  <a:srgbClr val="231F20"/>
                </a:solidFill>
                <a:latin typeface="メイリオ" panose="020B0604030504040204" pitchFamily="50" charset="-128"/>
                <a:ea typeface="メイリオ" panose="020B0604030504040204" pitchFamily="50" charset="-128"/>
                <a:cs typeface="SimSun"/>
              </a:rPr>
              <a:t>っ</a:t>
            </a:r>
            <a:r>
              <a:rPr sz="1400" b="1" spc="-92" dirty="0" err="1">
                <a:solidFill>
                  <a:srgbClr val="231F20"/>
                </a:solidFill>
                <a:latin typeface="メイリオ" panose="020B0604030504040204" pitchFamily="50" charset="-128"/>
                <a:ea typeface="メイリオ" panose="020B0604030504040204" pitchFamily="50" charset="-128"/>
                <a:cs typeface="SimSun"/>
              </a:rPr>
              <a:t>て</a:t>
            </a:r>
            <a:r>
              <a:rPr sz="1400" b="1" spc="-65" dirty="0" err="1">
                <a:solidFill>
                  <a:srgbClr val="231F20"/>
                </a:solidFill>
                <a:latin typeface="メイリオ" panose="020B0604030504040204" pitchFamily="50" charset="-128"/>
                <a:ea typeface="メイリオ" panose="020B0604030504040204" pitchFamily="50" charset="-128"/>
                <a:cs typeface="SimSun"/>
              </a:rPr>
              <a:t>い</a:t>
            </a:r>
            <a:r>
              <a:rPr sz="1400" b="1" dirty="0" err="1">
                <a:solidFill>
                  <a:srgbClr val="231F20"/>
                </a:solidFill>
                <a:latin typeface="メイリオ" panose="020B0604030504040204" pitchFamily="50" charset="-128"/>
                <a:ea typeface="メイリオ" panose="020B0604030504040204" pitchFamily="50" charset="-128"/>
                <a:cs typeface="SimSun"/>
              </a:rPr>
              <a:t>る</a:t>
            </a:r>
            <a:r>
              <a:rPr sz="1400" b="1" spc="-46" dirty="0" err="1">
                <a:solidFill>
                  <a:srgbClr val="231F20"/>
                </a:solidFill>
                <a:latin typeface="メイリオ" panose="020B0604030504040204" pitchFamily="50" charset="-128"/>
                <a:ea typeface="メイリオ" panose="020B0604030504040204" pitchFamily="50" charset="-128"/>
                <a:cs typeface="SimSun"/>
              </a:rPr>
              <a:t>人の</a:t>
            </a:r>
            <a:r>
              <a:rPr sz="1400" b="1" dirty="0" err="1">
                <a:solidFill>
                  <a:srgbClr val="231F20"/>
                </a:solidFill>
                <a:latin typeface="メイリオ" panose="020B0604030504040204" pitchFamily="50" charset="-128"/>
                <a:ea typeface="メイリオ" panose="020B0604030504040204" pitchFamily="50" charset="-128"/>
                <a:cs typeface="SimSun"/>
              </a:rPr>
              <a:t>割</a:t>
            </a:r>
            <a:r>
              <a:rPr sz="1400" b="1" spc="-572" dirty="0" err="1">
                <a:solidFill>
                  <a:srgbClr val="231F20"/>
                </a:solidFill>
                <a:latin typeface="メイリオ" panose="020B0604030504040204" pitchFamily="50" charset="-128"/>
                <a:ea typeface="メイリオ" panose="020B0604030504040204" pitchFamily="50" charset="-128"/>
                <a:cs typeface="SimSun"/>
              </a:rPr>
              <a:t>合</a:t>
            </a:r>
            <a:r>
              <a:rPr sz="1400" b="1" spc="-18"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a:t>
            </a:r>
            <a:r>
              <a:rPr sz="1400" b="1" dirty="0">
                <a:solidFill>
                  <a:srgbClr val="231F20"/>
                </a:solidFill>
                <a:latin typeface="メイリオ" panose="020B0604030504040204" pitchFamily="50" charset="-128"/>
                <a:ea typeface="メイリオ" panose="020B0604030504040204" pitchFamily="50" charset="-128"/>
                <a:cs typeface="SimSun"/>
              </a:rPr>
              <a:t>）</a:t>
            </a:r>
            <a:endParaRPr sz="1400" b="1" dirty="0">
              <a:latin typeface="メイリオ" panose="020B0604030504040204" pitchFamily="50" charset="-128"/>
              <a:ea typeface="メイリオ" panose="020B0604030504040204" pitchFamily="50" charset="-128"/>
              <a:cs typeface="SimSun"/>
            </a:endParaRPr>
          </a:p>
        </p:txBody>
      </p:sp>
      <p:sp>
        <p:nvSpPr>
          <p:cNvPr id="111" name="object 3">
            <a:extLst>
              <a:ext uri="{FF2B5EF4-FFF2-40B4-BE49-F238E27FC236}">
                <a16:creationId xmlns:a16="http://schemas.microsoft.com/office/drawing/2014/main" id="{8EF0E87F-72B9-455A-BB9F-4B386D77B7F1}"/>
              </a:ext>
            </a:extLst>
          </p:cNvPr>
          <p:cNvSpPr txBox="1"/>
          <p:nvPr/>
        </p:nvSpPr>
        <p:spPr>
          <a:xfrm>
            <a:off x="981208" y="2535574"/>
            <a:ext cx="159355" cy="2852821"/>
          </a:xfrm>
          <a:prstGeom prst="rect">
            <a:avLst/>
          </a:prstGeom>
        </p:spPr>
        <p:txBody>
          <a:bodyPr vert="horz" wrap="square" lIns="0" tIns="30465" rIns="0" bIns="0" rtlCol="0">
            <a:spAutoFit/>
          </a:bodyPr>
          <a:lstStyle/>
          <a:p>
            <a:pPr marL="23432">
              <a:spcBef>
                <a:spcPts val="240"/>
              </a:spcBef>
            </a:pPr>
            <a:r>
              <a:rPr sz="1200" b="1" spc="185" dirty="0">
                <a:solidFill>
                  <a:srgbClr val="231F20"/>
                </a:solidFill>
                <a:latin typeface="メイリオ" panose="020B0604030504040204" pitchFamily="50" charset="-128"/>
                <a:ea typeface="メイリオ" panose="020B0604030504040204" pitchFamily="50" charset="-128"/>
                <a:cs typeface="SimSun"/>
              </a:rPr>
              <a:t>6</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5</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4</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3</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2</a:t>
            </a:r>
            <a:endParaRPr sz="1200" b="1">
              <a:latin typeface="メイリオ" panose="020B0604030504040204" pitchFamily="50" charset="-128"/>
              <a:ea typeface="メイリオ" panose="020B0604030504040204" pitchFamily="50" charset="-128"/>
              <a:cs typeface="SimSun"/>
            </a:endParaRPr>
          </a:p>
          <a:p>
            <a:pPr marL="23432">
              <a:spcBef>
                <a:spcPts val="1375"/>
              </a:spcBef>
            </a:pPr>
            <a:r>
              <a:rPr sz="1200" b="1" spc="185" dirty="0">
                <a:solidFill>
                  <a:srgbClr val="231F20"/>
                </a:solidFill>
                <a:latin typeface="メイリオ" panose="020B0604030504040204" pitchFamily="50" charset="-128"/>
                <a:ea typeface="メイリオ" panose="020B0604030504040204" pitchFamily="50" charset="-128"/>
                <a:cs typeface="SimSun"/>
              </a:rPr>
              <a:t>1</a:t>
            </a:r>
            <a:endParaRPr sz="1200" b="1">
              <a:latin typeface="メイリオ" panose="020B0604030504040204" pitchFamily="50" charset="-128"/>
              <a:ea typeface="メイリオ" panose="020B0604030504040204" pitchFamily="50" charset="-128"/>
              <a:cs typeface="SimSun"/>
            </a:endParaRPr>
          </a:p>
          <a:p>
            <a:pPr marL="23432">
              <a:spcBef>
                <a:spcPts val="1365"/>
              </a:spcBef>
            </a:pPr>
            <a:r>
              <a:rPr sz="1200" b="1" spc="185" dirty="0">
                <a:solidFill>
                  <a:srgbClr val="231F20"/>
                </a:solidFill>
                <a:latin typeface="メイリオ" panose="020B0604030504040204" pitchFamily="50" charset="-128"/>
                <a:ea typeface="メイリオ" panose="020B0604030504040204" pitchFamily="50" charset="-128"/>
                <a:cs typeface="SimSun"/>
              </a:rPr>
              <a:t>0</a:t>
            </a:r>
            <a:endParaRPr sz="1200" b="1">
              <a:latin typeface="メイリオ" panose="020B0604030504040204" pitchFamily="50" charset="-128"/>
              <a:ea typeface="メイリオ" panose="020B0604030504040204" pitchFamily="50" charset="-128"/>
              <a:cs typeface="SimSun"/>
            </a:endParaRPr>
          </a:p>
        </p:txBody>
      </p:sp>
      <p:sp>
        <p:nvSpPr>
          <p:cNvPr id="113" name="object 5">
            <a:extLst>
              <a:ext uri="{FF2B5EF4-FFF2-40B4-BE49-F238E27FC236}">
                <a16:creationId xmlns:a16="http://schemas.microsoft.com/office/drawing/2014/main" id="{BAA6A69D-1150-45BF-8AFB-DB93CC926959}"/>
              </a:ext>
            </a:extLst>
          </p:cNvPr>
          <p:cNvSpPr/>
          <p:nvPr/>
        </p:nvSpPr>
        <p:spPr>
          <a:xfrm>
            <a:off x="1230463" y="2685678"/>
            <a:ext cx="3979712" cy="2841948"/>
          </a:xfrm>
          <a:custGeom>
            <a:avLst/>
            <a:gdLst/>
            <a:ahLst/>
            <a:cxnLst/>
            <a:rect l="l" t="t" r="r" b="b"/>
            <a:pathLst>
              <a:path w="2268220" h="1296035">
                <a:moveTo>
                  <a:pt x="2268004" y="1295996"/>
                </a:moveTo>
                <a:lnTo>
                  <a:pt x="0" y="1295996"/>
                </a:lnTo>
                <a:lnTo>
                  <a:pt x="0" y="0"/>
                </a:lnTo>
                <a:lnTo>
                  <a:pt x="2268004" y="0"/>
                </a:lnTo>
                <a:lnTo>
                  <a:pt x="2268004" y="1295996"/>
                </a:lnTo>
                <a:close/>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14" name="object 6">
            <a:extLst>
              <a:ext uri="{FF2B5EF4-FFF2-40B4-BE49-F238E27FC236}">
                <a16:creationId xmlns:a16="http://schemas.microsoft.com/office/drawing/2014/main" id="{B57376A2-7F53-4916-86F0-51A48AC6F8DB}"/>
              </a:ext>
            </a:extLst>
          </p:cNvPr>
          <p:cNvSpPr txBox="1"/>
          <p:nvPr/>
        </p:nvSpPr>
        <p:spPr>
          <a:xfrm>
            <a:off x="2176430" y="2910936"/>
            <a:ext cx="1716319" cy="493595"/>
          </a:xfrm>
          <a:prstGeom prst="rect">
            <a:avLst/>
          </a:prstGeom>
          <a:solidFill>
            <a:srgbClr val="935CA5"/>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義歯未使用</a:t>
            </a:r>
            <a:endParaRPr sz="1400" b="1" dirty="0">
              <a:latin typeface="メイリオ" panose="020B0604030504040204" pitchFamily="50" charset="-128"/>
              <a:ea typeface="メイリオ" panose="020B0604030504040204" pitchFamily="50" charset="-128"/>
              <a:cs typeface="メイリオ"/>
            </a:endParaRPr>
          </a:p>
        </p:txBody>
      </p:sp>
      <p:sp>
        <p:nvSpPr>
          <p:cNvPr id="115" name="object 7">
            <a:extLst>
              <a:ext uri="{FF2B5EF4-FFF2-40B4-BE49-F238E27FC236}">
                <a16:creationId xmlns:a16="http://schemas.microsoft.com/office/drawing/2014/main" id="{1214FB53-8CB9-4779-8DB9-BF983EE8C277}"/>
              </a:ext>
            </a:extLst>
          </p:cNvPr>
          <p:cNvSpPr txBox="1"/>
          <p:nvPr/>
        </p:nvSpPr>
        <p:spPr>
          <a:xfrm>
            <a:off x="1287032" y="3836919"/>
            <a:ext cx="1732393" cy="493595"/>
          </a:xfrm>
          <a:prstGeom prst="rect">
            <a:avLst/>
          </a:prstGeom>
          <a:solidFill>
            <a:srgbClr val="A59560"/>
          </a:solidFill>
        </p:spPr>
        <p:txBody>
          <a:bodyPr vert="horz" wrap="square" lIns="0" tIns="62101" rIns="0" bIns="0" rtlCol="0">
            <a:spAutoFit/>
          </a:bodyPr>
          <a:lstStyle/>
          <a:p>
            <a:pPr marL="135906" marR="98416"/>
            <a:r>
              <a:rPr sz="1400" b="1" spc="-9" dirty="0">
                <a:solidFill>
                  <a:srgbClr val="FFFFFF"/>
                </a:solidFill>
                <a:latin typeface="メイリオ" panose="020B0604030504040204" pitchFamily="50" charset="-128"/>
                <a:ea typeface="メイリオ" panose="020B0604030504040204" pitchFamily="50" charset="-128"/>
                <a:cs typeface="メイリオ"/>
              </a:rPr>
              <a:t>歯</a:t>
            </a:r>
            <a:r>
              <a:rPr sz="1400" b="1" spc="-18" dirty="0">
                <a:solidFill>
                  <a:srgbClr val="FFFFFF"/>
                </a:solidFill>
                <a:latin typeface="メイリオ" panose="020B0604030504040204" pitchFamily="50" charset="-128"/>
                <a:ea typeface="メイリオ" panose="020B0604030504040204" pitchFamily="50" charset="-128"/>
                <a:cs typeface="メイリオ"/>
              </a:rPr>
              <a:t>が</a:t>
            </a:r>
            <a:r>
              <a:rPr sz="1400" b="1" spc="-92" dirty="0">
                <a:solidFill>
                  <a:srgbClr val="FFFFFF"/>
                </a:solidFill>
                <a:latin typeface="メイリオ" panose="020B0604030504040204" pitchFamily="50" charset="-128"/>
                <a:ea typeface="メイリオ" panose="020B0604030504040204" pitchFamily="50" charset="-128"/>
                <a:cs typeface="メイリオ"/>
              </a:rPr>
              <a:t>ほ</a:t>
            </a:r>
            <a:r>
              <a:rPr sz="1400" b="1" spc="-74" dirty="0">
                <a:solidFill>
                  <a:srgbClr val="FFFFFF"/>
                </a:solidFill>
                <a:latin typeface="メイリオ" panose="020B0604030504040204" pitchFamily="50" charset="-128"/>
                <a:ea typeface="メイリオ" panose="020B0604030504040204" pitchFamily="50" charset="-128"/>
                <a:cs typeface="メイリオ"/>
              </a:rPr>
              <a:t>と</a:t>
            </a:r>
            <a:r>
              <a:rPr sz="1400" b="1" spc="-83" dirty="0">
                <a:solidFill>
                  <a:srgbClr val="FFFFFF"/>
                </a:solidFill>
                <a:latin typeface="メイリオ" panose="020B0604030504040204" pitchFamily="50" charset="-128"/>
                <a:ea typeface="メイリオ" panose="020B0604030504040204" pitchFamily="50" charset="-128"/>
                <a:cs typeface="メイリオ"/>
              </a:rPr>
              <a:t>ん</a:t>
            </a:r>
            <a:r>
              <a:rPr sz="1400" b="1" spc="-55" dirty="0">
                <a:solidFill>
                  <a:srgbClr val="FFFFFF"/>
                </a:solidFill>
                <a:latin typeface="メイリオ" panose="020B0604030504040204" pitchFamily="50" charset="-128"/>
                <a:ea typeface="メイリオ" panose="020B0604030504040204" pitchFamily="50" charset="-128"/>
                <a:cs typeface="メイリオ"/>
              </a:rPr>
              <a:t>ど</a:t>
            </a:r>
            <a:r>
              <a:rPr sz="1400" b="1" spc="-92" dirty="0">
                <a:solidFill>
                  <a:srgbClr val="FFFFFF"/>
                </a:solidFill>
                <a:latin typeface="メイリオ" panose="020B0604030504040204" pitchFamily="50" charset="-128"/>
                <a:ea typeface="メイリオ" panose="020B0604030504040204" pitchFamily="50" charset="-128"/>
                <a:cs typeface="メイリオ"/>
              </a:rPr>
              <a:t>な</a:t>
            </a:r>
            <a:r>
              <a:rPr sz="1400" b="1" dirty="0">
                <a:solidFill>
                  <a:srgbClr val="FFFFFF"/>
                </a:solidFill>
                <a:latin typeface="メイリオ" panose="020B0604030504040204" pitchFamily="50" charset="-128"/>
                <a:ea typeface="メイリオ" panose="020B0604030504040204" pitchFamily="50" charset="-128"/>
                <a:cs typeface="メイリオ"/>
              </a:rPr>
              <a:t>く 義歯使用</a:t>
            </a:r>
            <a:endParaRPr sz="1400" b="1" dirty="0">
              <a:latin typeface="メイリオ" panose="020B0604030504040204" pitchFamily="50" charset="-128"/>
              <a:ea typeface="メイリオ" panose="020B0604030504040204" pitchFamily="50" charset="-128"/>
              <a:cs typeface="メイリオ"/>
            </a:endParaRPr>
          </a:p>
        </p:txBody>
      </p:sp>
      <p:sp>
        <p:nvSpPr>
          <p:cNvPr id="116" name="object 8">
            <a:extLst>
              <a:ext uri="{FF2B5EF4-FFF2-40B4-BE49-F238E27FC236}">
                <a16:creationId xmlns:a16="http://schemas.microsoft.com/office/drawing/2014/main" id="{F8D7ACFC-284D-4648-8AFE-B5423A2BDA8A}"/>
              </a:ext>
            </a:extLst>
          </p:cNvPr>
          <p:cNvSpPr txBox="1"/>
          <p:nvPr/>
        </p:nvSpPr>
        <p:spPr>
          <a:xfrm>
            <a:off x="4212811" y="4627905"/>
            <a:ext cx="978314" cy="305234"/>
          </a:xfrm>
          <a:prstGeom prst="rect">
            <a:avLst/>
          </a:prstGeom>
          <a:solidFill>
            <a:srgbClr val="00904C"/>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19歯以下</a:t>
            </a:r>
            <a:endParaRPr sz="1400" b="1" dirty="0">
              <a:latin typeface="メイリオ" panose="020B0604030504040204" pitchFamily="50" charset="-128"/>
              <a:ea typeface="メイリオ" panose="020B0604030504040204" pitchFamily="50" charset="-128"/>
              <a:cs typeface="メイリオ"/>
            </a:endParaRPr>
          </a:p>
        </p:txBody>
      </p:sp>
      <p:sp>
        <p:nvSpPr>
          <p:cNvPr id="117" name="object 9">
            <a:extLst>
              <a:ext uri="{FF2B5EF4-FFF2-40B4-BE49-F238E27FC236}">
                <a16:creationId xmlns:a16="http://schemas.microsoft.com/office/drawing/2014/main" id="{3BAEBB0D-2F5D-4238-A65E-3BAE34928835}"/>
              </a:ext>
            </a:extLst>
          </p:cNvPr>
          <p:cNvSpPr txBox="1"/>
          <p:nvPr/>
        </p:nvSpPr>
        <p:spPr>
          <a:xfrm>
            <a:off x="3449978" y="5038138"/>
            <a:ext cx="1096736" cy="305234"/>
          </a:xfrm>
          <a:prstGeom prst="rect">
            <a:avLst/>
          </a:prstGeom>
          <a:solidFill>
            <a:srgbClr val="006AA4"/>
          </a:solidFill>
        </p:spPr>
        <p:txBody>
          <a:bodyPr vert="horz" wrap="square" lIns="0" tIns="41010" rIns="0" bIns="0" rtlCol="0">
            <a:spAutoFit/>
          </a:bodyPr>
          <a:lstStyle/>
          <a:p>
            <a:pPr marL="123019">
              <a:spcBef>
                <a:spcPts val="323"/>
              </a:spcBef>
            </a:pPr>
            <a:r>
              <a:rPr sz="1400" b="1" dirty="0">
                <a:solidFill>
                  <a:srgbClr val="FFFFFF"/>
                </a:solidFill>
                <a:latin typeface="メイリオ" panose="020B0604030504040204" pitchFamily="50" charset="-128"/>
                <a:ea typeface="メイリオ" panose="020B0604030504040204" pitchFamily="50" charset="-128"/>
                <a:cs typeface="メイリオ"/>
              </a:rPr>
              <a:t>20歯以上</a:t>
            </a:r>
            <a:endParaRPr sz="1400" b="1">
              <a:latin typeface="メイリオ" panose="020B0604030504040204" pitchFamily="50" charset="-128"/>
              <a:ea typeface="メイリオ" panose="020B0604030504040204" pitchFamily="50" charset="-128"/>
              <a:cs typeface="メイリオ"/>
            </a:endParaRPr>
          </a:p>
        </p:txBody>
      </p:sp>
      <p:grpSp>
        <p:nvGrpSpPr>
          <p:cNvPr id="118" name="object 10">
            <a:extLst>
              <a:ext uri="{FF2B5EF4-FFF2-40B4-BE49-F238E27FC236}">
                <a16:creationId xmlns:a16="http://schemas.microsoft.com/office/drawing/2014/main" id="{62CC6649-3692-40B2-BA0A-BF4BF7C8D48F}"/>
              </a:ext>
            </a:extLst>
          </p:cNvPr>
          <p:cNvGrpSpPr/>
          <p:nvPr/>
        </p:nvGrpSpPr>
        <p:grpSpPr>
          <a:xfrm>
            <a:off x="1152327" y="2671741"/>
            <a:ext cx="3278490" cy="2949165"/>
            <a:chOff x="676260" y="1601270"/>
            <a:chExt cx="1776730" cy="1344930"/>
          </a:xfrm>
        </p:grpSpPr>
        <p:sp>
          <p:nvSpPr>
            <p:cNvPr id="119" name="object 11">
              <a:extLst>
                <a:ext uri="{FF2B5EF4-FFF2-40B4-BE49-F238E27FC236}">
                  <a16:creationId xmlns:a16="http://schemas.microsoft.com/office/drawing/2014/main" id="{5B984E53-0953-4AFD-8212-ABAB0400CD48}"/>
                </a:ext>
              </a:extLst>
            </p:cNvPr>
            <p:cNvSpPr/>
            <p:nvPr/>
          </p:nvSpPr>
          <p:spPr>
            <a:xfrm>
              <a:off x="682610" y="1607620"/>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0" name="object 12">
              <a:extLst>
                <a:ext uri="{FF2B5EF4-FFF2-40B4-BE49-F238E27FC236}">
                  <a16:creationId xmlns:a16="http://schemas.microsoft.com/office/drawing/2014/main" id="{FDCCDA45-0218-446A-AB9D-04712AAC06F4}"/>
                </a:ext>
              </a:extLst>
            </p:cNvPr>
            <p:cNvSpPr/>
            <p:nvPr/>
          </p:nvSpPr>
          <p:spPr>
            <a:xfrm>
              <a:off x="682610" y="1816426"/>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1" name="object 13">
              <a:extLst>
                <a:ext uri="{FF2B5EF4-FFF2-40B4-BE49-F238E27FC236}">
                  <a16:creationId xmlns:a16="http://schemas.microsoft.com/office/drawing/2014/main" id="{FF288D27-D4CF-414D-B1BB-C589C38F9A15}"/>
                </a:ext>
              </a:extLst>
            </p:cNvPr>
            <p:cNvSpPr/>
            <p:nvPr/>
          </p:nvSpPr>
          <p:spPr>
            <a:xfrm>
              <a:off x="682610" y="20252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2" name="object 14">
              <a:extLst>
                <a:ext uri="{FF2B5EF4-FFF2-40B4-BE49-F238E27FC236}">
                  <a16:creationId xmlns:a16="http://schemas.microsoft.com/office/drawing/2014/main" id="{F2FA8E47-3AE0-41B3-BA3A-90A77677D835}"/>
                </a:ext>
              </a:extLst>
            </p:cNvPr>
            <p:cNvSpPr/>
            <p:nvPr/>
          </p:nvSpPr>
          <p:spPr>
            <a:xfrm>
              <a:off x="682610" y="2234025"/>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3" name="object 15">
              <a:extLst>
                <a:ext uri="{FF2B5EF4-FFF2-40B4-BE49-F238E27FC236}">
                  <a16:creationId xmlns:a16="http://schemas.microsoft.com/office/drawing/2014/main" id="{31E05314-AAC8-43AE-9BC3-39B5E79B476E}"/>
                </a:ext>
              </a:extLst>
            </p:cNvPr>
            <p:cNvSpPr/>
            <p:nvPr/>
          </p:nvSpPr>
          <p:spPr>
            <a:xfrm>
              <a:off x="682610" y="24428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4" name="object 16">
              <a:extLst>
                <a:ext uri="{FF2B5EF4-FFF2-40B4-BE49-F238E27FC236}">
                  <a16:creationId xmlns:a16="http://schemas.microsoft.com/office/drawing/2014/main" id="{076BC355-4CEF-4BE8-8DDE-0ADC08C07944}"/>
                </a:ext>
              </a:extLst>
            </p:cNvPr>
            <p:cNvSpPr/>
            <p:nvPr/>
          </p:nvSpPr>
          <p:spPr>
            <a:xfrm>
              <a:off x="682610" y="2651617"/>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5" name="object 17">
              <a:extLst>
                <a:ext uri="{FF2B5EF4-FFF2-40B4-BE49-F238E27FC236}">
                  <a16:creationId xmlns:a16="http://schemas.microsoft.com/office/drawing/2014/main" id="{019E851E-48A5-4BBD-B8A0-2395D292ED66}"/>
                </a:ext>
              </a:extLst>
            </p:cNvPr>
            <p:cNvSpPr/>
            <p:nvPr/>
          </p:nvSpPr>
          <p:spPr>
            <a:xfrm>
              <a:off x="682610" y="2860424"/>
              <a:ext cx="36195" cy="0"/>
            </a:xfrm>
            <a:custGeom>
              <a:avLst/>
              <a:gdLst/>
              <a:ahLst/>
              <a:cxnLst/>
              <a:rect l="l" t="t" r="r" b="b"/>
              <a:pathLst>
                <a:path w="36195">
                  <a:moveTo>
                    <a:pt x="0" y="0"/>
                  </a:moveTo>
                  <a:lnTo>
                    <a:pt x="36004" y="0"/>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6" name="object 18">
              <a:extLst>
                <a:ext uri="{FF2B5EF4-FFF2-40B4-BE49-F238E27FC236}">
                  <a16:creationId xmlns:a16="http://schemas.microsoft.com/office/drawing/2014/main" id="{5033128F-510B-40C6-994D-07203B81A51D}"/>
                </a:ext>
              </a:extLst>
            </p:cNvPr>
            <p:cNvSpPr/>
            <p:nvPr/>
          </p:nvSpPr>
          <p:spPr>
            <a:xfrm>
              <a:off x="718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7" name="object 19">
              <a:extLst>
                <a:ext uri="{FF2B5EF4-FFF2-40B4-BE49-F238E27FC236}">
                  <a16:creationId xmlns:a16="http://schemas.microsoft.com/office/drawing/2014/main" id="{2CC051E3-822D-40B2-BB1E-E8B778641C35}"/>
                </a:ext>
              </a:extLst>
            </p:cNvPr>
            <p:cNvSpPr/>
            <p:nvPr/>
          </p:nvSpPr>
          <p:spPr>
            <a:xfrm>
              <a:off x="82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8" name="object 20">
              <a:extLst>
                <a:ext uri="{FF2B5EF4-FFF2-40B4-BE49-F238E27FC236}">
                  <a16:creationId xmlns:a16="http://schemas.microsoft.com/office/drawing/2014/main" id="{9764BBA7-5A9C-477B-8282-B42C51A18A94}"/>
                </a:ext>
              </a:extLst>
            </p:cNvPr>
            <p:cNvSpPr/>
            <p:nvPr/>
          </p:nvSpPr>
          <p:spPr>
            <a:xfrm>
              <a:off x="109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29" name="object 21">
              <a:extLst>
                <a:ext uri="{FF2B5EF4-FFF2-40B4-BE49-F238E27FC236}">
                  <a16:creationId xmlns:a16="http://schemas.microsoft.com/office/drawing/2014/main" id="{6882EB86-6D02-4940-8CB5-DAEFF267C9DA}"/>
                </a:ext>
              </a:extLst>
            </p:cNvPr>
            <p:cNvSpPr/>
            <p:nvPr/>
          </p:nvSpPr>
          <p:spPr>
            <a:xfrm>
              <a:off x="1366611"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0" name="object 22">
              <a:extLst>
                <a:ext uri="{FF2B5EF4-FFF2-40B4-BE49-F238E27FC236}">
                  <a16:creationId xmlns:a16="http://schemas.microsoft.com/office/drawing/2014/main" id="{B0728753-7F4A-4298-9AE0-898A3D51088A}"/>
                </a:ext>
              </a:extLst>
            </p:cNvPr>
            <p:cNvSpPr/>
            <p:nvPr/>
          </p:nvSpPr>
          <p:spPr>
            <a:xfrm>
              <a:off x="163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1" name="object 23">
              <a:extLst>
                <a:ext uri="{FF2B5EF4-FFF2-40B4-BE49-F238E27FC236}">
                  <a16:creationId xmlns:a16="http://schemas.microsoft.com/office/drawing/2014/main" id="{78D8C597-3532-470F-8790-5BBB688D5719}"/>
                </a:ext>
              </a:extLst>
            </p:cNvPr>
            <p:cNvSpPr/>
            <p:nvPr/>
          </p:nvSpPr>
          <p:spPr>
            <a:xfrm>
              <a:off x="1906609"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2" name="object 24">
              <a:extLst>
                <a:ext uri="{FF2B5EF4-FFF2-40B4-BE49-F238E27FC236}">
                  <a16:creationId xmlns:a16="http://schemas.microsoft.com/office/drawing/2014/main" id="{01DB31DC-7DA1-4EF5-84E2-03E2610ACECD}"/>
                </a:ext>
              </a:extLst>
            </p:cNvPr>
            <p:cNvSpPr/>
            <p:nvPr/>
          </p:nvSpPr>
          <p:spPr>
            <a:xfrm>
              <a:off x="2176608"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3" name="object 25">
              <a:extLst>
                <a:ext uri="{FF2B5EF4-FFF2-40B4-BE49-F238E27FC236}">
                  <a16:creationId xmlns:a16="http://schemas.microsoft.com/office/drawing/2014/main" id="{E8FC1581-68C2-48CF-94B5-FD622E1569CB}"/>
                </a:ext>
              </a:extLst>
            </p:cNvPr>
            <p:cNvSpPr/>
            <p:nvPr/>
          </p:nvSpPr>
          <p:spPr>
            <a:xfrm>
              <a:off x="2446613"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
        <p:nvSpPr>
          <p:cNvPr id="134" name="object 26">
            <a:extLst>
              <a:ext uri="{FF2B5EF4-FFF2-40B4-BE49-F238E27FC236}">
                <a16:creationId xmlns:a16="http://schemas.microsoft.com/office/drawing/2014/main" id="{0FF7EE09-3FCA-4D53-9D2C-45795174FEB9}"/>
              </a:ext>
            </a:extLst>
          </p:cNvPr>
          <p:cNvSpPr txBox="1"/>
          <p:nvPr/>
        </p:nvSpPr>
        <p:spPr>
          <a:xfrm>
            <a:off x="1317663" y="5553711"/>
            <a:ext cx="4086187" cy="595710"/>
          </a:xfrm>
          <a:prstGeom prst="rect">
            <a:avLst/>
          </a:prstGeom>
        </p:spPr>
        <p:txBody>
          <a:bodyPr vert="horz" wrap="square" lIns="0" tIns="62101" rIns="0" bIns="0" rtlCol="0">
            <a:spAutoFit/>
          </a:bodyPr>
          <a:lstStyle/>
          <a:p>
            <a:pPr marL="23432">
              <a:spcBef>
                <a:spcPts val="489"/>
              </a:spcBef>
              <a:tabLst>
                <a:tab pos="420608" algn="l"/>
              </a:tabLst>
            </a:pPr>
            <a:r>
              <a:rPr sz="1200" b="1" spc="92" dirty="0">
                <a:solidFill>
                  <a:srgbClr val="231F20"/>
                </a:solidFill>
                <a:latin typeface="メイリオ" panose="020B0604030504040204" pitchFamily="50" charset="-128"/>
                <a:ea typeface="メイリオ" panose="020B0604030504040204" pitchFamily="50" charset="-128"/>
                <a:cs typeface="SimSun"/>
              </a:rPr>
              <a:t>0	200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400</a:t>
            </a:r>
            <a:r>
              <a:rPr sz="1200" b="1" spc="858"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600</a:t>
            </a:r>
            <a:r>
              <a:rPr sz="1200" b="1" spc="847"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800</a:t>
            </a:r>
            <a:r>
              <a:rPr sz="1200" b="1" spc="461"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1000</a:t>
            </a:r>
            <a:r>
              <a:rPr sz="1200" b="1" spc="5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1200</a:t>
            </a:r>
            <a:r>
              <a:rPr sz="1200" b="1" spc="65" dirty="0">
                <a:solidFill>
                  <a:srgbClr val="231F20"/>
                </a:solidFill>
                <a:latin typeface="メイリオ" panose="020B0604030504040204" pitchFamily="50" charset="-128"/>
                <a:ea typeface="メイリオ" panose="020B0604030504040204" pitchFamily="50" charset="-128"/>
                <a:cs typeface="SimSun"/>
              </a:rPr>
              <a:t> </a:t>
            </a:r>
            <a:r>
              <a:rPr sz="1200" b="1" spc="92" dirty="0">
                <a:solidFill>
                  <a:srgbClr val="231F20"/>
                </a:solidFill>
                <a:latin typeface="メイリオ" panose="020B0604030504040204" pitchFamily="50" charset="-128"/>
                <a:ea typeface="メイリオ" panose="020B0604030504040204" pitchFamily="50" charset="-128"/>
                <a:cs typeface="SimSun"/>
              </a:rPr>
              <a:t>1400</a:t>
            </a:r>
            <a:endParaRPr sz="1200" b="1" dirty="0">
              <a:latin typeface="メイリオ" panose="020B0604030504040204" pitchFamily="50" charset="-128"/>
              <a:ea typeface="メイリオ" panose="020B0604030504040204" pitchFamily="50" charset="-128"/>
              <a:cs typeface="SimSun"/>
            </a:endParaRPr>
          </a:p>
          <a:p>
            <a:pPr marL="135906" algn="ctr">
              <a:spcBef>
                <a:spcPts val="286"/>
              </a:spcBef>
            </a:pPr>
            <a:r>
              <a:rPr sz="1400" b="1" spc="-37" dirty="0">
                <a:solidFill>
                  <a:srgbClr val="231F20"/>
                </a:solidFill>
                <a:latin typeface="メイリオ" panose="020B0604030504040204" pitchFamily="50" charset="-128"/>
                <a:ea typeface="メイリオ" panose="020B0604030504040204" pitchFamily="50" charset="-128"/>
                <a:cs typeface="メイリオ"/>
              </a:rPr>
              <a:t>日数</a:t>
            </a:r>
            <a:endParaRPr sz="1400" b="1" dirty="0">
              <a:latin typeface="メイリオ" panose="020B0604030504040204" pitchFamily="50" charset="-128"/>
              <a:ea typeface="メイリオ" panose="020B0604030504040204" pitchFamily="50" charset="-128"/>
              <a:cs typeface="メイリオ"/>
            </a:endParaRPr>
          </a:p>
        </p:txBody>
      </p:sp>
      <p:grpSp>
        <p:nvGrpSpPr>
          <p:cNvPr id="135" name="object 27">
            <a:extLst>
              <a:ext uri="{FF2B5EF4-FFF2-40B4-BE49-F238E27FC236}">
                <a16:creationId xmlns:a16="http://schemas.microsoft.com/office/drawing/2014/main" id="{FE7D32AD-BBE2-4325-8214-92BCD5D6CB91}"/>
              </a:ext>
            </a:extLst>
          </p:cNvPr>
          <p:cNvGrpSpPr/>
          <p:nvPr/>
        </p:nvGrpSpPr>
        <p:grpSpPr>
          <a:xfrm>
            <a:off x="2377263" y="3394174"/>
            <a:ext cx="2539999" cy="2212736"/>
            <a:chOff x="1340096" y="1930726"/>
            <a:chExt cx="1376516" cy="1009090"/>
          </a:xfrm>
        </p:grpSpPr>
        <p:sp>
          <p:nvSpPr>
            <p:cNvPr id="136" name="object 28">
              <a:extLst>
                <a:ext uri="{FF2B5EF4-FFF2-40B4-BE49-F238E27FC236}">
                  <a16:creationId xmlns:a16="http://schemas.microsoft.com/office/drawing/2014/main" id="{B345CE30-6F1B-4172-BE9A-9D06960ED4B1}"/>
                </a:ext>
              </a:extLst>
            </p:cNvPr>
            <p:cNvSpPr/>
            <p:nvPr/>
          </p:nvSpPr>
          <p:spPr>
            <a:xfrm>
              <a:off x="2716612" y="2903621"/>
              <a:ext cx="0" cy="36195"/>
            </a:xfrm>
            <a:custGeom>
              <a:avLst/>
              <a:gdLst/>
              <a:ahLst/>
              <a:cxnLst/>
              <a:rect l="l" t="t" r="r" b="b"/>
              <a:pathLst>
                <a:path h="36194">
                  <a:moveTo>
                    <a:pt x="0" y="0"/>
                  </a:moveTo>
                  <a:lnTo>
                    <a:pt x="0" y="36004"/>
                  </a:lnTo>
                </a:path>
              </a:pathLst>
            </a:custGeom>
            <a:ln w="12700">
              <a:solidFill>
                <a:srgbClr val="939598"/>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7" name="object 29">
              <a:extLst>
                <a:ext uri="{FF2B5EF4-FFF2-40B4-BE49-F238E27FC236}">
                  <a16:creationId xmlns:a16="http://schemas.microsoft.com/office/drawing/2014/main" id="{63C1151B-C909-4145-8DC4-A459C970965B}"/>
                </a:ext>
              </a:extLst>
            </p:cNvPr>
            <p:cNvSpPr/>
            <p:nvPr/>
          </p:nvSpPr>
          <p:spPr>
            <a:xfrm>
              <a:off x="2577119" y="2414226"/>
              <a:ext cx="29845" cy="51435"/>
            </a:xfrm>
            <a:custGeom>
              <a:avLst/>
              <a:gdLst/>
              <a:ahLst/>
              <a:cxnLst/>
              <a:rect l="l" t="t" r="r" b="b"/>
              <a:pathLst>
                <a:path w="29844" h="51435">
                  <a:moveTo>
                    <a:pt x="29260" y="51269"/>
                  </a:moveTo>
                  <a:lnTo>
                    <a:pt x="0" y="0"/>
                  </a:lnTo>
                </a:path>
              </a:pathLst>
            </a:custGeom>
            <a:ln w="12700">
              <a:solidFill>
                <a:srgbClr val="00904C"/>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8" name="object 30">
              <a:extLst>
                <a:ext uri="{FF2B5EF4-FFF2-40B4-BE49-F238E27FC236}">
                  <a16:creationId xmlns:a16="http://schemas.microsoft.com/office/drawing/2014/main" id="{40991660-51A4-4E91-A2E3-1F5EF778EDD0}"/>
                </a:ext>
              </a:extLst>
            </p:cNvPr>
            <p:cNvSpPr/>
            <p:nvPr/>
          </p:nvSpPr>
          <p:spPr>
            <a:xfrm>
              <a:off x="2554892" y="2375287"/>
              <a:ext cx="53975" cy="67945"/>
            </a:xfrm>
            <a:custGeom>
              <a:avLst/>
              <a:gdLst/>
              <a:ahLst/>
              <a:cxnLst/>
              <a:rect l="l" t="t" r="r" b="b"/>
              <a:pathLst>
                <a:path w="53975" h="67944">
                  <a:moveTo>
                    <a:pt x="0" y="0"/>
                  </a:moveTo>
                  <a:lnTo>
                    <a:pt x="8902" y="67665"/>
                  </a:lnTo>
                  <a:lnTo>
                    <a:pt x="23888" y="41846"/>
                  </a:lnTo>
                  <a:lnTo>
                    <a:pt x="53733" y="42075"/>
                  </a:lnTo>
                  <a:lnTo>
                    <a:pt x="0" y="0"/>
                  </a:lnTo>
                  <a:close/>
                </a:path>
              </a:pathLst>
            </a:custGeom>
            <a:solidFill>
              <a:srgbClr val="00904C"/>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39" name="object 31">
              <a:extLst>
                <a:ext uri="{FF2B5EF4-FFF2-40B4-BE49-F238E27FC236}">
                  <a16:creationId xmlns:a16="http://schemas.microsoft.com/office/drawing/2014/main" id="{5ABDA790-BD2B-49F3-981D-E474E308C1A7}"/>
                </a:ext>
              </a:extLst>
            </p:cNvPr>
            <p:cNvSpPr/>
            <p:nvPr/>
          </p:nvSpPr>
          <p:spPr>
            <a:xfrm>
              <a:off x="1995890" y="2643558"/>
              <a:ext cx="29845" cy="51435"/>
            </a:xfrm>
            <a:custGeom>
              <a:avLst/>
              <a:gdLst/>
              <a:ahLst/>
              <a:cxnLst/>
              <a:rect l="l" t="t" r="r" b="b"/>
              <a:pathLst>
                <a:path w="29844" h="51435">
                  <a:moveTo>
                    <a:pt x="29260" y="51269"/>
                  </a:moveTo>
                  <a:lnTo>
                    <a:pt x="0" y="0"/>
                  </a:lnTo>
                </a:path>
              </a:pathLst>
            </a:custGeom>
            <a:ln w="12700">
              <a:solidFill>
                <a:srgbClr val="006AA4"/>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0" name="object 32">
              <a:extLst>
                <a:ext uri="{FF2B5EF4-FFF2-40B4-BE49-F238E27FC236}">
                  <a16:creationId xmlns:a16="http://schemas.microsoft.com/office/drawing/2014/main" id="{24BD4C36-8451-45C8-A761-07651B6A8235}"/>
                </a:ext>
              </a:extLst>
            </p:cNvPr>
            <p:cNvSpPr/>
            <p:nvPr/>
          </p:nvSpPr>
          <p:spPr>
            <a:xfrm>
              <a:off x="1973669" y="2604626"/>
              <a:ext cx="53975" cy="67945"/>
            </a:xfrm>
            <a:custGeom>
              <a:avLst/>
              <a:gdLst/>
              <a:ahLst/>
              <a:cxnLst/>
              <a:rect l="l" t="t" r="r" b="b"/>
              <a:pathLst>
                <a:path w="53975" h="67944">
                  <a:moveTo>
                    <a:pt x="0" y="0"/>
                  </a:moveTo>
                  <a:lnTo>
                    <a:pt x="8902" y="67652"/>
                  </a:lnTo>
                  <a:lnTo>
                    <a:pt x="23876" y="41846"/>
                  </a:lnTo>
                  <a:lnTo>
                    <a:pt x="53733" y="42075"/>
                  </a:lnTo>
                  <a:lnTo>
                    <a:pt x="0" y="0"/>
                  </a:lnTo>
                  <a:close/>
                </a:path>
              </a:pathLst>
            </a:custGeom>
            <a:solidFill>
              <a:srgbClr val="006AA4"/>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1" name="object 33">
              <a:extLst>
                <a:ext uri="{FF2B5EF4-FFF2-40B4-BE49-F238E27FC236}">
                  <a16:creationId xmlns:a16="http://schemas.microsoft.com/office/drawing/2014/main" id="{8538310D-EBCA-4F2D-BC89-C4A5CEDCF7F9}"/>
                </a:ext>
              </a:extLst>
            </p:cNvPr>
            <p:cNvSpPr/>
            <p:nvPr/>
          </p:nvSpPr>
          <p:spPr>
            <a:xfrm>
              <a:off x="1995890" y="1930726"/>
              <a:ext cx="114653" cy="303438"/>
            </a:xfrm>
            <a:custGeom>
              <a:avLst/>
              <a:gdLst/>
              <a:ahLst/>
              <a:cxnLst/>
              <a:rect l="l" t="t" r="r" b="b"/>
              <a:pathLst>
                <a:path w="99060" h="243839">
                  <a:moveTo>
                    <a:pt x="0" y="0"/>
                  </a:moveTo>
                  <a:lnTo>
                    <a:pt x="98463" y="243573"/>
                  </a:lnTo>
                </a:path>
              </a:pathLst>
            </a:custGeom>
            <a:ln w="12700">
              <a:solidFill>
                <a:srgbClr val="935CA5"/>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2" name="object 34">
              <a:extLst>
                <a:ext uri="{FF2B5EF4-FFF2-40B4-BE49-F238E27FC236}">
                  <a16:creationId xmlns:a16="http://schemas.microsoft.com/office/drawing/2014/main" id="{AC44F4C0-6A1E-4C43-B929-2B093A9BC814}"/>
                </a:ext>
              </a:extLst>
            </p:cNvPr>
            <p:cNvSpPr/>
            <p:nvPr/>
          </p:nvSpPr>
          <p:spPr>
            <a:xfrm>
              <a:off x="2079145" y="2211421"/>
              <a:ext cx="48260" cy="68580"/>
            </a:xfrm>
            <a:custGeom>
              <a:avLst/>
              <a:gdLst/>
              <a:ahLst/>
              <a:cxnLst/>
              <a:rect l="l" t="t" r="r" b="b"/>
              <a:pathLst>
                <a:path w="48260" h="68580">
                  <a:moveTo>
                    <a:pt x="47866" y="0"/>
                  </a:moveTo>
                  <a:lnTo>
                    <a:pt x="29552" y="23571"/>
                  </a:lnTo>
                  <a:lnTo>
                    <a:pt x="0" y="19354"/>
                  </a:lnTo>
                  <a:lnTo>
                    <a:pt x="47612" y="68249"/>
                  </a:lnTo>
                  <a:lnTo>
                    <a:pt x="47866" y="0"/>
                  </a:lnTo>
                  <a:close/>
                </a:path>
              </a:pathLst>
            </a:custGeom>
            <a:solidFill>
              <a:srgbClr val="935CA5"/>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3" name="object 35">
              <a:extLst>
                <a:ext uri="{FF2B5EF4-FFF2-40B4-BE49-F238E27FC236}">
                  <a16:creationId xmlns:a16="http://schemas.microsoft.com/office/drawing/2014/main" id="{078C0888-EC8C-4D8C-A5B2-E890B8EC77C0}"/>
                </a:ext>
              </a:extLst>
            </p:cNvPr>
            <p:cNvSpPr/>
            <p:nvPr/>
          </p:nvSpPr>
          <p:spPr>
            <a:xfrm>
              <a:off x="1340096" y="2416238"/>
              <a:ext cx="254713" cy="220525"/>
            </a:xfrm>
            <a:custGeom>
              <a:avLst/>
              <a:gdLst/>
              <a:ahLst/>
              <a:cxnLst/>
              <a:rect l="l" t="t" r="r" b="b"/>
              <a:pathLst>
                <a:path w="209550" h="175894">
                  <a:moveTo>
                    <a:pt x="0" y="0"/>
                  </a:moveTo>
                  <a:lnTo>
                    <a:pt x="209422" y="175539"/>
                  </a:lnTo>
                </a:path>
              </a:pathLst>
            </a:custGeom>
            <a:ln w="12700">
              <a:solidFill>
                <a:srgbClr val="A59560"/>
              </a:solidFill>
            </a:ln>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sp>
          <p:nvSpPr>
            <p:cNvPr id="144" name="object 36">
              <a:extLst>
                <a:ext uri="{FF2B5EF4-FFF2-40B4-BE49-F238E27FC236}">
                  <a16:creationId xmlns:a16="http://schemas.microsoft.com/office/drawing/2014/main" id="{E123D013-B4E8-40CF-92D6-8B654235948A}"/>
                </a:ext>
              </a:extLst>
            </p:cNvPr>
            <p:cNvSpPr/>
            <p:nvPr/>
          </p:nvSpPr>
          <p:spPr>
            <a:xfrm>
              <a:off x="1563938" y="2599448"/>
              <a:ext cx="65405" cy="60960"/>
            </a:xfrm>
            <a:custGeom>
              <a:avLst/>
              <a:gdLst/>
              <a:ahLst/>
              <a:cxnLst/>
              <a:rect l="l" t="t" r="r" b="b"/>
              <a:pathLst>
                <a:path w="65405" h="60960">
                  <a:moveTo>
                    <a:pt x="33159" y="0"/>
                  </a:moveTo>
                  <a:lnTo>
                    <a:pt x="28079" y="29400"/>
                  </a:lnTo>
                  <a:lnTo>
                    <a:pt x="0" y="39560"/>
                  </a:lnTo>
                  <a:lnTo>
                    <a:pt x="64998" y="60363"/>
                  </a:lnTo>
                  <a:lnTo>
                    <a:pt x="33159" y="0"/>
                  </a:lnTo>
                  <a:close/>
                </a:path>
              </a:pathLst>
            </a:custGeom>
            <a:solidFill>
              <a:srgbClr val="A59560"/>
            </a:solidFill>
          </p:spPr>
          <p:txBody>
            <a:bodyPr wrap="square" lIns="0" tIns="0" rIns="0" bIns="0" rtlCol="0"/>
            <a:lstStyle/>
            <a:p>
              <a:endParaRPr sz="8000" b="1">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8631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棒グラフ&#10;&#10;自動的に生成された説明">
            <a:extLst>
              <a:ext uri="{FF2B5EF4-FFF2-40B4-BE49-F238E27FC236}">
                <a16:creationId xmlns:a16="http://schemas.microsoft.com/office/drawing/2014/main" id="{CDCB81A1-F9A1-4FA7-901A-E9439394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2" y="1560780"/>
            <a:ext cx="4572000" cy="4283418"/>
          </a:xfrm>
          <a:prstGeom prst="rect">
            <a:avLst/>
          </a:prstGeom>
        </p:spPr>
      </p:pic>
      <p:sp>
        <p:nvSpPr>
          <p:cNvPr id="5" name="テキスト ボックス 4"/>
          <p:cNvSpPr txBox="1"/>
          <p:nvPr/>
        </p:nvSpPr>
        <p:spPr>
          <a:xfrm>
            <a:off x="5258570" y="2410834"/>
            <a:ext cx="3455690" cy="2246769"/>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歯の喪失後、</a:t>
            </a:r>
            <a:endParaRPr kumimoji="1"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義歯を</a:t>
            </a:r>
            <a:r>
              <a:rPr kumimoji="1" lang="ja-JP" altLang="en-US" sz="2800" b="1" dirty="0">
                <a:latin typeface="メイリオ" panose="020B0604030504040204" pitchFamily="50" charset="-128"/>
                <a:ea typeface="メイリオ" panose="020B0604030504040204" pitchFamily="50" charset="-128"/>
              </a:rPr>
              <a:t>使わない</a:t>
            </a:r>
            <a:endParaRPr lang="en-US" altLang="ja-JP" sz="2800" b="1" dirty="0">
              <a:latin typeface="メイリオ" panose="020B0604030504040204" pitchFamily="50" charset="-128"/>
              <a:ea typeface="メイリオ" panose="020B0604030504040204" pitchFamily="50" charset="-128"/>
            </a:endParaRPr>
          </a:p>
          <a:p>
            <a:endParaRPr lang="en-US" altLang="ja-JP" sz="2800" b="1" i="1" dirty="0">
              <a:latin typeface="メイリオ" panose="020B0604030504040204" pitchFamily="50" charset="-128"/>
              <a:ea typeface="メイリオ" panose="020B0604030504040204" pitchFamily="50" charset="-128"/>
            </a:endParaRPr>
          </a:p>
          <a:p>
            <a:r>
              <a:rPr kumimoji="1" lang="ja-JP" altLang="en-US" sz="2800" b="1" i="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２</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５倍も</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「転倒」</a:t>
            </a:r>
            <a:r>
              <a:rPr kumimoji="1" lang="ja-JP" altLang="en-US" sz="2800" b="1" dirty="0">
                <a:latin typeface="メイリオ" panose="020B0604030504040204" pitchFamily="50" charset="-128"/>
                <a:ea typeface="メイリオ" panose="020B0604030504040204" pitchFamily="50" charset="-128"/>
              </a:rPr>
              <a:t>しやすい？</a:t>
            </a:r>
          </a:p>
        </p:txBody>
      </p:sp>
      <p:sp>
        <p:nvSpPr>
          <p:cNvPr id="6" name="下矢印 5"/>
          <p:cNvSpPr/>
          <p:nvPr/>
        </p:nvSpPr>
        <p:spPr>
          <a:xfrm>
            <a:off x="6497292" y="3276599"/>
            <a:ext cx="1008112" cy="476251"/>
          </a:xfrm>
          <a:prstGeom prst="downArrow">
            <a:avLst/>
          </a:pr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正方形/長方形 8"/>
          <p:cNvSpPr/>
          <p:nvPr/>
        </p:nvSpPr>
        <p:spPr>
          <a:xfrm>
            <a:off x="1096415" y="5717941"/>
            <a:ext cx="39604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62585" y="5843311"/>
            <a:ext cx="1429147"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自分の歯</a:t>
            </a:r>
            <a:endParaRPr kumimoji="1"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20</a:t>
            </a:r>
            <a:r>
              <a:rPr lang="ja-JP" altLang="en-US" sz="1600" b="1" dirty="0">
                <a:latin typeface="メイリオ" panose="020B0604030504040204" pitchFamily="50" charset="-128"/>
                <a:ea typeface="メイリオ" panose="020B0604030504040204" pitchFamily="50" charset="-128"/>
              </a:rPr>
              <a:t>本以上</a:t>
            </a:r>
            <a:endParaRPr kumimoji="1" lang="ja-JP" altLang="en-US" sz="16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291305" y="5820046"/>
            <a:ext cx="1368152"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義歯を使用</a:t>
            </a:r>
            <a:endParaRPr kumimoji="1"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87025" y="5818576"/>
            <a:ext cx="1656184" cy="584775"/>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19</a:t>
            </a:r>
            <a:r>
              <a:rPr kumimoji="1" lang="ja-JP" altLang="en-US" sz="1600" b="1" dirty="0">
                <a:latin typeface="メイリオ" panose="020B0604030504040204" pitchFamily="50" charset="-128"/>
                <a:ea typeface="メイリオ" panose="020B0604030504040204" pitchFamily="50" charset="-128"/>
              </a:rPr>
              <a:t>本以下</a:t>
            </a:r>
            <a:endParaRPr kumimoji="1"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義歯を未使用</a:t>
            </a:r>
            <a:endParaRPr kumimoji="1" lang="ja-JP" altLang="en-US" sz="1600" b="1" dirty="0">
              <a:latin typeface="メイリオ" panose="020B0604030504040204" pitchFamily="50" charset="-128"/>
              <a:ea typeface="メイリオ" panose="020B0604030504040204" pitchFamily="50" charset="-128"/>
            </a:endParaRPr>
          </a:p>
        </p:txBody>
      </p:sp>
      <p:sp>
        <p:nvSpPr>
          <p:cNvPr id="18" name="円/楕円 17"/>
          <p:cNvSpPr/>
          <p:nvPr/>
        </p:nvSpPr>
        <p:spPr>
          <a:xfrm>
            <a:off x="1086248" y="4743039"/>
            <a:ext cx="915563"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1</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pic>
        <p:nvPicPr>
          <p:cNvPr id="19" name="Picture 4">
            <a:extLst>
              <a:ext uri="{FF2B5EF4-FFF2-40B4-BE49-F238E27FC236}">
                <a16:creationId xmlns:a16="http://schemas.microsoft.com/office/drawing/2014/main" id="{A68EE485-5787-4C8A-9970-1A78D350D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８０２０ロゴマーク">
            <a:extLst>
              <a:ext uri="{FF2B5EF4-FFF2-40B4-BE49-F238E27FC236}">
                <a16:creationId xmlns:a16="http://schemas.microsoft.com/office/drawing/2014/main" id="{B5E2E467-0273-48FB-83B2-83F891CDD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4">
            <a:extLst>
              <a:ext uri="{FF2B5EF4-FFF2-40B4-BE49-F238E27FC236}">
                <a16:creationId xmlns:a16="http://schemas.microsoft.com/office/drawing/2014/main" id="{7ADAA4B4-EA1C-461C-AC3A-EEFB93A5C5BB}"/>
              </a:ext>
            </a:extLst>
          </p:cNvPr>
          <p:cNvSpPr txBox="1">
            <a:spLocks noChangeArrowheads="1"/>
          </p:cNvSpPr>
          <p:nvPr/>
        </p:nvSpPr>
        <p:spPr bwMode="auto">
          <a:xfrm>
            <a:off x="0" y="77525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歯数･義歯使用の有無</a:t>
            </a:r>
            <a:r>
              <a:rPr lang="ja-JP" altLang="en-US" sz="3600" b="1" spc="-300" dirty="0">
                <a:solidFill>
                  <a:srgbClr val="00B050"/>
                </a:solidFill>
                <a:latin typeface="メイリオ" panose="020B0604030504040204" pitchFamily="50" charset="-128"/>
                <a:ea typeface="メイリオ" panose="020B0604030504040204" pitchFamily="50" charset="-128"/>
              </a:rPr>
              <a:t>と「転倒」と</a:t>
            </a:r>
            <a:r>
              <a:rPr lang="ja-JP" altLang="en-US" sz="3600" b="1" dirty="0">
                <a:solidFill>
                  <a:srgbClr val="00B050"/>
                </a:solidFill>
                <a:latin typeface="メイリオ" panose="020B0604030504040204" pitchFamily="50" charset="-128"/>
                <a:ea typeface="メイリオ" panose="020B0604030504040204" pitchFamily="50" charset="-128"/>
              </a:rPr>
              <a:t>の関係</a:t>
            </a:r>
          </a:p>
        </p:txBody>
      </p:sp>
      <p:sp>
        <p:nvSpPr>
          <p:cNvPr id="2" name="正方形/長方形 1">
            <a:extLst>
              <a:ext uri="{FF2B5EF4-FFF2-40B4-BE49-F238E27FC236}">
                <a16:creationId xmlns:a16="http://schemas.microsoft.com/office/drawing/2014/main" id="{EFA1FE7A-0991-430B-B5FC-8CB4E12B75F3}"/>
              </a:ext>
            </a:extLst>
          </p:cNvPr>
          <p:cNvSpPr/>
          <p:nvPr/>
        </p:nvSpPr>
        <p:spPr>
          <a:xfrm>
            <a:off x="633506" y="1305928"/>
            <a:ext cx="4320988" cy="439575"/>
          </a:xfrm>
          <a:prstGeom prst="rect">
            <a:avLst/>
          </a:prstGeom>
          <a:solidFill>
            <a:schemeClr val="bg1"/>
          </a:solidFill>
          <a:ln w="635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b="1" dirty="0">
                <a:latin typeface="メイリオ" panose="020B0604030504040204" pitchFamily="50" charset="-128"/>
                <a:ea typeface="メイリオ" panose="020B0604030504040204" pitchFamily="50" charset="-128"/>
              </a:rPr>
              <a:t>20</a:t>
            </a:r>
            <a:r>
              <a:rPr kumimoji="1" lang="ja-JP" altLang="en-US" sz="1600" b="1" dirty="0">
                <a:latin typeface="メイリオ" panose="020B0604030504040204" pitchFamily="50" charset="-128"/>
                <a:ea typeface="メイリオ" panose="020B0604030504040204" pitchFamily="50" charset="-128"/>
              </a:rPr>
              <a:t>歳以上の者を</a:t>
            </a:r>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a:latin typeface="メイリオ" panose="020B0604030504040204" pitchFamily="50" charset="-128"/>
                <a:ea typeface="メイリオ" panose="020B0604030504040204" pitchFamily="50" charset="-128"/>
              </a:rPr>
              <a:t>とした場合のオッズ比</a:t>
            </a:r>
          </a:p>
        </p:txBody>
      </p:sp>
      <p:sp>
        <p:nvSpPr>
          <p:cNvPr id="23" name="Google Shape;27;p35">
            <a:extLst>
              <a:ext uri="{FF2B5EF4-FFF2-40B4-BE49-F238E27FC236}">
                <a16:creationId xmlns:a16="http://schemas.microsoft.com/office/drawing/2014/main" id="{C469AF42-B944-40DC-9851-2B482E4F1E34}"/>
              </a:ext>
            </a:extLst>
          </p:cNvPr>
          <p:cNvSpPr txBox="1"/>
          <p:nvPr/>
        </p:nvSpPr>
        <p:spPr>
          <a:xfrm>
            <a:off x="246831" y="6678044"/>
            <a:ext cx="3214825"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pic>
        <p:nvPicPr>
          <p:cNvPr id="15362" name="Picture 2" descr="部分入れ歯のイラスト">
            <a:extLst>
              <a:ext uri="{FF2B5EF4-FFF2-40B4-BE49-F238E27FC236}">
                <a16:creationId xmlns:a16="http://schemas.microsoft.com/office/drawing/2014/main" id="{990AE126-70D8-483B-A0C6-FA429D182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1071912"/>
            <a:ext cx="1838325" cy="16728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階段で転ぶ人のイラスト（男性）">
            <a:extLst>
              <a:ext uri="{FF2B5EF4-FFF2-40B4-BE49-F238E27FC236}">
                <a16:creationId xmlns:a16="http://schemas.microsoft.com/office/drawing/2014/main" id="{83534E4B-8ADE-41D2-8320-57A81A5FDC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0764" y="4486275"/>
            <a:ext cx="1719262" cy="1767878"/>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17">
            <a:extLst>
              <a:ext uri="{FF2B5EF4-FFF2-40B4-BE49-F238E27FC236}">
                <a16:creationId xmlns:a16="http://schemas.microsoft.com/office/drawing/2014/main" id="{3D2DB243-8C5F-4749-BFFE-60588472B489}"/>
              </a:ext>
            </a:extLst>
          </p:cNvPr>
          <p:cNvSpPr/>
          <p:nvPr/>
        </p:nvSpPr>
        <p:spPr>
          <a:xfrm>
            <a:off x="3656437" y="3750794"/>
            <a:ext cx="955034" cy="323247"/>
          </a:xfrm>
          <a:prstGeom prst="ellipse">
            <a:avLst/>
          </a:prstGeom>
          <a:solidFill>
            <a:schemeClr val="bg1"/>
          </a:solidFill>
          <a:ln w="38100">
            <a:solidFill>
              <a:srgbClr val="E71F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2.5</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22" name="object 91">
            <a:extLst>
              <a:ext uri="{FF2B5EF4-FFF2-40B4-BE49-F238E27FC236}">
                <a16:creationId xmlns:a16="http://schemas.microsoft.com/office/drawing/2014/main" id="{B946ABE6-2DAE-4EF2-82C3-B6093F9F067E}"/>
              </a:ext>
            </a:extLst>
          </p:cNvPr>
          <p:cNvSpPr txBox="1"/>
          <p:nvPr/>
        </p:nvSpPr>
        <p:spPr>
          <a:xfrm>
            <a:off x="2479380" y="6334898"/>
            <a:ext cx="5527658" cy="359191"/>
          </a:xfrm>
          <a:prstGeom prst="rect">
            <a:avLst/>
          </a:prstGeom>
        </p:spPr>
        <p:txBody>
          <a:bodyPr vert="horz" wrap="square" lIns="0" tIns="25517" rIns="0" bIns="0" rtlCol="0">
            <a:spAutoFit/>
          </a:bodyPr>
          <a:lstStyle/>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出典：</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Yamamoto T, et al. Dental status and incident falls among older Japanese: </a:t>
            </a:r>
          </a:p>
          <a:p>
            <a:pPr marL="21264">
              <a:spcBef>
                <a:spcPts val="201"/>
              </a:spcBef>
            </a:pP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　　　</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a prospective cohort study. BMJ Open. 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e001262, 2012.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9FB83A9-D7B2-4332-BD64-191EA84E9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10" y="5603708"/>
            <a:ext cx="1672389" cy="1254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８０２０ロゴマーク">
            <a:extLst>
              <a:ext uri="{FF2B5EF4-FFF2-40B4-BE49-F238E27FC236}">
                <a16:creationId xmlns:a16="http://schemas.microsoft.com/office/drawing/2014/main" id="{042C8DEF-690F-4EC1-AA10-6D3DA0509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3" y="145634"/>
            <a:ext cx="1498406" cy="50407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7;p35">
            <a:extLst>
              <a:ext uri="{FF2B5EF4-FFF2-40B4-BE49-F238E27FC236}">
                <a16:creationId xmlns:a16="http://schemas.microsoft.com/office/drawing/2014/main" id="{519CDBCC-A8FA-4EEF-86C3-EF266A08A61E}"/>
              </a:ext>
            </a:extLst>
          </p:cNvPr>
          <p:cNvSpPr txBox="1"/>
          <p:nvPr/>
        </p:nvSpPr>
        <p:spPr>
          <a:xfrm>
            <a:off x="246832" y="6624392"/>
            <a:ext cx="34107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kumimoji="1" lang="en-US" altLang="ja-JP" sz="900" dirty="0">
                <a:latin typeface="メイリオ" panose="020B0604030504040204" pitchFamily="50" charset="-128"/>
                <a:ea typeface="メイリオ" panose="020B0604030504040204" pitchFamily="50" charset="-128"/>
              </a:rPr>
              <a:t>8020</a:t>
            </a:r>
            <a:r>
              <a:rPr kumimoji="1" lang="ja-JP" altLang="en-US" sz="900" dirty="0">
                <a:latin typeface="メイリオ" panose="020B0604030504040204" pitchFamily="50" charset="-128"/>
                <a:ea typeface="メイリオ" panose="020B0604030504040204" pitchFamily="50" charset="-128"/>
              </a:rPr>
              <a:t>達成型社会の産業歯科保健　歯科健康診断の勧め</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0" name="object 91">
            <a:extLst>
              <a:ext uri="{FF2B5EF4-FFF2-40B4-BE49-F238E27FC236}">
                <a16:creationId xmlns:a16="http://schemas.microsoft.com/office/drawing/2014/main" id="{96C9D3F9-E99F-4745-BF52-72DD88211CF4}"/>
              </a:ext>
            </a:extLst>
          </p:cNvPr>
          <p:cNvSpPr txBox="1"/>
          <p:nvPr/>
        </p:nvSpPr>
        <p:spPr>
          <a:xfrm>
            <a:off x="1731934" y="6364656"/>
            <a:ext cx="5680131"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リーフレット「オーラルフレイル」改変</a:t>
            </a:r>
            <a:endParaRPr sz="900" spc="33" dirty="0">
              <a:solidFill>
                <a:srgbClr val="231F20"/>
              </a:solidFill>
              <a:latin typeface="メイリオ" panose="020B0604030504040204" pitchFamily="50" charset="-128"/>
              <a:ea typeface="メイリオ" panose="020B0604030504040204" pitchFamily="50" charset="-128"/>
            </a:endParaRPr>
          </a:p>
        </p:txBody>
      </p:sp>
      <p:sp>
        <p:nvSpPr>
          <p:cNvPr id="11" name="テキスト ボックス 4">
            <a:extLst>
              <a:ext uri="{FF2B5EF4-FFF2-40B4-BE49-F238E27FC236}">
                <a16:creationId xmlns:a16="http://schemas.microsoft.com/office/drawing/2014/main" id="{978A699A-73A8-7A59-BD0F-4A967D5F0309}"/>
              </a:ext>
            </a:extLst>
          </p:cNvPr>
          <p:cNvSpPr txBox="1">
            <a:spLocks noChangeArrowheads="1"/>
          </p:cNvSpPr>
          <p:nvPr/>
        </p:nvSpPr>
        <p:spPr bwMode="auto">
          <a:xfrm>
            <a:off x="0" y="613328"/>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400" b="1" dirty="0">
                <a:solidFill>
                  <a:srgbClr val="00B050"/>
                </a:solidFill>
                <a:latin typeface="メイリオ" panose="020B0604030504040204" pitchFamily="50" charset="-128"/>
                <a:ea typeface="メイリオ" panose="020B0604030504040204" pitchFamily="50" charset="-128"/>
              </a:rPr>
              <a:t>オーラルフレイルの定義</a:t>
            </a:r>
          </a:p>
        </p:txBody>
      </p:sp>
      <p:sp>
        <p:nvSpPr>
          <p:cNvPr id="12" name="四角形: 角を丸くする 11">
            <a:extLst>
              <a:ext uri="{FF2B5EF4-FFF2-40B4-BE49-F238E27FC236}">
                <a16:creationId xmlns:a16="http://schemas.microsoft.com/office/drawing/2014/main" id="{60294EA2-DBB6-D728-A344-773BF3C94955}"/>
              </a:ext>
            </a:extLst>
          </p:cNvPr>
          <p:cNvSpPr/>
          <p:nvPr/>
        </p:nvSpPr>
        <p:spPr>
          <a:xfrm>
            <a:off x="359568" y="1866901"/>
            <a:ext cx="8424863" cy="1419224"/>
          </a:xfrm>
          <a:prstGeom prst="roundRect">
            <a:avLst>
              <a:gd name="adj" fmla="val 5112"/>
            </a:avLst>
          </a:prstGeom>
          <a:solidFill>
            <a:schemeClr val="bg1"/>
          </a:solidFill>
          <a:ln w="6350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bIns="0" rtlCol="0" anchor="ctr"/>
          <a:lstStyle/>
          <a:p>
            <a:pPr algn="ctr">
              <a:lnSpc>
                <a:spcPct val="100000"/>
              </a:lnSpc>
            </a:pPr>
            <a:endParaRPr lang="en-US" altLang="ja-JP" sz="1050" b="1">
              <a:solidFill>
                <a:schemeClr val="tx1"/>
              </a:solidFill>
              <a:latin typeface="メイリオ" panose="020B0604030504040204" pitchFamily="50" charset="-128"/>
              <a:ea typeface="メイリオ" panose="020B0604030504040204" pitchFamily="50" charset="-128"/>
            </a:endParaRPr>
          </a:p>
          <a:p>
            <a:pPr marR="5080"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オーラルフレイルは、</a:t>
            </a:r>
            <a:endParaRPr lang="en-US" altLang="ja-JP" sz="2000" b="1">
              <a:solidFill>
                <a:schemeClr val="tx1"/>
              </a:solidFill>
              <a:latin typeface="メイリオ" panose="020B0604030504040204" pitchFamily="50" charset="-128"/>
              <a:ea typeface="メイリオ" panose="020B0604030504040204" pitchFamily="50" charset="-128"/>
            </a:endParaRPr>
          </a:p>
          <a:p>
            <a:pPr marR="5080"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の機能の健常な状態 </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いわゆる</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健⼝</a:t>
            </a:r>
            <a:r>
              <a:rPr lang="en-US" altLang="ja-JP" sz="2000" b="1">
                <a:solidFill>
                  <a:schemeClr val="tx1"/>
                </a:solidFill>
                <a:latin typeface="メイリオ" panose="020B0604030504040204" pitchFamily="50" charset="-128"/>
                <a:ea typeface="メイリオ" panose="020B0604030504040204" pitchFamily="50" charset="-128"/>
              </a:rPr>
              <a:t>』) </a:t>
            </a:r>
            <a:r>
              <a:rPr lang="ja-JP" altLang="en-US" sz="2000" b="1">
                <a:solidFill>
                  <a:schemeClr val="tx1"/>
                </a:solidFill>
                <a:latin typeface="メイリオ" panose="020B0604030504040204" pitchFamily="50" charset="-128"/>
                <a:ea typeface="メイリオ" panose="020B0604030504040204" pitchFamily="50" charset="-128"/>
              </a:rPr>
              <a:t>と</a:t>
            </a:r>
          </a:p>
          <a:p>
            <a:pPr marR="5080"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の機能低下</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との間にある状態である。</a:t>
            </a:r>
          </a:p>
        </p:txBody>
      </p:sp>
      <p:sp>
        <p:nvSpPr>
          <p:cNvPr id="13" name="四角形: 角を丸くする 12">
            <a:extLst>
              <a:ext uri="{FF2B5EF4-FFF2-40B4-BE49-F238E27FC236}">
                <a16:creationId xmlns:a16="http://schemas.microsoft.com/office/drawing/2014/main" id="{210B9B1A-3D4C-11B8-5BC8-16BC54268FEC}"/>
              </a:ext>
            </a:extLst>
          </p:cNvPr>
          <p:cNvSpPr/>
          <p:nvPr/>
        </p:nvSpPr>
        <p:spPr>
          <a:xfrm>
            <a:off x="2881143" y="1677764"/>
            <a:ext cx="3381714" cy="396000"/>
          </a:xfrm>
          <a:prstGeom prst="roundRect">
            <a:avLst>
              <a:gd name="adj" fmla="val 3334"/>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tIns="108000" rtlCol="0" anchor="ctr"/>
          <a:lstStyle/>
          <a:p>
            <a:pPr marL="93345" algn="ctr">
              <a:lnSpc>
                <a:spcPct val="100000"/>
              </a:lnSpc>
              <a:spcBef>
                <a:spcPts val="2495"/>
              </a:spcBef>
            </a:pPr>
            <a:r>
              <a:rPr lang="ja-JP" altLang="en-US" sz="2000" b="1">
                <a:solidFill>
                  <a:schemeClr val="bg1"/>
                </a:solidFill>
                <a:latin typeface="メイリオ" panose="020B0604030504040204" pitchFamily="50" charset="-128"/>
                <a:ea typeface="メイリオ" panose="020B0604030504040204" pitchFamily="50" charset="-128"/>
              </a:rPr>
              <a:t>オーラルフレイルの概念</a:t>
            </a:r>
          </a:p>
        </p:txBody>
      </p:sp>
      <p:sp>
        <p:nvSpPr>
          <p:cNvPr id="14" name="四角形: 角を丸くする 13">
            <a:extLst>
              <a:ext uri="{FF2B5EF4-FFF2-40B4-BE49-F238E27FC236}">
                <a16:creationId xmlns:a16="http://schemas.microsoft.com/office/drawing/2014/main" id="{BB267C71-A470-2441-0DBF-B6EE5EAEFFBC}"/>
              </a:ext>
            </a:extLst>
          </p:cNvPr>
          <p:cNvSpPr/>
          <p:nvPr/>
        </p:nvSpPr>
        <p:spPr>
          <a:xfrm>
            <a:off x="359568" y="3819525"/>
            <a:ext cx="8424863" cy="1895475"/>
          </a:xfrm>
          <a:prstGeom prst="roundRect">
            <a:avLst>
              <a:gd name="adj" fmla="val 5112"/>
            </a:avLst>
          </a:prstGeom>
          <a:solidFill>
            <a:schemeClr val="bg1"/>
          </a:solidFill>
          <a:ln w="63500">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bIns="0" rtlCol="0" anchor="ctr"/>
          <a:lstStyle/>
          <a:p>
            <a:pPr algn="ctr">
              <a:lnSpc>
                <a:spcPct val="130000"/>
              </a:lnSpc>
            </a:pPr>
            <a:endParaRPr lang="en-US" altLang="ja-JP" sz="1050" b="1">
              <a:solidFill>
                <a:schemeClr val="tx1"/>
              </a:solidFill>
              <a:latin typeface="メイリオ" panose="020B0604030504040204" pitchFamily="50" charset="-128"/>
              <a:ea typeface="メイリオ" panose="020B0604030504040204" pitchFamily="50" charset="-128"/>
            </a:endParaRPr>
          </a:p>
          <a:p>
            <a:pPr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オーラルフレイルは</a:t>
            </a:r>
            <a:r>
              <a:rPr lang="ja-JP" altLang="en-US" sz="2000" b="1">
                <a:latin typeface="メイリオ" panose="020B0604030504040204" pitchFamily="50" charset="-128"/>
                <a:ea typeface="メイリオ" panose="020B0604030504040204" pitchFamily="50" charset="-128"/>
              </a:rPr>
              <a:t>、 </a:t>
            </a:r>
            <a:endParaRPr lang="en-US" altLang="ja-JP" sz="2000" b="1">
              <a:latin typeface="メイリオ" panose="020B0604030504040204" pitchFamily="50" charset="-128"/>
              <a:ea typeface="メイリオ" panose="020B0604030504040204" pitchFamily="50" charset="-128"/>
            </a:endParaRPr>
          </a:p>
          <a:p>
            <a:pPr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の喪失や⾷べること</a:t>
            </a:r>
            <a:r>
              <a:rPr lang="ja-JP" altLang="en-US" sz="2000" b="1">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話すことに代表される</a:t>
            </a:r>
            <a:endParaRPr lang="en-US" altLang="ja-JP" sz="2000" b="1">
              <a:solidFill>
                <a:schemeClr val="tx1"/>
              </a:solidFill>
              <a:latin typeface="メイリオ" panose="020B0604030504040204" pitchFamily="50" charset="-128"/>
              <a:ea typeface="メイリオ" panose="020B0604030504040204" pitchFamily="50" charset="-128"/>
            </a:endParaRPr>
          </a:p>
          <a:p>
            <a:pPr algn="ctr">
              <a:lnSpc>
                <a:spcPct val="130000"/>
              </a:lnSpc>
            </a:pPr>
            <a:r>
              <a:rPr lang="ja-JP" altLang="en-US" sz="2000" b="1">
                <a:solidFill>
                  <a:schemeClr val="tx1"/>
                </a:solidFill>
                <a:latin typeface="メイリオ" panose="020B0604030504040204" pitchFamily="50" charset="-128"/>
                <a:ea typeface="メイリオ" panose="020B0604030504040204" pitchFamily="50" charset="-128"/>
              </a:rPr>
              <a:t>さまざまな機能の</a:t>
            </a: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軽微な衰え</a:t>
            </a:r>
            <a:r>
              <a:rPr lang="en-US" altLang="ja-JP" sz="2000" b="1">
                <a:solidFill>
                  <a:schemeClr val="tx1"/>
                </a:solidFill>
                <a:latin typeface="メイリオ" panose="020B0604030504040204" pitchFamily="50" charset="-128"/>
                <a:ea typeface="メイリオ" panose="020B0604030504040204" pitchFamily="50" charset="-128"/>
              </a:rPr>
              <a:t>』 </a:t>
            </a:r>
            <a:r>
              <a:rPr lang="ja-JP" altLang="en-US" sz="2000" b="1">
                <a:solidFill>
                  <a:schemeClr val="tx1"/>
                </a:solidFill>
                <a:latin typeface="メイリオ" panose="020B0604030504040204" pitchFamily="50" charset="-128"/>
                <a:ea typeface="メイリオ" panose="020B0604030504040204" pitchFamily="50" charset="-128"/>
              </a:rPr>
              <a:t>が重複し</a:t>
            </a:r>
            <a:r>
              <a:rPr lang="ja-JP" altLang="en-US" sz="2000" b="1">
                <a:latin typeface="メイリオ" panose="020B0604030504040204" pitchFamily="50" charset="-128"/>
                <a:ea typeface="メイリオ" panose="020B0604030504040204" pitchFamily="50" charset="-128"/>
              </a:rPr>
              <a:t>、 </a:t>
            </a:r>
            <a:endParaRPr lang="en-US" altLang="ja-JP" sz="2000" b="1">
              <a:latin typeface="メイリオ" panose="020B0604030504040204" pitchFamily="50" charset="-128"/>
              <a:ea typeface="メイリオ" panose="020B0604030504040204" pitchFamily="50" charset="-128"/>
            </a:endParaRPr>
          </a:p>
          <a:p>
            <a:pPr algn="ctr">
              <a:lnSpc>
                <a:spcPct val="130000"/>
              </a:lnSpc>
            </a:pPr>
            <a:r>
              <a:rPr lang="en-US" altLang="ja-JP" sz="2000" b="1">
                <a:solidFill>
                  <a:schemeClr val="tx1"/>
                </a:solidFill>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の機能低下の危険性が増加しているが</a:t>
            </a:r>
            <a:r>
              <a:rPr lang="ja-JP" altLang="en-US" sz="2000" b="1">
                <a:latin typeface="メイリオ" panose="020B0604030504040204" pitchFamily="50" charset="-128"/>
                <a:ea typeface="メイリオ" panose="020B0604030504040204" pitchFamily="50" charset="-128"/>
              </a:rPr>
              <a:t>、</a:t>
            </a:r>
            <a:r>
              <a:rPr lang="ja-JP" altLang="en-US" sz="2000" b="1">
                <a:solidFill>
                  <a:schemeClr val="tx1"/>
                </a:solidFill>
                <a:latin typeface="メイリオ" panose="020B0604030504040204" pitchFamily="50" charset="-128"/>
                <a:ea typeface="メイリオ" panose="020B0604030504040204" pitchFamily="50" charset="-128"/>
              </a:rPr>
              <a:t>改善も可能な状態である。</a:t>
            </a:r>
          </a:p>
        </p:txBody>
      </p:sp>
      <p:sp>
        <p:nvSpPr>
          <p:cNvPr id="15" name="四角形: 角を丸くする 14">
            <a:extLst>
              <a:ext uri="{FF2B5EF4-FFF2-40B4-BE49-F238E27FC236}">
                <a16:creationId xmlns:a16="http://schemas.microsoft.com/office/drawing/2014/main" id="{E0DFBC5E-EE11-5B89-939F-C9B73FC8DB4D}"/>
              </a:ext>
            </a:extLst>
          </p:cNvPr>
          <p:cNvSpPr/>
          <p:nvPr/>
        </p:nvSpPr>
        <p:spPr>
          <a:xfrm>
            <a:off x="2881143" y="3630389"/>
            <a:ext cx="3381714" cy="396000"/>
          </a:xfrm>
          <a:prstGeom prst="roundRect">
            <a:avLst>
              <a:gd name="adj" fmla="val 3334"/>
            </a:avLst>
          </a:prstGeom>
          <a:solidFill>
            <a:srgbClr val="00B050"/>
          </a:solidFill>
          <a:ln w="63500">
            <a:solidFill>
              <a:srgbClr val="00B050"/>
            </a:solidFill>
          </a:ln>
        </p:spPr>
        <p:style>
          <a:lnRef idx="2">
            <a:schemeClr val="accent1"/>
          </a:lnRef>
          <a:fillRef idx="1">
            <a:schemeClr val="lt1"/>
          </a:fillRef>
          <a:effectRef idx="0">
            <a:schemeClr val="accent1"/>
          </a:effectRef>
          <a:fontRef idx="minor">
            <a:schemeClr val="dk1"/>
          </a:fontRef>
        </p:style>
        <p:txBody>
          <a:bodyPr tIns="108000" rtlCol="0" anchor="ctr"/>
          <a:lstStyle/>
          <a:p>
            <a:pPr marL="93345" algn="ctr">
              <a:lnSpc>
                <a:spcPct val="100000"/>
              </a:lnSpc>
              <a:spcBef>
                <a:spcPts val="2495"/>
              </a:spcBef>
            </a:pPr>
            <a:r>
              <a:rPr lang="ja-JP" altLang="en-US" sz="2000" b="1">
                <a:solidFill>
                  <a:schemeClr val="bg1"/>
                </a:solidFill>
                <a:latin typeface="メイリオ" panose="020B0604030504040204" pitchFamily="50" charset="-128"/>
                <a:ea typeface="メイリオ" panose="020B0604030504040204" pitchFamily="50" charset="-128"/>
              </a:rPr>
              <a:t>オーラルフレイルの定義</a:t>
            </a:r>
          </a:p>
        </p:txBody>
      </p:sp>
      <p:sp>
        <p:nvSpPr>
          <p:cNvPr id="16" name="テキスト ボックス 15">
            <a:extLst>
              <a:ext uri="{FF2B5EF4-FFF2-40B4-BE49-F238E27FC236}">
                <a16:creationId xmlns:a16="http://schemas.microsoft.com/office/drawing/2014/main" id="{7C331BDB-8279-6C9E-E8D9-A60DC3CB40EF}"/>
              </a:ext>
            </a:extLst>
          </p:cNvPr>
          <p:cNvSpPr txBox="1"/>
          <p:nvPr/>
        </p:nvSpPr>
        <p:spPr>
          <a:xfrm>
            <a:off x="231487" y="5912845"/>
            <a:ext cx="7632700" cy="200055"/>
          </a:xfrm>
          <a:prstGeom prst="rect">
            <a:avLst/>
          </a:prstGeom>
          <a:noFill/>
          <a:ln w="19050">
            <a:noFill/>
          </a:ln>
        </p:spPr>
        <p:txBody>
          <a:bodyPr wrap="square" rtlCol="0" anchor="ctr">
            <a:spAutoFit/>
          </a:bodyPr>
          <a:lstStyle/>
          <a:p>
            <a:pPr algn="ctr" defTabSz="195938"/>
            <a:r>
              <a:rPr lang="ja-JP" altLang="en-US" sz="700">
                <a:solidFill>
                  <a:srgbClr val="333333"/>
                </a:solidFill>
                <a:latin typeface="Meiryo" panose="020B0604030504040204" pitchFamily="50" charset="-128"/>
                <a:ea typeface="Meiryo" panose="020B0604030504040204" pitchFamily="50" charset="-128"/>
              </a:rPr>
              <a:t>出典：「オーラルフレイル　</a:t>
            </a:r>
            <a:r>
              <a:rPr lang="en-US" altLang="ja-JP" sz="700">
                <a:solidFill>
                  <a:srgbClr val="333333"/>
                </a:solidFill>
                <a:latin typeface="Meiryo" panose="020B0604030504040204" pitchFamily="50" charset="-128"/>
                <a:ea typeface="Meiryo" panose="020B0604030504040204" pitchFamily="50" charset="-128"/>
              </a:rPr>
              <a:t>3</a:t>
            </a:r>
            <a:r>
              <a:rPr lang="ja-JP" altLang="en-US" sz="700">
                <a:solidFill>
                  <a:srgbClr val="333333"/>
                </a:solidFill>
                <a:latin typeface="Meiryo" panose="020B0604030504040204" pitchFamily="50" charset="-128"/>
                <a:ea typeface="Meiryo" panose="020B0604030504040204" pitchFamily="50" charset="-128"/>
              </a:rPr>
              <a:t>学会合同ステートメント」（一般社団法人日本老年医学会、一般社団法人日本老年歯科医学会、一般社団法人日本サルコペニア・フレイル学会）より作成</a:t>
            </a:r>
            <a:endParaRPr kumimoji="1" lang="ja-JP" altLang="en-US" sz="7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29768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rgbClr val="8AD1F5"/>
          </a:solidFill>
        </a:ln>
      </a:spPr>
      <a:bodyPr rtlCol="0" anchor="ctr"/>
      <a:lstStyle>
        <a:defPPr algn="l">
          <a:defRPr kumimoji="1" sz="1600" b="1" dirty="0">
            <a:latin typeface="メイリオ" panose="020B0604030504040204" pitchFamily="50" charset="-128"/>
            <a:ea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spDef>
    <a:txDef>
      <a:spPr>
        <a:noFill/>
        <a:ln w="19050">
          <a:solidFill>
            <a:schemeClr val="tx1"/>
          </a:solidFill>
        </a:ln>
      </a:spPr>
      <a:bodyPr wrap="square" rtlCol="0" anchor="ctr">
        <a:spAutoFit/>
      </a:bodyPr>
      <a:lstStyle>
        <a:defPPr algn="ctr" defTabSz="195938">
          <a:defRPr kumimoji="1" sz="840" b="1" dirty="0">
            <a:solidFill>
              <a:prstClr val="black"/>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34471</TotalTime>
  <Words>1830</Words>
  <Application>Microsoft Office PowerPoint</Application>
  <PresentationFormat>画面に合わせる (4:3)</PresentationFormat>
  <Paragraphs>285</Paragraphs>
  <Slides>18</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メイリオ</vt:lpstr>
      <vt:lpstr>メイリオ</vt:lpstr>
      <vt:lpstr>游ゴシック</vt:lpstr>
      <vt:lpstr>Arial</vt:lpstr>
      <vt:lpstr>Calibri</vt:lpstr>
      <vt:lpstr>Calibri Light</vt:lpstr>
      <vt:lpstr>Office テーマ</vt:lpstr>
      <vt:lpstr>歯科健康診断の勧め </vt:lpstr>
      <vt:lpstr>PowerPoint プレゼンテーション</vt:lpstr>
      <vt:lpstr>80歳で20本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一世印刷　友松弘次</cp:lastModifiedBy>
  <cp:revision>6</cp:revision>
  <cp:lastPrinted>2022-05-20T08:26:17Z</cp:lastPrinted>
  <dcterms:created xsi:type="dcterms:W3CDTF">2020-07-15T03:33:39Z</dcterms:created>
  <dcterms:modified xsi:type="dcterms:W3CDTF">2025-12-11T03:25:50Z</dcterms:modified>
</cp:coreProperties>
</file>