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219" r:id="rId3"/>
    <p:sldId id="2259" r:id="rId4"/>
    <p:sldId id="2257" r:id="rId5"/>
    <p:sldId id="2258" r:id="rId6"/>
    <p:sldId id="2261" r:id="rId7"/>
    <p:sldId id="2260" r:id="rId8"/>
    <p:sldId id="2256" r:id="rId9"/>
    <p:sldId id="2263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12056992299113E-2"/>
          <c:y val="0.13962711464615471"/>
          <c:w val="0.92653076791406752"/>
          <c:h val="0.755716016239523"/>
        </c:manualLayout>
      </c:layout>
      <c:lineChart>
        <c:grouping val="standard"/>
        <c:varyColors val="0"/>
        <c:ser>
          <c:idx val="0"/>
          <c:order val="0"/>
          <c:tx>
            <c:strRef>
              <c:f>'第７表 (2)'!$B$4</c:f>
              <c:strCache>
                <c:ptCount val="1"/>
                <c:pt idx="0">
                  <c:v>有所見率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770849858318357E-2"/>
                  <c:y val="-7.7905583285524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D4-49FB-9BEA-60C8F299644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4-49FB-9BEA-60C8F299644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D4-49FB-9BEA-60C8F299644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D4-49FB-9BEA-60C8F29964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D4-49FB-9BEA-60C8F2996444}"/>
                </c:ext>
              </c:extLst>
            </c:dLbl>
            <c:dLbl>
              <c:idx val="5"/>
              <c:layout>
                <c:manualLayout>
                  <c:x val="-4.5978656719060824E-2"/>
                  <c:y val="-5.8865522197412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4-49FB-9BEA-60C8F29964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D4-49FB-9BEA-60C8F299644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D4-49FB-9BEA-60C8F299644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D4-49FB-9BEA-60C8F299644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D4-49FB-9BEA-60C8F2996444}"/>
                </c:ext>
              </c:extLst>
            </c:dLbl>
            <c:dLbl>
              <c:idx val="10"/>
              <c:layout>
                <c:manualLayout>
                  <c:x val="-4.3095533974763768E-2"/>
                  <c:y val="-5.2518835168042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D4-49FB-9BEA-60C8F299644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D4-49FB-9BEA-60C8F299644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D4-49FB-9BEA-60C8F299644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D4-49FB-9BEA-60C8F299644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D4-49FB-9BEA-60C8F2996444}"/>
                </c:ext>
              </c:extLst>
            </c:dLbl>
            <c:dLbl>
              <c:idx val="15"/>
              <c:layout>
                <c:manualLayout>
                  <c:x val="-4.3095533974763824E-2"/>
                  <c:y val="-3.9825461109300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D4-49FB-9BEA-60C8F299644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D4-49FB-9BEA-60C8F299644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D4-49FB-9BEA-60C8F299644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CD4-49FB-9BEA-60C8F299644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CD4-49FB-9BEA-60C8F2996444}"/>
                </c:ext>
              </c:extLst>
            </c:dLbl>
            <c:dLbl>
              <c:idx val="20"/>
              <c:layout>
                <c:manualLayout>
                  <c:x val="-4.1653972602615441E-2"/>
                  <c:y val="-4.9345491653356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CD4-49FB-9BEA-60C8F299644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CD4-49FB-9BEA-60C8F299644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CD4-49FB-9BEA-60C8F299644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CD4-49FB-9BEA-60C8F299644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CD4-49FB-9BEA-60C8F2996444}"/>
                </c:ext>
              </c:extLst>
            </c:dLbl>
            <c:dLbl>
              <c:idx val="25"/>
              <c:layout>
                <c:manualLayout>
                  <c:x val="-7.2078068607424476E-3"/>
                  <c:y val="-4.9558880264501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CD4-49FB-9BEA-60C8F2996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'第７表 (2)'!$A$5:$A$30</c:f>
              <c:strCache>
                <c:ptCount val="2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OO</c:v>
                </c:pt>
                <c:pt idx="6">
                  <c:v>O1</c:v>
                </c:pt>
                <c:pt idx="7">
                  <c:v>O2</c:v>
                </c:pt>
                <c:pt idx="8">
                  <c:v>O3</c:v>
                </c:pt>
                <c:pt idx="9">
                  <c:v>O4</c:v>
                </c:pt>
                <c:pt idx="10">
                  <c:v>O5</c:v>
                </c:pt>
                <c:pt idx="11">
                  <c:v>O6</c:v>
                </c:pt>
                <c:pt idx="12">
                  <c:v>O7</c:v>
                </c:pt>
                <c:pt idx="13">
                  <c:v>O8</c:v>
                </c:pt>
                <c:pt idx="14">
                  <c:v>O9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strCache>
            </c:strRef>
          </c:cat>
          <c:val>
            <c:numRef>
              <c:f>'第７表 (2)'!$B$5:$B$30</c:f>
              <c:numCache>
                <c:formatCode>0.0_ </c:formatCode>
                <c:ptCount val="26"/>
                <c:pt idx="0">
                  <c:v>36.4</c:v>
                </c:pt>
                <c:pt idx="1">
                  <c:v>38</c:v>
                </c:pt>
                <c:pt idx="2">
                  <c:v>39.5</c:v>
                </c:pt>
                <c:pt idx="3">
                  <c:v>41.2</c:v>
                </c:pt>
                <c:pt idx="4">
                  <c:v>42.9</c:v>
                </c:pt>
                <c:pt idx="5">
                  <c:v>44.5</c:v>
                </c:pt>
                <c:pt idx="6">
                  <c:v>46.2</c:v>
                </c:pt>
                <c:pt idx="7">
                  <c:v>46.7</c:v>
                </c:pt>
                <c:pt idx="8">
                  <c:v>47.3</c:v>
                </c:pt>
                <c:pt idx="9">
                  <c:v>47.6</c:v>
                </c:pt>
                <c:pt idx="10">
                  <c:v>48.4</c:v>
                </c:pt>
                <c:pt idx="11">
                  <c:v>49.1</c:v>
                </c:pt>
                <c:pt idx="12">
                  <c:v>49.9</c:v>
                </c:pt>
                <c:pt idx="13">
                  <c:v>51.3</c:v>
                </c:pt>
                <c:pt idx="14">
                  <c:v>52.3</c:v>
                </c:pt>
                <c:pt idx="15">
                  <c:v>52.5</c:v>
                </c:pt>
                <c:pt idx="16">
                  <c:v>52.7</c:v>
                </c:pt>
                <c:pt idx="17">
                  <c:v>52.7</c:v>
                </c:pt>
                <c:pt idx="18">
                  <c:v>53.01822061097706</c:v>
                </c:pt>
                <c:pt idx="19">
                  <c:v>53.2</c:v>
                </c:pt>
                <c:pt idx="20">
                  <c:v>53.6</c:v>
                </c:pt>
                <c:pt idx="21">
                  <c:v>53.8</c:v>
                </c:pt>
                <c:pt idx="22">
                  <c:v>54.1</c:v>
                </c:pt>
                <c:pt idx="23">
                  <c:v>55.5</c:v>
                </c:pt>
                <c:pt idx="24">
                  <c:v>57</c:v>
                </c:pt>
                <c:pt idx="25">
                  <c:v>58.508138934024842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CD4-49FB-9BEA-60C8F2996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68544"/>
        <c:axId val="36684928"/>
      </c:lineChart>
      <c:catAx>
        <c:axId val="3666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ja-JP"/>
          </a:p>
        </c:txPr>
        <c:crossAx val="36684928"/>
        <c:crosses val="autoZero"/>
        <c:auto val="1"/>
        <c:lblAlgn val="ctr"/>
        <c:lblOffset val="100"/>
        <c:tickLblSkip val="5"/>
        <c:noMultiLvlLbl val="0"/>
      </c:catAx>
      <c:valAx>
        <c:axId val="3668492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ja-JP"/>
          </a:p>
        </c:txPr>
        <c:crossAx val="36668544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E4-4161-923F-6E50B78A4F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E4-4161-923F-6E50B78A4F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E4-4161-923F-6E50B78A4F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E4-4161-923F-6E50B78A4F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2E4-4161-923F-6E50B78A4F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2E4-4161-923F-6E50B78A4F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2E4-4161-923F-6E50B78A4F2C}"/>
              </c:ext>
            </c:extLst>
          </c:dPt>
          <c:dLbls>
            <c:dLbl>
              <c:idx val="0"/>
              <c:layout>
                <c:manualLayout>
                  <c:x val="-0.10984772478159222"/>
                  <c:y val="0.142125716973769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4-4161-923F-6E50B78A4F2C}"/>
                </c:ext>
              </c:extLst>
            </c:dLbl>
            <c:dLbl>
              <c:idx val="2"/>
              <c:layout>
                <c:manualLayout>
                  <c:x val="9.0183459757558773E-2"/>
                  <c:y val="0.10246056310170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E4-4161-923F-6E50B78A4F2C}"/>
                </c:ext>
              </c:extLst>
            </c:dLbl>
            <c:dLbl>
              <c:idx val="3"/>
              <c:layout>
                <c:manualLayout>
                  <c:x val="-3.3617582882657961E-2"/>
                  <c:y val="3.82669681564753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4-4161-923F-6E50B78A4F2C}"/>
                </c:ext>
              </c:extLst>
            </c:dLbl>
            <c:dLbl>
              <c:idx val="4"/>
              <c:layout>
                <c:manualLayout>
                  <c:x val="7.324858439826365E-2"/>
                  <c:y val="7.22559883680527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4-4161-923F-6E50B78A4F2C}"/>
                </c:ext>
              </c:extLst>
            </c:dLbl>
            <c:dLbl>
              <c:idx val="5"/>
              <c:layout>
                <c:manualLayout>
                  <c:x val="4.5378833488885675E-2"/>
                  <c:y val="1.01175045427013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E4-4161-923F-6E50B78A4F2C}"/>
                </c:ext>
              </c:extLst>
            </c:dLbl>
            <c:dLbl>
              <c:idx val="6"/>
              <c:layout>
                <c:manualLayout>
                  <c:x val="5.951699232544779E-3"/>
                  <c:y val="2.47405530520497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E4-4161-923F-6E50B78A4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むし歯</c:v>
                </c:pt>
                <c:pt idx="1">
                  <c:v>歯周病</c:v>
                </c:pt>
                <c:pt idx="2">
                  <c:v>破折</c:v>
                </c:pt>
                <c:pt idx="3">
                  <c:v>矯正</c:v>
                </c:pt>
                <c:pt idx="4">
                  <c:v>埋伏歯</c:v>
                </c:pt>
                <c:pt idx="5">
                  <c:v>その他</c:v>
                </c:pt>
                <c:pt idx="6">
                  <c:v>不明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29.2</c:v>
                </c:pt>
                <c:pt idx="1">
                  <c:v>37.1</c:v>
                </c:pt>
                <c:pt idx="2">
                  <c:v>17.8</c:v>
                </c:pt>
                <c:pt idx="3">
                  <c:v>1.9</c:v>
                </c:pt>
                <c:pt idx="4">
                  <c:v>5</c:v>
                </c:pt>
                <c:pt idx="5">
                  <c:v>7.6</c:v>
                </c:pt>
                <c:pt idx="6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E4-4161-923F-6E50B78A4F2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0.44177</cdr:x>
      <cdr:y>0.30738</cdr:y>
    </cdr:from>
    <cdr:to>
      <cdr:x>0.7772</cdr:x>
      <cdr:y>0.51176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22BE06EF-D820-4F2F-BB00-F2588B3A3FAC}"/>
            </a:ext>
          </a:extLst>
        </cdr:cNvPr>
        <cdr:cNvSpPr txBox="1"/>
      </cdr:nvSpPr>
      <cdr:spPr>
        <a:xfrm xmlns:a="http://schemas.openxmlformats.org/drawingml/2006/main">
          <a:off x="2656307" y="883786"/>
          <a:ext cx="2016926" cy="587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bg1"/>
          </a:solidFill>
        </a:ln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 defTabSz="195938"/>
          <a:r>
            <a:rPr kumimoji="1" lang="ja-JP" altLang="en-US" sz="3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有所見率</a:t>
          </a:r>
        </a:p>
      </cdr:txBody>
    </cdr:sp>
  </cdr:relSizeAnchor>
  <cdr:relSizeAnchor xmlns:cdr="http://schemas.openxmlformats.org/drawingml/2006/chartDrawing">
    <cdr:from>
      <cdr:x>0</cdr:x>
      <cdr:y>0.6074</cdr:y>
    </cdr:from>
    <cdr:to>
      <cdr:x>1</cdr:x>
      <cdr:y>0.89757</cdr:y>
    </cdr:to>
    <cdr:sp macro="" textlink="">
      <cdr:nvSpPr>
        <cdr:cNvPr id="3" name="字幕 2">
          <a:extLst xmlns:a="http://schemas.openxmlformats.org/drawingml/2006/main">
            <a:ext uri="{FF2B5EF4-FFF2-40B4-BE49-F238E27FC236}">
              <a16:creationId xmlns:a16="http://schemas.microsoft.com/office/drawing/2014/main" id="{67359A7E-64F2-42E7-9B9A-7F956C7B7B72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22563" y="1746404"/>
          <a:ext cx="6012873" cy="8343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66675">
          <a:noFill/>
        </a:ln>
      </cdr:spPr>
      <cdr:txBody>
        <a:bodyPr xmlns:a="http://schemas.openxmlformats.org/drawingml/2006/main" vert="horz" lIns="48986" tIns="216000" rIns="48986" bIns="24493" rtlCol="0" anchor="t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rPr>
            <a:t>　</a:t>
          </a:r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　</a:t>
          </a:r>
          <a:r>
            <a:rPr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定期健康診断の有所見率は増加</a:t>
          </a:r>
          <a:r>
            <a: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‼</a:t>
          </a:r>
          <a:endParaRPr lang="ja-JP" altLang="en-US" sz="2400" b="1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 xmlns:a="http://schemas.openxmlformats.org/drawingml/2006/main">
          <a:pPr marL="0" indent="0" algn="ctr">
            <a:buNone/>
          </a:pPr>
          <a:endParaRPr lang="ja-JP" altLang="en-US" sz="32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33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60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3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37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2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0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31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9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07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80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AADE9-BF7D-4790-A7AB-973EEDA59E21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D47DE-6793-48CA-A5D4-070DB9C17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05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142C5B94-8868-4702-9EAC-C49022B854C0}"/>
              </a:ext>
            </a:extLst>
          </p:cNvPr>
          <p:cNvSpPr txBox="1">
            <a:spLocks/>
          </p:cNvSpPr>
          <p:nvPr/>
        </p:nvSpPr>
        <p:spPr>
          <a:xfrm>
            <a:off x="865909" y="0"/>
            <a:ext cx="5126182" cy="24245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健康寿命と</a:t>
            </a:r>
            <a:br>
              <a:rPr lang="en-US" altLang="ja-JP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歯科健康診断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D3BF4EBD-BC7D-4065-A54E-41AFFD3C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3" y="5054424"/>
            <a:ext cx="60128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b="1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こんなに増えている生活習慣病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定期健康診断の有所見率の経年変化</a:t>
            </a: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2F422816-2FBD-4996-BA4B-B0DCE02EB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11362"/>
              </p:ext>
            </p:extLst>
          </p:nvPr>
        </p:nvGraphicFramePr>
        <p:xfrm>
          <a:off x="436417" y="6323517"/>
          <a:ext cx="6012873" cy="287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2580DD9B-2301-444B-8F05-45C403FBF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7" y="2032772"/>
            <a:ext cx="4422425" cy="2687237"/>
          </a:xfrm>
          <a:prstGeom prst="rect">
            <a:avLst/>
          </a:prstGeom>
        </p:spPr>
      </p:pic>
      <p:sp>
        <p:nvSpPr>
          <p:cNvPr id="9" name="テキスト ボックス 10">
            <a:extLst>
              <a:ext uri="{FF2B5EF4-FFF2-40B4-BE49-F238E27FC236}">
                <a16:creationId xmlns:a16="http://schemas.microsoft.com/office/drawing/2014/main" id="{51CF5FA2-B82C-4FBB-83A8-A203AA0C256E}"/>
              </a:ext>
            </a:extLst>
          </p:cNvPr>
          <p:cNvSpPr txBox="1"/>
          <p:nvPr/>
        </p:nvSpPr>
        <p:spPr>
          <a:xfrm>
            <a:off x="865909" y="9398313"/>
            <a:ext cx="5486386" cy="2308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ja-JP" altLang="en-US" sz="9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</a:t>
            </a:r>
            <a:r>
              <a:rPr lang="zh-TW" altLang="en-US" sz="9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定期健康診断結果報告</a:t>
            </a:r>
            <a:r>
              <a:rPr lang="ja-JP" altLang="en-US" sz="9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を基に作成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Google Shape;27;p35">
            <a:extLst>
              <a:ext uri="{FF2B5EF4-FFF2-40B4-BE49-F238E27FC236}">
                <a16:creationId xmlns:a16="http://schemas.microsoft.com/office/drawing/2014/main" id="{52A2F25A-185C-4DF0-AEB8-A198D859C38B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1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　公務員用（共済組合）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  <a:endParaRPr sz="900" i="0" u="none" strike="noStrike" cap="none" dirty="0">
              <a:latin typeface="メイリオ" panose="020B0604030504040204" pitchFamily="50" charset="-128"/>
              <a:ea typeface="メイリオ" panose="020B0604030504040204" pitchFamily="50" charset="-128"/>
              <a:cs typeface="Quattrocento Sans"/>
              <a:sym typeface="Quattrocento San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A9CB22-A219-4AC9-B779-D5859CA6D707}"/>
              </a:ext>
            </a:extLst>
          </p:cNvPr>
          <p:cNvSpPr txBox="1"/>
          <p:nvPr/>
        </p:nvSpPr>
        <p:spPr>
          <a:xfrm>
            <a:off x="-1" y="4645708"/>
            <a:ext cx="6858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公益社団法人 日本歯科医師会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A4E91D4-EBDC-42BA-BFB7-14E90998B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19" b="77315" l="85365" r="95000">
                        <a14:foregroundMark x1="86250" y1="61296" x2="86979" y2="63148"/>
                        <a14:foregroundMark x1="90729" y1="61111" x2="89167" y2="63796"/>
                        <a14:foregroundMark x1="93906" y1="63611" x2="93438" y2="63611"/>
                        <a14:foregroundMark x1="85365" y1="71852" x2="86979" y2="71111"/>
                        <a14:foregroundMark x1="86406" y1="77407" x2="86979" y2="73241"/>
                        <a14:foregroundMark x1="91719" y1="72222" x2="90208" y2="71759"/>
                        <a14:foregroundMark x1="90885" y1="67778" x2="89844" y2="66667"/>
                        <a14:foregroundMark x1="87969" y1="71481" x2="88073" y2="65741"/>
                        <a14:foregroundMark x1="89844" y1="72222" x2="89583" y2="68611"/>
                        <a14:foregroundMark x1="87292" y1="75926" x2="87969" y2="72315"/>
                        <a14:foregroundMark x1="90208" y1="75741" x2="89219" y2="71019"/>
                        <a14:foregroundMark x1="95000" y1="63611" x2="93854" y2="62963"/>
                        <a14:foregroundMark x1="94375" y1="63981" x2="93594" y2="62593"/>
                        <a14:foregroundMark x1="94271" y1="62407" x2="94479" y2="63333"/>
                        <a14:foregroundMark x1="87188" y1="70000" x2="87656" y2="69074"/>
                      </a14:backgroundRemoval>
                    </a14:imgEffect>
                  </a14:imgLayer>
                </a14:imgProps>
              </a:ext>
            </a:extLst>
          </a:blip>
          <a:srcRect l="84868" t="60058" r="4605" b="21696"/>
          <a:stretch/>
        </p:blipFill>
        <p:spPr>
          <a:xfrm>
            <a:off x="582292" y="3895785"/>
            <a:ext cx="919112" cy="8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5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5D68E9B-8A72-46C6-B1D2-A1208B040ECC}"/>
              </a:ext>
            </a:extLst>
          </p:cNvPr>
          <p:cNvSpPr/>
          <p:nvPr/>
        </p:nvSpPr>
        <p:spPr>
          <a:xfrm>
            <a:off x="972750" y="8458796"/>
            <a:ext cx="3879888" cy="7169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3B0D2DC-58E3-46B0-825B-49A49CC78672}"/>
              </a:ext>
            </a:extLst>
          </p:cNvPr>
          <p:cNvSpPr txBox="1">
            <a:spLocks/>
          </p:cNvSpPr>
          <p:nvPr/>
        </p:nvSpPr>
        <p:spPr>
          <a:xfrm>
            <a:off x="0" y="5396242"/>
            <a:ext cx="6833935" cy="1011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職場における</a:t>
            </a:r>
            <a:br>
              <a:rPr lang="en-US" altLang="ja-JP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歯科からの健康づくり提案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1739E28-2AB2-4F8D-BE66-1102C650B32A}"/>
              </a:ext>
            </a:extLst>
          </p:cNvPr>
          <p:cNvSpPr txBox="1">
            <a:spLocks/>
          </p:cNvSpPr>
          <p:nvPr/>
        </p:nvSpPr>
        <p:spPr>
          <a:xfrm>
            <a:off x="-13447" y="6410635"/>
            <a:ext cx="6847382" cy="59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職業性疾病の予防管理から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CFC600A-0776-485F-9059-8110BFC6030E}"/>
              </a:ext>
            </a:extLst>
          </p:cNvPr>
          <p:cNvSpPr txBox="1">
            <a:spLocks/>
          </p:cNvSpPr>
          <p:nvPr/>
        </p:nvSpPr>
        <p:spPr>
          <a:xfrm>
            <a:off x="179424" y="7126147"/>
            <a:ext cx="5632882" cy="439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医科・歯科連携の労働衛生管理</a:t>
            </a: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8B787DB-DE1B-4633-AFB8-7EA9D0A2531B}"/>
              </a:ext>
            </a:extLst>
          </p:cNvPr>
          <p:cNvSpPr txBox="1">
            <a:spLocks/>
          </p:cNvSpPr>
          <p:nvPr/>
        </p:nvSpPr>
        <p:spPr>
          <a:xfrm>
            <a:off x="986196" y="8610600"/>
            <a:ext cx="3879889" cy="3940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労働者の健康確保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AF4B844-1208-4633-85C2-8B83C2FC0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98" y="7305478"/>
            <a:ext cx="1677016" cy="167701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35FFB4-3F4F-49AE-8E0C-DEDE58CB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4" y="393506"/>
            <a:ext cx="6833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3600" b="1" spc="3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労働安全衛生法が定める</a:t>
            </a:r>
            <a:br>
              <a:rPr lang="ja-JP" altLang="en-US" sz="3600" b="1" spc="3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spc="3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一般健康診断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D548BD6F-A8BD-4A3F-8274-395421E98F01}"/>
              </a:ext>
            </a:extLst>
          </p:cNvPr>
          <p:cNvSpPr txBox="1">
            <a:spLocks/>
          </p:cNvSpPr>
          <p:nvPr/>
        </p:nvSpPr>
        <p:spPr>
          <a:xfrm>
            <a:off x="685800" y="1596306"/>
            <a:ext cx="6148136" cy="2371838"/>
          </a:xfrm>
          <a:prstGeom prst="rect">
            <a:avLst/>
          </a:prstGeom>
          <a:ln w="63500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0">
              <a:defRPr sz="2052" b="0" i="0">
                <a:solidFill>
                  <a:srgbClr val="771F28"/>
                </a:solidFill>
                <a:latin typeface="MS PGothic"/>
                <a:ea typeface="+mn-ea"/>
                <a:cs typeface="MS PGothic"/>
              </a:defRPr>
            </a:lvl1pPr>
            <a:lvl2pPr marL="293202">
              <a:defRPr>
                <a:latin typeface="+mn-lt"/>
                <a:ea typeface="+mn-ea"/>
                <a:cs typeface="+mn-cs"/>
              </a:defRPr>
            </a:lvl2pPr>
            <a:lvl3pPr marL="586405">
              <a:defRPr>
                <a:latin typeface="+mn-lt"/>
                <a:ea typeface="+mn-ea"/>
                <a:cs typeface="+mn-cs"/>
              </a:defRPr>
            </a:lvl3pPr>
            <a:lvl4pPr marL="879607">
              <a:defRPr>
                <a:latin typeface="+mn-lt"/>
                <a:ea typeface="+mn-ea"/>
                <a:cs typeface="+mn-cs"/>
              </a:defRPr>
            </a:lvl4pPr>
            <a:lvl5pPr marL="1172809">
              <a:defRPr>
                <a:latin typeface="+mn-lt"/>
                <a:ea typeface="+mn-ea"/>
                <a:cs typeface="+mn-cs"/>
              </a:defRPr>
            </a:lvl5pPr>
            <a:lvl6pPr marL="1466012">
              <a:defRPr>
                <a:latin typeface="+mn-lt"/>
                <a:ea typeface="+mn-ea"/>
                <a:cs typeface="+mn-cs"/>
              </a:defRPr>
            </a:lvl6pPr>
            <a:lvl7pPr marL="1759214">
              <a:defRPr>
                <a:latin typeface="+mn-lt"/>
                <a:ea typeface="+mn-ea"/>
                <a:cs typeface="+mn-cs"/>
              </a:defRPr>
            </a:lvl7pPr>
            <a:lvl8pPr marL="2052417">
              <a:defRPr>
                <a:latin typeface="+mn-lt"/>
                <a:ea typeface="+mn-ea"/>
                <a:cs typeface="+mn-cs"/>
              </a:defRPr>
            </a:lvl8pPr>
            <a:lvl9pPr marL="2345619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kern="0">
                <a:latin typeface="メイリオ" panose="020B0604030504040204" pitchFamily="50" charset="-128"/>
                <a:ea typeface="メイリオ" panose="020B0604030504040204" pitchFamily="50" charset="-128"/>
              </a:rPr>
              <a:t>雇入時健康診断</a:t>
            </a:r>
            <a:endParaRPr kumimoji="1" lang="en-US" altLang="ja-JP" ker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kern="0">
                <a:latin typeface="メイリオ" panose="020B0604030504040204" pitchFamily="50" charset="-128"/>
                <a:ea typeface="メイリオ" panose="020B0604030504040204" pitchFamily="50" charset="-128"/>
              </a:rPr>
              <a:t>定期健康診断</a:t>
            </a:r>
            <a:endParaRPr kumimoji="1" lang="en-US" altLang="ja-JP" sz="2400" strike="dblStrike" ker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kern="0">
                <a:latin typeface="メイリオ" panose="020B0604030504040204" pitchFamily="50" charset="-128"/>
                <a:ea typeface="メイリオ" panose="020B0604030504040204" pitchFamily="50" charset="-128"/>
              </a:rPr>
              <a:t>特定業務従事者の健康診断</a:t>
            </a:r>
            <a:endParaRPr kumimoji="1" lang="en-US" altLang="ja-JP" ker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0" lang="ja-JP" altLang="en-US" kern="0">
                <a:latin typeface="メイリオ" panose="020B0604030504040204" pitchFamily="50" charset="-128"/>
                <a:ea typeface="メイリオ" panose="020B0604030504040204" pitchFamily="50" charset="-128"/>
              </a:rPr>
              <a:t>海外派遣労働者の健康診断</a:t>
            </a:r>
            <a:endParaRPr kumimoji="0" lang="en-US" altLang="ja-JP" ker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0" lang="ja-JP" altLang="en-US" kern="0">
                <a:latin typeface="メイリオ" panose="020B0604030504040204" pitchFamily="50" charset="-128"/>
                <a:ea typeface="メイリオ" panose="020B0604030504040204" pitchFamily="50" charset="-128"/>
              </a:rPr>
              <a:t>給食従業員の検便</a:t>
            </a:r>
            <a:endParaRPr kumimoji="0" lang="en-US" altLang="ja-JP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B8ED68E-26DE-470C-B9E4-01810155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3166"/>
            <a:ext cx="1679396" cy="18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字幕 2">
            <a:extLst>
              <a:ext uri="{FF2B5EF4-FFF2-40B4-BE49-F238E27FC236}">
                <a16:creationId xmlns:a16="http://schemas.microsoft.com/office/drawing/2014/main" id="{82802CC0-C9F7-46F5-AC75-1D3C2554A7E1}"/>
              </a:ext>
            </a:extLst>
          </p:cNvPr>
          <p:cNvSpPr txBox="1">
            <a:spLocks/>
          </p:cNvSpPr>
          <p:nvPr/>
        </p:nvSpPr>
        <p:spPr>
          <a:xfrm>
            <a:off x="954820" y="3887493"/>
            <a:ext cx="4724400" cy="10117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6675">
            <a:noFill/>
          </a:ln>
        </p:spPr>
        <p:txBody>
          <a:bodyPr vert="horz" lIns="108000" tIns="104400" rIns="48986" bIns="97200" rtlCol="0" anchor="t" anchorCtr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kumimoji="1"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ja-JP" altLang="en-US" sz="28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職場には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法律</a:t>
            </a:r>
            <a:r>
              <a:rPr lang="ja-JP" altLang="en-US" sz="28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で定められた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ja-JP" altLang="en-US" sz="28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歯科一般健康診断はない！</a:t>
            </a:r>
            <a:endParaRPr lang="en-US" altLang="ja-JP" sz="28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440D9795-182F-479C-A37C-6575B41AE58D}"/>
              </a:ext>
            </a:extLst>
          </p:cNvPr>
          <p:cNvSpPr/>
          <p:nvPr/>
        </p:nvSpPr>
        <p:spPr>
          <a:xfrm>
            <a:off x="2585050" y="7653938"/>
            <a:ext cx="808091" cy="716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object 91">
            <a:extLst>
              <a:ext uri="{FF2B5EF4-FFF2-40B4-BE49-F238E27FC236}">
                <a16:creationId xmlns:a16="http://schemas.microsoft.com/office/drawing/2014/main" id="{19128470-27DB-47D9-BD4B-392E17530398}"/>
              </a:ext>
            </a:extLst>
          </p:cNvPr>
          <p:cNvSpPr txBox="1"/>
          <p:nvPr/>
        </p:nvSpPr>
        <p:spPr>
          <a:xfrm>
            <a:off x="1535177" y="5016515"/>
            <a:ext cx="4868619" cy="148877"/>
          </a:xfrm>
          <a:prstGeom prst="rect">
            <a:avLst/>
          </a:prstGeom>
        </p:spPr>
        <p:txBody>
          <a:bodyPr vert="horz" wrap="square" lIns="0" tIns="25517" rIns="0" bIns="0" rtlCol="0">
            <a:spAutoFit/>
          </a:bodyPr>
          <a:lstStyle/>
          <a:p>
            <a:pPr marL="21264" algn="r">
              <a:spcBef>
                <a:spcPts val="201"/>
              </a:spcBef>
            </a:pPr>
            <a:r>
              <a:rPr lang="ja-JP" altLang="en-US" sz="8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出典：日本歯科医師会</a:t>
            </a:r>
            <a:r>
              <a:rPr lang="ja-JP" altLang="en-US" sz="8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8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8020</a:t>
            </a:r>
            <a:r>
              <a:rPr lang="ja-JP" altLang="en-US" sz="8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達成型社会の産業歯科保健」一部改変</a:t>
            </a:r>
            <a:endParaRPr sz="800" spc="33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object 91">
            <a:extLst>
              <a:ext uri="{FF2B5EF4-FFF2-40B4-BE49-F238E27FC236}">
                <a16:creationId xmlns:a16="http://schemas.microsoft.com/office/drawing/2014/main" id="{41619176-5F5E-4F7A-BAE8-3DE4C80B07A8}"/>
              </a:ext>
            </a:extLst>
          </p:cNvPr>
          <p:cNvSpPr txBox="1"/>
          <p:nvPr/>
        </p:nvSpPr>
        <p:spPr>
          <a:xfrm>
            <a:off x="1395766" y="9320299"/>
            <a:ext cx="4868619" cy="148877"/>
          </a:xfrm>
          <a:prstGeom prst="rect">
            <a:avLst/>
          </a:prstGeom>
        </p:spPr>
        <p:txBody>
          <a:bodyPr vert="horz" wrap="square" lIns="0" tIns="25517" rIns="0" bIns="0" rtlCol="0">
            <a:spAutoFit/>
          </a:bodyPr>
          <a:lstStyle/>
          <a:p>
            <a:pPr marL="21264" algn="r">
              <a:spcBef>
                <a:spcPts val="201"/>
              </a:spcBef>
            </a:pPr>
            <a:r>
              <a:rPr lang="ja-JP" altLang="en-US" sz="8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出典：日本歯科医師会</a:t>
            </a:r>
            <a:r>
              <a:rPr lang="ja-JP" altLang="en-US" sz="8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8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8020</a:t>
            </a:r>
            <a:r>
              <a:rPr lang="ja-JP" altLang="en-US" sz="8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達成型社会の産業歯科保健」一部改変</a:t>
            </a:r>
            <a:endParaRPr sz="800" spc="33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A2807A8-A8C8-4137-A404-2BA3E94CF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34906"/>
            <a:ext cx="1662545" cy="2021737"/>
          </a:xfrm>
          <a:prstGeom prst="rect">
            <a:avLst/>
          </a:prstGeom>
        </p:spPr>
      </p:pic>
      <p:sp>
        <p:nvSpPr>
          <p:cNvPr id="24" name="Google Shape;27;p35">
            <a:extLst>
              <a:ext uri="{FF2B5EF4-FFF2-40B4-BE49-F238E27FC236}">
                <a16:creationId xmlns:a16="http://schemas.microsoft.com/office/drawing/2014/main" id="{11B6EB9C-66A2-4A07-9F63-28235FE6D15E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2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　公務員用（共済組合）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  <a:endParaRPr sz="900" i="0" u="none" strike="noStrike" cap="none" dirty="0">
              <a:latin typeface="メイリオ" panose="020B0604030504040204" pitchFamily="50" charset="-128"/>
              <a:ea typeface="メイリオ" panose="020B0604030504040204" pitchFamily="50" charset="-128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9212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909354-6EAC-4940-866D-B81B89C0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11" y="61822"/>
            <a:ext cx="5046175" cy="704032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歯がなくなる原因は？</a:t>
            </a:r>
          </a:p>
        </p:txBody>
      </p:sp>
      <p:graphicFrame>
        <p:nvGraphicFramePr>
          <p:cNvPr id="3" name="コンテンツ プレースホルダー 7">
            <a:extLst>
              <a:ext uri="{FF2B5EF4-FFF2-40B4-BE49-F238E27FC236}">
                <a16:creationId xmlns:a16="http://schemas.microsoft.com/office/drawing/2014/main" id="{2DD0B684-3D31-4309-BD8A-DF71803A3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133991"/>
              </p:ext>
            </p:extLst>
          </p:nvPr>
        </p:nvGraphicFramePr>
        <p:xfrm>
          <a:off x="0" y="631837"/>
          <a:ext cx="7133143" cy="398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E76BB2-AD83-4122-B760-11684AC21DE1}"/>
              </a:ext>
            </a:extLst>
          </p:cNvPr>
          <p:cNvSpPr txBox="1"/>
          <p:nvPr/>
        </p:nvSpPr>
        <p:spPr>
          <a:xfrm>
            <a:off x="3420633" y="4547614"/>
            <a:ext cx="3377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8020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推進財団「第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回永久歯の抜歯原因調査報告書」一部改変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CE2EDE-7555-43CE-AF3F-93ABB8F93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" y="5667905"/>
            <a:ext cx="6200000" cy="423809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6F74D9-C7E8-4E31-A38D-377B2538F5B8}"/>
              </a:ext>
            </a:extLst>
          </p:cNvPr>
          <p:cNvSpPr txBox="1"/>
          <p:nvPr/>
        </p:nvSpPr>
        <p:spPr>
          <a:xfrm>
            <a:off x="0" y="503749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歯周病の有病状況</a:t>
            </a:r>
          </a:p>
        </p:txBody>
      </p:sp>
      <p:sp>
        <p:nvSpPr>
          <p:cNvPr id="8" name="Google Shape;27;p35">
            <a:extLst>
              <a:ext uri="{FF2B5EF4-FFF2-40B4-BE49-F238E27FC236}">
                <a16:creationId xmlns:a16="http://schemas.microsoft.com/office/drawing/2014/main" id="{2954480B-E402-4423-B34F-90F427F3536E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3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　校務員用（共済組合）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  <a:endParaRPr sz="900" i="0" u="none" strike="noStrike" cap="none" dirty="0">
              <a:latin typeface="メイリオ" panose="020B0604030504040204" pitchFamily="50" charset="-128"/>
              <a:ea typeface="メイリオ" panose="020B0604030504040204" pitchFamily="50" charset="-128"/>
              <a:cs typeface="Quattrocento Sans"/>
              <a:sym typeface="Quattrocento San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CF8F4F-7875-4671-A566-28F37463D552}"/>
              </a:ext>
            </a:extLst>
          </p:cNvPr>
          <p:cNvSpPr txBox="1"/>
          <p:nvPr/>
        </p:nvSpPr>
        <p:spPr>
          <a:xfrm>
            <a:off x="4508500" y="9628734"/>
            <a:ext cx="17251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出典：厚生労働省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e‐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ヘルスネット</a:t>
            </a:r>
          </a:p>
        </p:txBody>
      </p:sp>
    </p:spTree>
    <p:extLst>
      <p:ext uri="{BB962C8B-B14F-4D97-AF65-F5344CB8AC3E}">
        <p14:creationId xmlns:p14="http://schemas.microsoft.com/office/powerpoint/2010/main" val="394326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1405DDD-55BD-47C1-8D76-38B9220B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0" t="79388" r="10198" b="7251"/>
          <a:stretch/>
        </p:blipFill>
        <p:spPr>
          <a:xfrm>
            <a:off x="0" y="8535377"/>
            <a:ext cx="3505200" cy="916292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59AB421E-BAE0-44B2-BECC-3EB38268A0E8}"/>
              </a:ext>
            </a:extLst>
          </p:cNvPr>
          <p:cNvSpPr txBox="1">
            <a:spLocks/>
          </p:cNvSpPr>
          <p:nvPr/>
        </p:nvSpPr>
        <p:spPr>
          <a:xfrm>
            <a:off x="658091" y="283963"/>
            <a:ext cx="5541818" cy="15793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635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/>
              <a:t>健康な身体は</a:t>
            </a:r>
            <a:endParaRPr lang="en-US" altLang="ja-JP" sz="4800" b="1" dirty="0"/>
          </a:p>
          <a:p>
            <a:pPr algn="ctr"/>
            <a:r>
              <a:rPr lang="ja-JP" altLang="en-US" sz="4800" b="1" dirty="0"/>
              <a:t>歯・口腔の健康から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B2D066E-F8AE-4856-91AC-2B8AFD938109}"/>
              </a:ext>
            </a:extLst>
          </p:cNvPr>
          <p:cNvSpPr/>
          <p:nvPr/>
        </p:nvSpPr>
        <p:spPr>
          <a:xfrm>
            <a:off x="890613" y="2131632"/>
            <a:ext cx="4801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歯周病とからだの病気</a:t>
            </a:r>
            <a:endParaRPr lang="ja-JP" altLang="en-US" sz="36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6CE264-8896-49E3-A245-7F33B9CF16C5}"/>
              </a:ext>
            </a:extLst>
          </p:cNvPr>
          <p:cNvSpPr/>
          <p:nvPr/>
        </p:nvSpPr>
        <p:spPr>
          <a:xfrm>
            <a:off x="1120564" y="2894216"/>
            <a:ext cx="4341411" cy="36933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全身のさまざまなところに影響を及ぼす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570EBCB-BD60-45A5-94A6-13B5BE693911}"/>
              </a:ext>
            </a:extLst>
          </p:cNvPr>
          <p:cNvSpPr/>
          <p:nvPr/>
        </p:nvSpPr>
        <p:spPr>
          <a:xfrm>
            <a:off x="890613" y="3379801"/>
            <a:ext cx="5057490" cy="250468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000" dirty="0"/>
          </a:p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口腔は食べ物が初めて出会う消化器官です。</a:t>
            </a:r>
            <a:endParaRPr kumimoji="1"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歯周病で歯が失われ、口腔における咀嚼が</a:t>
            </a:r>
            <a:endParaRPr kumimoji="1"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不十分になると他の消化器系全体に影響が</a:t>
            </a:r>
            <a:endParaRPr kumimoji="1"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出てきます。歯肉と顎骨の炎症を伴う歯周病は、</a:t>
            </a:r>
            <a:endParaRPr kumimoji="1"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消化だけでなく、全身の様々な病気に関連して</a:t>
            </a:r>
            <a:endParaRPr kumimoji="1"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いることがわかっています</a:t>
            </a:r>
          </a:p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赤</a:t>
            </a: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は生活習慣病　</a:t>
            </a:r>
            <a:r>
              <a:rPr kumimoji="1" lang="ja-JP" altLang="en-US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青</a:t>
            </a: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はそれ以外の歯周病と関係がある病気）</a:t>
            </a:r>
          </a:p>
          <a:p>
            <a:pPr algn="ctr"/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EEA046-1F7A-40D9-91E9-ACB2397C7789}"/>
              </a:ext>
            </a:extLst>
          </p:cNvPr>
          <p:cNvSpPr txBox="1"/>
          <p:nvPr/>
        </p:nvSpPr>
        <p:spPr>
          <a:xfrm>
            <a:off x="-14095" y="6096904"/>
            <a:ext cx="707967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solidFill>
                  <a:srgbClr val="FF0000"/>
                </a:solidFill>
              </a:rPr>
              <a:t>狭心症／心筋梗塞　</a:t>
            </a:r>
            <a:r>
              <a:rPr kumimoji="1" lang="ja-JP" altLang="en-US" sz="3000" b="1" dirty="0">
                <a:solidFill>
                  <a:srgbClr val="00B0F0"/>
                </a:solidFill>
              </a:rPr>
              <a:t>　　　　　認知症</a:t>
            </a:r>
            <a:endParaRPr kumimoji="1" lang="en-US" altLang="ja-JP" sz="3000" b="1" dirty="0">
              <a:solidFill>
                <a:srgbClr val="00B0F0"/>
              </a:solidFill>
            </a:endParaRPr>
          </a:p>
          <a:p>
            <a:r>
              <a:rPr kumimoji="1" lang="ja-JP" altLang="en-US" sz="3000" b="1" dirty="0">
                <a:solidFill>
                  <a:srgbClr val="00B0F0"/>
                </a:solidFill>
              </a:rPr>
              <a:t>心内膜炎　　　　　　　　　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動脈硬化</a:t>
            </a:r>
            <a:endParaRPr kumimoji="1" lang="en-US" altLang="ja-JP" sz="3000" b="1" dirty="0">
              <a:solidFill>
                <a:srgbClr val="FF0000"/>
              </a:solidFill>
            </a:endParaRPr>
          </a:p>
          <a:p>
            <a:r>
              <a:rPr kumimoji="1" lang="ja-JP" altLang="en-US" sz="3000" b="1" dirty="0">
                <a:solidFill>
                  <a:srgbClr val="FF0000"/>
                </a:solidFill>
              </a:rPr>
              <a:t>糖尿病　</a:t>
            </a:r>
            <a:r>
              <a:rPr kumimoji="1" lang="ja-JP" altLang="en-US" sz="3000" b="1" dirty="0">
                <a:solidFill>
                  <a:srgbClr val="00B0F0"/>
                </a:solidFill>
              </a:rPr>
              <a:t>　　　　　　　　　　　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がん</a:t>
            </a:r>
            <a:endParaRPr kumimoji="1" lang="en-US" altLang="ja-JP" sz="3000" b="1" dirty="0">
              <a:solidFill>
                <a:srgbClr val="FF0000"/>
              </a:solidFill>
            </a:endParaRPr>
          </a:p>
          <a:p>
            <a:r>
              <a:rPr kumimoji="1" lang="ja-JP" altLang="en-US" sz="3000" b="1" dirty="0">
                <a:solidFill>
                  <a:srgbClr val="00B0F0"/>
                </a:solidFill>
              </a:rPr>
              <a:t>幼児の低体重・早産　　　　　　肺炎</a:t>
            </a:r>
            <a:endParaRPr kumimoji="1" lang="en-US" altLang="ja-JP" sz="3000" b="1" dirty="0">
              <a:solidFill>
                <a:srgbClr val="00B0F0"/>
              </a:solidFill>
            </a:endParaRPr>
          </a:p>
          <a:p>
            <a:r>
              <a:rPr kumimoji="1" lang="ja-JP" altLang="en-US" sz="3000" b="1" dirty="0">
                <a:solidFill>
                  <a:srgbClr val="00B0F0"/>
                </a:solidFill>
              </a:rPr>
              <a:t>バージャー病　　　　　　　　　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肥満</a:t>
            </a:r>
            <a:endParaRPr kumimoji="1" lang="en-US" altLang="ja-JP" sz="3000" b="1" dirty="0">
              <a:solidFill>
                <a:srgbClr val="00B0F0"/>
              </a:solidFill>
            </a:endParaRPr>
          </a:p>
          <a:p>
            <a:r>
              <a:rPr kumimoji="1" lang="ja-JP" altLang="en-US" sz="3000" b="1" dirty="0">
                <a:solidFill>
                  <a:srgbClr val="00B0F0"/>
                </a:solidFill>
              </a:rPr>
              <a:t>　　　　　　　　　　　　　骨粗鬆症</a:t>
            </a:r>
            <a:endParaRPr kumimoji="1" lang="en-US" altLang="ja-JP" sz="3000" b="1" dirty="0">
              <a:solidFill>
                <a:srgbClr val="FF0000"/>
              </a:solidFill>
            </a:endParaRPr>
          </a:p>
          <a:p>
            <a:r>
              <a:rPr kumimoji="1" lang="ja-JP" altLang="en-US" sz="3200" b="1" dirty="0">
                <a:solidFill>
                  <a:srgbClr val="00B0F0"/>
                </a:solidFill>
              </a:rPr>
              <a:t>　　　　　　　　　　　　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91AB3F-5A89-456B-93E6-BC7460037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41" y="6376997"/>
            <a:ext cx="1466850" cy="3114675"/>
          </a:xfrm>
          <a:prstGeom prst="rect">
            <a:avLst/>
          </a:prstGeom>
        </p:spPr>
      </p:pic>
      <p:sp>
        <p:nvSpPr>
          <p:cNvPr id="10" name="Google Shape;27;p35">
            <a:extLst>
              <a:ext uri="{FF2B5EF4-FFF2-40B4-BE49-F238E27FC236}">
                <a16:creationId xmlns:a16="http://schemas.microsoft.com/office/drawing/2014/main" id="{5DABEDD6-4966-4DA5-ABFE-C65332F85DFA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4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　公務員用（共済組合）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  <a:endParaRPr sz="900" i="0" u="none" strike="noStrike" cap="none" dirty="0">
              <a:latin typeface="メイリオ" panose="020B0604030504040204" pitchFamily="50" charset="-128"/>
              <a:ea typeface="メイリオ" panose="020B0604030504040204" pitchFamily="50" charset="-128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60245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EDA738BB-5433-4BAC-B325-6C21A0FC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9269" y="7270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b="1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健康な身体は歯と口腔の健康から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1E01429-D174-4AD9-B48A-EF85966BF81E}"/>
              </a:ext>
            </a:extLst>
          </p:cNvPr>
          <p:cNvSpPr txBox="1"/>
          <p:nvPr/>
        </p:nvSpPr>
        <p:spPr>
          <a:xfrm>
            <a:off x="190049" y="725514"/>
            <a:ext cx="7401676" cy="86754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92405" indent="-180340">
              <a:spcBef>
                <a:spcPts val="1265"/>
              </a:spcBef>
              <a:buChar char="■"/>
              <a:tabLst>
                <a:tab pos="193040" algn="l"/>
              </a:tabLst>
            </a:pPr>
            <a:r>
              <a:rPr sz="2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歯数と平均寿命・健康寿命</a:t>
            </a:r>
            <a:endParaRPr sz="2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icrosoft JhengHei"/>
            </a:endParaRPr>
          </a:p>
          <a:p>
            <a:pPr marL="228600">
              <a:spcBef>
                <a:spcPts val="740"/>
              </a:spcBef>
            </a:pPr>
            <a:r>
              <a:rPr lang="ja-JP" altLang="en-US" sz="1400" b="1" spc="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　</a:t>
            </a:r>
            <a:r>
              <a:rPr sz="1400" b="1" spc="1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自身の歯が多い</a:t>
            </a:r>
            <a:r>
              <a:rPr lang="ja-JP" altLang="en-US" sz="1400" b="1" spc="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と</a:t>
            </a:r>
            <a:r>
              <a:rPr sz="1400" b="1" spc="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、</a:t>
            </a:r>
            <a:r>
              <a:rPr sz="1400" b="1" spc="1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寿命・健康寿命が長く、要介護でいる期間が短い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Microsoft JhengHe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E938BBE-226F-44F9-B620-A97A55948294}"/>
              </a:ext>
            </a:extLst>
          </p:cNvPr>
          <p:cNvSpPr txBox="1"/>
          <p:nvPr/>
        </p:nvSpPr>
        <p:spPr>
          <a:xfrm>
            <a:off x="389814" y="1815461"/>
            <a:ext cx="2831938" cy="328472"/>
          </a:xfrm>
          <a:prstGeom prst="rect">
            <a:avLst/>
          </a:prstGeom>
        </p:spPr>
        <p:txBody>
          <a:bodyPr vert="horz" wrap="square" lIns="0" tIns="20495" rIns="0" bIns="0" rtlCol="0">
            <a:spAutoFit/>
          </a:bodyPr>
          <a:lstStyle/>
          <a:p>
            <a:pPr marL="15767">
              <a:spcBef>
                <a:spcPts val="161"/>
              </a:spcBef>
            </a:pPr>
            <a:r>
              <a:rPr sz="2000" b="1" spc="37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歯</a:t>
            </a:r>
            <a:r>
              <a:rPr sz="2000" b="1" spc="-43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数と</a:t>
            </a:r>
            <a:r>
              <a:rPr sz="2000" b="1" spc="37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平均寿命の関係</a:t>
            </a:r>
            <a:endParaRPr sz="2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icrosoft JhengHei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6DB21F5-3D8F-4E1D-8493-B76949D89A01}"/>
              </a:ext>
            </a:extLst>
          </p:cNvPr>
          <p:cNvGrpSpPr/>
          <p:nvPr/>
        </p:nvGrpSpPr>
        <p:grpSpPr>
          <a:xfrm>
            <a:off x="41575" y="2423718"/>
            <a:ext cx="2934105" cy="2305295"/>
            <a:chOff x="1109644" y="3196886"/>
            <a:chExt cx="3051392" cy="2015464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72ED3E1D-7EED-45CD-A69E-0B4461EBF110}"/>
                </a:ext>
              </a:extLst>
            </p:cNvPr>
            <p:cNvSpPr txBox="1"/>
            <p:nvPr/>
          </p:nvSpPr>
          <p:spPr>
            <a:xfrm>
              <a:off x="1297815" y="4193595"/>
              <a:ext cx="396000" cy="307184"/>
            </a:xfrm>
            <a:prstGeom prst="rect">
              <a:avLst/>
            </a:prstGeom>
          </p:spPr>
          <p:txBody>
            <a:bodyPr vert="horz" wrap="square" lIns="0" tIns="20495" rIns="0" bIns="0" rtlCol="0">
              <a:spAutoFit/>
            </a:bodyPr>
            <a:lstStyle/>
            <a:p>
              <a:pPr marL="15767">
                <a:spcBef>
                  <a:spcPts val="161"/>
                </a:spcBef>
              </a:pPr>
              <a:r>
                <a:rPr sz="931" spc="124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75</a:t>
              </a:r>
              <a:endParaRPr sz="931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D9A18DC-7299-464D-AC68-6523AD44AA00}"/>
                </a:ext>
              </a:extLst>
            </p:cNvPr>
            <p:cNvSpPr txBox="1"/>
            <p:nvPr/>
          </p:nvSpPr>
          <p:spPr>
            <a:xfrm>
              <a:off x="1297815" y="3746743"/>
              <a:ext cx="396000" cy="307184"/>
            </a:xfrm>
            <a:prstGeom prst="rect">
              <a:avLst/>
            </a:prstGeom>
          </p:spPr>
          <p:txBody>
            <a:bodyPr vert="horz" wrap="square" lIns="0" tIns="20495" rIns="0" bIns="0" rtlCol="0">
              <a:spAutoFit/>
            </a:bodyPr>
            <a:lstStyle/>
            <a:p>
              <a:pPr marL="15767">
                <a:spcBef>
                  <a:spcPts val="161"/>
                </a:spcBef>
              </a:pPr>
              <a:r>
                <a:rPr sz="931" spc="124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80</a:t>
              </a:r>
              <a:endParaRPr sz="93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17D3E5CE-B5B9-4855-AB97-5EB56D1034EF}"/>
                </a:ext>
              </a:extLst>
            </p:cNvPr>
            <p:cNvSpPr txBox="1"/>
            <p:nvPr/>
          </p:nvSpPr>
          <p:spPr>
            <a:xfrm>
              <a:off x="2263051" y="3450325"/>
              <a:ext cx="367337" cy="218015"/>
            </a:xfrm>
            <a:prstGeom prst="rect">
              <a:avLst/>
            </a:prstGeom>
          </p:spPr>
          <p:txBody>
            <a:bodyPr vert="horz" wrap="square" lIns="0" tIns="17342" rIns="0" bIns="0" rtlCol="0">
              <a:spAutoFit/>
            </a:bodyPr>
            <a:lstStyle/>
            <a:p>
              <a:pPr marL="15767">
                <a:spcBef>
                  <a:spcPts val="137"/>
                </a:spcBef>
              </a:pPr>
              <a:r>
                <a:rPr sz="1303" b="1" spc="12" dirty="0">
                  <a:solidFill>
                    <a:srgbClr val="F04E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algun Gothic"/>
                </a:rPr>
                <a:t>女性</a:t>
              </a:r>
              <a:endParaRPr sz="1303">
                <a:latin typeface="メイリオ" panose="020B0604030504040204" pitchFamily="50" charset="-128"/>
                <a:ea typeface="メイリオ" panose="020B0604030504040204" pitchFamily="50" charset="-128"/>
                <a:cs typeface="Malgun Gothic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FC61DD4-4B85-45AD-8389-6FBEE931378E}"/>
                </a:ext>
              </a:extLst>
            </p:cNvPr>
            <p:cNvSpPr txBox="1"/>
            <p:nvPr/>
          </p:nvSpPr>
          <p:spPr>
            <a:xfrm>
              <a:off x="2413375" y="4148823"/>
              <a:ext cx="367337" cy="218015"/>
            </a:xfrm>
            <a:prstGeom prst="rect">
              <a:avLst/>
            </a:prstGeom>
          </p:spPr>
          <p:txBody>
            <a:bodyPr vert="horz" wrap="square" lIns="0" tIns="17342" rIns="0" bIns="0" rtlCol="0">
              <a:spAutoFit/>
            </a:bodyPr>
            <a:lstStyle/>
            <a:p>
              <a:pPr marL="15767">
                <a:spcBef>
                  <a:spcPts val="137"/>
                </a:spcBef>
              </a:pPr>
              <a:r>
                <a:rPr sz="1303" b="1" spc="12" dirty="0">
                  <a:solidFill>
                    <a:srgbClr val="389E9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algun Gothic"/>
                </a:rPr>
                <a:t>男性</a:t>
              </a:r>
              <a:endParaRPr sz="1303">
                <a:latin typeface="メイリオ" panose="020B0604030504040204" pitchFamily="50" charset="-128"/>
                <a:ea typeface="メイリオ" panose="020B0604030504040204" pitchFamily="50" charset="-128"/>
                <a:cs typeface="Malgun Gothic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3F29AEC5-6440-43DA-81E4-4DCCCE0C94E6}"/>
                </a:ext>
              </a:extLst>
            </p:cNvPr>
            <p:cNvSpPr txBox="1"/>
            <p:nvPr/>
          </p:nvSpPr>
          <p:spPr>
            <a:xfrm>
              <a:off x="1592046" y="4808696"/>
              <a:ext cx="2568990" cy="403654"/>
            </a:xfrm>
            <a:prstGeom prst="rect">
              <a:avLst/>
            </a:prstGeom>
          </p:spPr>
          <p:txBody>
            <a:bodyPr vert="horz" wrap="square" lIns="0" tIns="20495" rIns="0" bIns="0" rtlCol="0">
              <a:spAutoFit/>
            </a:bodyPr>
            <a:lstStyle/>
            <a:p>
              <a:pPr marL="18129" algn="ctr">
                <a:spcBef>
                  <a:spcPts val="161"/>
                </a:spcBef>
                <a:tabLst>
                  <a:tab pos="393366" algn="l"/>
                  <a:tab pos="731552" algn="l"/>
                  <a:tab pos="1106788" algn="l"/>
                  <a:tab pos="1482023" algn="l"/>
                  <a:tab pos="1858047" algn="l"/>
                  <a:tab pos="2233282" algn="l"/>
                </a:tabLst>
              </a:pPr>
              <a:r>
                <a:rPr sz="931" spc="124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6	8	10	12	14	16	18</a:t>
              </a:r>
              <a:endParaRPr sz="93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marR="32320" algn="ctr">
                <a:spcBef>
                  <a:spcPts val="819"/>
                </a:spcBef>
              </a:pPr>
              <a:r>
                <a:rPr sz="1055" b="1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一人平均現在歯</a:t>
              </a:r>
              <a:r>
                <a:rPr sz="1055" b="1" spc="-385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数</a:t>
              </a:r>
              <a:r>
                <a:rPr sz="1055" b="1" spc="99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（6</a:t>
              </a:r>
              <a:r>
                <a:rPr sz="1055" b="1" spc="62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5</a:t>
              </a:r>
              <a:r>
                <a:rPr sz="1055" b="1" spc="-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～</a:t>
              </a:r>
              <a:r>
                <a:rPr sz="1055" b="1" spc="68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74歳）</a:t>
              </a:r>
              <a:endParaRPr sz="1055" b="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algn="ctr">
                <a:spcBef>
                  <a:spcPts val="192"/>
                </a:spcBef>
              </a:pPr>
              <a:r>
                <a:rPr lang="ja-JP" altLang="en-US" sz="900" spc="5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出典：</a:t>
              </a:r>
              <a:r>
                <a:rPr sz="900" spc="56" dirty="0" err="1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Fukai</a:t>
              </a:r>
              <a:r>
                <a:rPr sz="900" spc="-13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900" spc="205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K</a:t>
              </a:r>
              <a:r>
                <a:rPr sz="900" spc="-13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900" spc="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et</a:t>
              </a:r>
              <a:r>
                <a:rPr sz="900" spc="-13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900" spc="-10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al.,</a:t>
              </a:r>
              <a:r>
                <a:rPr sz="900" spc="-13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900" spc="31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Geriatr</a:t>
              </a:r>
              <a:r>
                <a:rPr sz="900" spc="-13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900" spc="5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Gerontol</a:t>
              </a:r>
              <a:r>
                <a:rPr sz="900" spc="-13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900" spc="-74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Int,</a:t>
              </a:r>
              <a:r>
                <a:rPr sz="900" spc="-13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900" spc="8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201</a:t>
              </a:r>
              <a:r>
                <a:rPr sz="900" spc="68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0</a:t>
              </a:r>
              <a:r>
                <a:rPr sz="900" spc="-74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よ</a:t>
              </a:r>
              <a:r>
                <a:rPr sz="900" spc="-62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り</a:t>
              </a:r>
              <a:r>
                <a:rPr sz="900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改変</a:t>
              </a:r>
              <a:endParaRPr sz="900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518CC2EF-F909-4F15-9B67-2A6DEEC75700}"/>
                </a:ext>
              </a:extLst>
            </p:cNvPr>
            <p:cNvSpPr txBox="1"/>
            <p:nvPr/>
          </p:nvSpPr>
          <p:spPr>
            <a:xfrm>
              <a:off x="1297866" y="3299761"/>
              <a:ext cx="396000" cy="307184"/>
            </a:xfrm>
            <a:prstGeom prst="rect">
              <a:avLst/>
            </a:prstGeom>
          </p:spPr>
          <p:txBody>
            <a:bodyPr vert="horz" wrap="square" lIns="0" tIns="20495" rIns="0" bIns="0" rtlCol="0">
              <a:spAutoFit/>
            </a:bodyPr>
            <a:lstStyle/>
            <a:p>
              <a:pPr marL="15767">
                <a:spcBef>
                  <a:spcPts val="161"/>
                </a:spcBef>
              </a:pPr>
              <a:r>
                <a:rPr sz="931" spc="124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85</a:t>
              </a:r>
              <a:endParaRPr sz="93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06D0EFDF-A643-4298-B267-46FAA459CF24}"/>
                </a:ext>
              </a:extLst>
            </p:cNvPr>
            <p:cNvSpPr txBox="1"/>
            <p:nvPr/>
          </p:nvSpPr>
          <p:spPr>
            <a:xfrm>
              <a:off x="1109644" y="3416101"/>
              <a:ext cx="125804" cy="1276045"/>
            </a:xfrm>
            <a:prstGeom prst="rect">
              <a:avLst/>
            </a:prstGeom>
          </p:spPr>
          <p:txBody>
            <a:bodyPr vert="eaVert" wrap="square" lIns="0" tIns="0" rIns="0" bIns="0" rtlCol="0">
              <a:spAutoFit/>
            </a:bodyPr>
            <a:lstStyle/>
            <a:p>
              <a:pPr marL="15767">
                <a:lnSpc>
                  <a:spcPct val="70000"/>
                </a:lnSpc>
              </a:pPr>
              <a:r>
                <a:rPr sz="1055" b="1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平均寿</a:t>
              </a:r>
              <a:r>
                <a:rPr sz="1055" b="1" spc="-385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命</a:t>
              </a:r>
              <a:r>
                <a:rPr sz="1055" b="1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（歳）</a:t>
              </a:r>
              <a:endParaRPr sz="1055" b="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grpSp>
          <p:nvGrpSpPr>
            <p:cNvPr id="13" name="object 12">
              <a:extLst>
                <a:ext uri="{FF2B5EF4-FFF2-40B4-BE49-F238E27FC236}">
                  <a16:creationId xmlns:a16="http://schemas.microsoft.com/office/drawing/2014/main" id="{CF7FCF7C-3F03-4B09-8EE1-F8C9BEEFC75A}"/>
                </a:ext>
              </a:extLst>
            </p:cNvPr>
            <p:cNvGrpSpPr/>
            <p:nvPr/>
          </p:nvGrpSpPr>
          <p:grpSpPr>
            <a:xfrm>
              <a:off x="1517132" y="3196886"/>
              <a:ext cx="2635994" cy="1616754"/>
              <a:chOff x="382752" y="1876468"/>
              <a:chExt cx="2123440" cy="1302385"/>
            </a:xfrm>
          </p:grpSpPr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41D62C9D-D9E4-4C9D-9283-944FBB3BE6A2}"/>
                  </a:ext>
                </a:extLst>
              </p:cNvPr>
              <p:cNvSpPr/>
              <p:nvPr/>
            </p:nvSpPr>
            <p:spPr>
              <a:xfrm>
                <a:off x="454758" y="1882818"/>
                <a:ext cx="2045335" cy="1224280"/>
              </a:xfrm>
              <a:custGeom>
                <a:avLst/>
                <a:gdLst/>
                <a:ahLst/>
                <a:cxnLst/>
                <a:rect l="l" t="t" r="r" b="b"/>
                <a:pathLst>
                  <a:path w="2045335" h="1224280">
                    <a:moveTo>
                      <a:pt x="2044801" y="1224000"/>
                    </a:moveTo>
                    <a:lnTo>
                      <a:pt x="0" y="1224000"/>
                    </a:lnTo>
                    <a:lnTo>
                      <a:pt x="0" y="0"/>
                    </a:lnTo>
                    <a:lnTo>
                      <a:pt x="2044801" y="0"/>
                    </a:lnTo>
                    <a:lnTo>
                      <a:pt x="2044801" y="1224000"/>
                    </a:lnTo>
                    <a:close/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id="{FF8FAC50-ADDA-4485-8B27-744C002781D2}"/>
                  </a:ext>
                </a:extLst>
              </p:cNvPr>
              <p:cNvSpPr/>
              <p:nvPr/>
            </p:nvSpPr>
            <p:spPr>
              <a:xfrm>
                <a:off x="418749" y="3106823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584971DB-01F5-469F-A30E-CCB9D632C269}"/>
                  </a:ext>
                </a:extLst>
              </p:cNvPr>
              <p:cNvSpPr/>
              <p:nvPr/>
            </p:nvSpPr>
            <p:spPr>
              <a:xfrm>
                <a:off x="418749" y="3034816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7F9F3C16-FA68-45E9-B287-9FF4D5D65C15}"/>
                  </a:ext>
                </a:extLst>
              </p:cNvPr>
              <p:cNvSpPr/>
              <p:nvPr/>
            </p:nvSpPr>
            <p:spPr>
              <a:xfrm>
                <a:off x="418749" y="2962819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98CE57C9-7CB0-4ECF-9CAB-3854BB6F8B33}"/>
                  </a:ext>
                </a:extLst>
              </p:cNvPr>
              <p:cNvSpPr/>
              <p:nvPr/>
            </p:nvSpPr>
            <p:spPr>
              <a:xfrm>
                <a:off x="418749" y="2890818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9C7F6E2F-D6CE-4911-8070-57F06DA04A7A}"/>
                  </a:ext>
                </a:extLst>
              </p:cNvPr>
              <p:cNvSpPr/>
              <p:nvPr/>
            </p:nvSpPr>
            <p:spPr>
              <a:xfrm>
                <a:off x="418749" y="2818817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B71AC5D6-6E35-48FC-922D-F2DA36344BF6}"/>
                  </a:ext>
                </a:extLst>
              </p:cNvPr>
              <p:cNvSpPr/>
              <p:nvPr/>
            </p:nvSpPr>
            <p:spPr>
              <a:xfrm>
                <a:off x="382752" y="2746820"/>
                <a:ext cx="72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390">
                    <a:moveTo>
                      <a:pt x="0" y="0"/>
                    </a:moveTo>
                    <a:lnTo>
                      <a:pt x="71996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F735B864-4C83-49EE-B1DE-3515ECA2CDF4}"/>
                  </a:ext>
                </a:extLst>
              </p:cNvPr>
              <p:cNvSpPr/>
              <p:nvPr/>
            </p:nvSpPr>
            <p:spPr>
              <a:xfrm>
                <a:off x="418749" y="2674819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A62326EA-4D31-4DBA-860B-3334B92A85FB}"/>
                  </a:ext>
                </a:extLst>
              </p:cNvPr>
              <p:cNvSpPr/>
              <p:nvPr/>
            </p:nvSpPr>
            <p:spPr>
              <a:xfrm>
                <a:off x="418749" y="2602816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676423AC-057E-4E85-A791-505C70F99935}"/>
                  </a:ext>
                </a:extLst>
              </p:cNvPr>
              <p:cNvSpPr/>
              <p:nvPr/>
            </p:nvSpPr>
            <p:spPr>
              <a:xfrm>
                <a:off x="418749" y="2530821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49A47F22-B878-4DD8-9611-4C83D1F2A53F}"/>
                  </a:ext>
                </a:extLst>
              </p:cNvPr>
              <p:cNvSpPr/>
              <p:nvPr/>
            </p:nvSpPr>
            <p:spPr>
              <a:xfrm>
                <a:off x="418749" y="2458820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3F590302-600A-4C0E-A073-50D1D8729D6E}"/>
                  </a:ext>
                </a:extLst>
              </p:cNvPr>
              <p:cNvSpPr/>
              <p:nvPr/>
            </p:nvSpPr>
            <p:spPr>
              <a:xfrm>
                <a:off x="382752" y="2386817"/>
                <a:ext cx="72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390">
                    <a:moveTo>
                      <a:pt x="0" y="0"/>
                    </a:moveTo>
                    <a:lnTo>
                      <a:pt x="71996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19D9D490-396A-4B92-9C2A-BFE8CCE46441}"/>
                  </a:ext>
                </a:extLst>
              </p:cNvPr>
              <p:cNvSpPr/>
              <p:nvPr/>
            </p:nvSpPr>
            <p:spPr>
              <a:xfrm>
                <a:off x="418749" y="2314816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A91F28A1-9BD4-4FD5-A196-32BF3CF155E4}"/>
                  </a:ext>
                </a:extLst>
              </p:cNvPr>
              <p:cNvSpPr/>
              <p:nvPr/>
            </p:nvSpPr>
            <p:spPr>
              <a:xfrm>
                <a:off x="418749" y="2242821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BF95A81C-AC16-496B-8B92-DA5E482073DA}"/>
                  </a:ext>
                </a:extLst>
              </p:cNvPr>
              <p:cNvSpPr/>
              <p:nvPr/>
            </p:nvSpPr>
            <p:spPr>
              <a:xfrm>
                <a:off x="418749" y="2170818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BDE8E188-471A-4D49-934E-40F83E632452}"/>
                  </a:ext>
                </a:extLst>
              </p:cNvPr>
              <p:cNvSpPr/>
              <p:nvPr/>
            </p:nvSpPr>
            <p:spPr>
              <a:xfrm>
                <a:off x="418749" y="2098817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BFE7839A-1EE7-4814-BB7C-009657674E5E}"/>
                  </a:ext>
                </a:extLst>
              </p:cNvPr>
              <p:cNvSpPr/>
              <p:nvPr/>
            </p:nvSpPr>
            <p:spPr>
              <a:xfrm>
                <a:off x="382752" y="2026820"/>
                <a:ext cx="72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390">
                    <a:moveTo>
                      <a:pt x="0" y="0"/>
                    </a:moveTo>
                    <a:lnTo>
                      <a:pt x="71996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1" name="object 30">
                <a:extLst>
                  <a:ext uri="{FF2B5EF4-FFF2-40B4-BE49-F238E27FC236}">
                    <a16:creationId xmlns:a16="http://schemas.microsoft.com/office/drawing/2014/main" id="{711CA518-E6FB-457E-A44B-CE0999A6F8BC}"/>
                  </a:ext>
                </a:extLst>
              </p:cNvPr>
              <p:cNvSpPr/>
              <p:nvPr/>
            </p:nvSpPr>
            <p:spPr>
              <a:xfrm>
                <a:off x="418749" y="1954819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3CAB8055-A607-4E06-861A-B88811355003}"/>
                  </a:ext>
                </a:extLst>
              </p:cNvPr>
              <p:cNvSpPr/>
              <p:nvPr/>
            </p:nvSpPr>
            <p:spPr>
              <a:xfrm>
                <a:off x="418749" y="1882818"/>
                <a:ext cx="36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195">
                    <a:moveTo>
                      <a:pt x="0" y="0"/>
                    </a:moveTo>
                    <a:lnTo>
                      <a:pt x="36004" y="0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1918800B-7A17-493E-AE54-C7621395B6C2}"/>
                  </a:ext>
                </a:extLst>
              </p:cNvPr>
              <p:cNvSpPr/>
              <p:nvPr/>
            </p:nvSpPr>
            <p:spPr>
              <a:xfrm>
                <a:off x="562747" y="3106823"/>
                <a:ext cx="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h="72389">
                    <a:moveTo>
                      <a:pt x="0" y="0"/>
                    </a:moveTo>
                    <a:lnTo>
                      <a:pt x="0" y="71996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3DAAD114-C51B-4BAD-8786-2E4F8D9274A0}"/>
                  </a:ext>
                </a:extLst>
              </p:cNvPr>
              <p:cNvSpPr/>
              <p:nvPr/>
            </p:nvSpPr>
            <p:spPr>
              <a:xfrm>
                <a:off x="713951" y="3106823"/>
                <a:ext cx="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h="36194">
                    <a:moveTo>
                      <a:pt x="0" y="0"/>
                    </a:moveTo>
                    <a:lnTo>
                      <a:pt x="0" y="35991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5C5F12C2-D42C-4212-82A3-D70BF7CC0ABB}"/>
                  </a:ext>
                </a:extLst>
              </p:cNvPr>
              <p:cNvSpPr/>
              <p:nvPr/>
            </p:nvSpPr>
            <p:spPr>
              <a:xfrm>
                <a:off x="865148" y="3106823"/>
                <a:ext cx="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h="72389">
                    <a:moveTo>
                      <a:pt x="0" y="0"/>
                    </a:moveTo>
                    <a:lnTo>
                      <a:pt x="0" y="71996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61D26394-1486-456E-BE3F-FEFE97EA1F64}"/>
                  </a:ext>
                </a:extLst>
              </p:cNvPr>
              <p:cNvSpPr/>
              <p:nvPr/>
            </p:nvSpPr>
            <p:spPr>
              <a:xfrm>
                <a:off x="1016350" y="3106823"/>
                <a:ext cx="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h="36194">
                    <a:moveTo>
                      <a:pt x="0" y="0"/>
                    </a:moveTo>
                    <a:lnTo>
                      <a:pt x="0" y="35991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7" name="object 36">
                <a:extLst>
                  <a:ext uri="{FF2B5EF4-FFF2-40B4-BE49-F238E27FC236}">
                    <a16:creationId xmlns:a16="http://schemas.microsoft.com/office/drawing/2014/main" id="{20EC64A2-CAD1-49EE-9157-A708BCF95320}"/>
                  </a:ext>
                </a:extLst>
              </p:cNvPr>
              <p:cNvSpPr/>
              <p:nvPr/>
            </p:nvSpPr>
            <p:spPr>
              <a:xfrm>
                <a:off x="1167548" y="3106823"/>
                <a:ext cx="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h="72389">
                    <a:moveTo>
                      <a:pt x="0" y="0"/>
                    </a:moveTo>
                    <a:lnTo>
                      <a:pt x="0" y="71996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8" name="object 37">
                <a:extLst>
                  <a:ext uri="{FF2B5EF4-FFF2-40B4-BE49-F238E27FC236}">
                    <a16:creationId xmlns:a16="http://schemas.microsoft.com/office/drawing/2014/main" id="{85F43867-3A45-4DEB-8994-20A5BE339919}"/>
                  </a:ext>
                </a:extLst>
              </p:cNvPr>
              <p:cNvSpPr/>
              <p:nvPr/>
            </p:nvSpPr>
            <p:spPr>
              <a:xfrm>
                <a:off x="1318751" y="3106823"/>
                <a:ext cx="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h="36194">
                    <a:moveTo>
                      <a:pt x="0" y="0"/>
                    </a:moveTo>
                    <a:lnTo>
                      <a:pt x="0" y="35991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DD979FF4-5581-4276-8F6B-C3249F9A6966}"/>
                  </a:ext>
                </a:extLst>
              </p:cNvPr>
              <p:cNvSpPr/>
              <p:nvPr/>
            </p:nvSpPr>
            <p:spPr>
              <a:xfrm>
                <a:off x="1469947" y="3106823"/>
                <a:ext cx="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h="72389">
                    <a:moveTo>
                      <a:pt x="0" y="0"/>
                    </a:moveTo>
                    <a:lnTo>
                      <a:pt x="0" y="71996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B1A857D9-4585-4C69-94FF-72896774F849}"/>
                  </a:ext>
                </a:extLst>
              </p:cNvPr>
              <p:cNvSpPr/>
              <p:nvPr/>
            </p:nvSpPr>
            <p:spPr>
              <a:xfrm>
                <a:off x="1621151" y="3106823"/>
                <a:ext cx="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h="36194">
                    <a:moveTo>
                      <a:pt x="0" y="0"/>
                    </a:moveTo>
                    <a:lnTo>
                      <a:pt x="0" y="35991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C9C017BB-3087-464B-B656-AA69BCC26038}"/>
                  </a:ext>
                </a:extLst>
              </p:cNvPr>
              <p:cNvSpPr/>
              <p:nvPr/>
            </p:nvSpPr>
            <p:spPr>
              <a:xfrm>
                <a:off x="1772348" y="3106823"/>
                <a:ext cx="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h="72389">
                    <a:moveTo>
                      <a:pt x="0" y="0"/>
                    </a:moveTo>
                    <a:lnTo>
                      <a:pt x="0" y="71996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4D5983E1-A345-4AE6-A178-B0C92E6256E0}"/>
                  </a:ext>
                </a:extLst>
              </p:cNvPr>
              <p:cNvSpPr/>
              <p:nvPr/>
            </p:nvSpPr>
            <p:spPr>
              <a:xfrm>
                <a:off x="1923551" y="3106823"/>
                <a:ext cx="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h="36194">
                    <a:moveTo>
                      <a:pt x="0" y="0"/>
                    </a:moveTo>
                    <a:lnTo>
                      <a:pt x="0" y="35991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3" name="object 42">
                <a:extLst>
                  <a:ext uri="{FF2B5EF4-FFF2-40B4-BE49-F238E27FC236}">
                    <a16:creationId xmlns:a16="http://schemas.microsoft.com/office/drawing/2014/main" id="{A0C66695-C7F4-4823-BBCB-7B15A886C5C0}"/>
                  </a:ext>
                </a:extLst>
              </p:cNvPr>
              <p:cNvSpPr/>
              <p:nvPr/>
            </p:nvSpPr>
            <p:spPr>
              <a:xfrm>
                <a:off x="2074748" y="3106823"/>
                <a:ext cx="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h="72389">
                    <a:moveTo>
                      <a:pt x="0" y="0"/>
                    </a:moveTo>
                    <a:lnTo>
                      <a:pt x="0" y="71996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4" name="object 43">
                <a:extLst>
                  <a:ext uri="{FF2B5EF4-FFF2-40B4-BE49-F238E27FC236}">
                    <a16:creationId xmlns:a16="http://schemas.microsoft.com/office/drawing/2014/main" id="{987D7D2C-7424-466D-AD5E-14AC342A6E15}"/>
                  </a:ext>
                </a:extLst>
              </p:cNvPr>
              <p:cNvSpPr/>
              <p:nvPr/>
            </p:nvSpPr>
            <p:spPr>
              <a:xfrm>
                <a:off x="2225952" y="3106823"/>
                <a:ext cx="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h="36194">
                    <a:moveTo>
                      <a:pt x="0" y="0"/>
                    </a:moveTo>
                    <a:lnTo>
                      <a:pt x="0" y="35991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5" name="object 44">
                <a:extLst>
                  <a:ext uri="{FF2B5EF4-FFF2-40B4-BE49-F238E27FC236}">
                    <a16:creationId xmlns:a16="http://schemas.microsoft.com/office/drawing/2014/main" id="{8715BBBD-13BB-4314-BA6B-C023CF2E1383}"/>
                  </a:ext>
                </a:extLst>
              </p:cNvPr>
              <p:cNvSpPr/>
              <p:nvPr/>
            </p:nvSpPr>
            <p:spPr>
              <a:xfrm>
                <a:off x="2377148" y="3106823"/>
                <a:ext cx="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h="72389">
                    <a:moveTo>
                      <a:pt x="0" y="0"/>
                    </a:moveTo>
                    <a:lnTo>
                      <a:pt x="0" y="71996"/>
                    </a:lnTo>
                  </a:path>
                </a:pathLst>
              </a:custGeom>
              <a:ln w="12700">
                <a:solidFill>
                  <a:srgbClr val="939598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6" name="object 45">
                <a:extLst>
                  <a:ext uri="{FF2B5EF4-FFF2-40B4-BE49-F238E27FC236}">
                    <a16:creationId xmlns:a16="http://schemas.microsoft.com/office/drawing/2014/main" id="{CA584723-2BCF-47C1-A8F8-BF48EC6C03AF}"/>
                  </a:ext>
                </a:extLst>
              </p:cNvPr>
              <p:cNvSpPr/>
              <p:nvPr/>
            </p:nvSpPr>
            <p:spPr>
              <a:xfrm>
                <a:off x="479968" y="1908332"/>
                <a:ext cx="1825625" cy="667385"/>
              </a:xfrm>
              <a:custGeom>
                <a:avLst/>
                <a:gdLst/>
                <a:ahLst/>
                <a:cxnLst/>
                <a:rect l="l" t="t" r="r" b="b"/>
                <a:pathLst>
                  <a:path w="1825625" h="667385">
                    <a:moveTo>
                      <a:pt x="0" y="666902"/>
                    </a:moveTo>
                    <a:lnTo>
                      <a:pt x="1825548" y="0"/>
                    </a:lnTo>
                  </a:path>
                </a:pathLst>
              </a:custGeom>
              <a:ln w="38100">
                <a:solidFill>
                  <a:srgbClr val="F04E3E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2DAA6309-5C60-4F73-B274-3B265CF668B2}"/>
                  </a:ext>
                </a:extLst>
              </p:cNvPr>
              <p:cNvSpPr/>
              <p:nvPr/>
            </p:nvSpPr>
            <p:spPr>
              <a:xfrm>
                <a:off x="680594" y="2423005"/>
                <a:ext cx="1791970" cy="667385"/>
              </a:xfrm>
              <a:custGeom>
                <a:avLst/>
                <a:gdLst/>
                <a:ahLst/>
                <a:cxnLst/>
                <a:rect l="l" t="t" r="r" b="b"/>
                <a:pathLst>
                  <a:path w="1791970" h="667385">
                    <a:moveTo>
                      <a:pt x="0" y="666902"/>
                    </a:moveTo>
                    <a:lnTo>
                      <a:pt x="1791627" y="0"/>
                    </a:lnTo>
                  </a:path>
                </a:pathLst>
              </a:custGeom>
              <a:ln w="38100">
                <a:solidFill>
                  <a:srgbClr val="389E9E"/>
                </a:solidFill>
              </a:ln>
            </p:spPr>
            <p:txBody>
              <a:bodyPr wrap="square" lIns="0" tIns="0" rIns="0" bIns="0" rtlCol="0"/>
              <a:lstStyle/>
              <a:p>
                <a:endParaRPr sz="3764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49" name="object 73">
            <a:extLst>
              <a:ext uri="{FF2B5EF4-FFF2-40B4-BE49-F238E27FC236}">
                <a16:creationId xmlns:a16="http://schemas.microsoft.com/office/drawing/2014/main" id="{F8557DAB-EA97-4CCF-933B-85334903C701}"/>
              </a:ext>
            </a:extLst>
          </p:cNvPr>
          <p:cNvSpPr txBox="1"/>
          <p:nvPr/>
        </p:nvSpPr>
        <p:spPr>
          <a:xfrm>
            <a:off x="3670365" y="1557718"/>
            <a:ext cx="2678244" cy="950570"/>
          </a:xfrm>
          <a:prstGeom prst="rect">
            <a:avLst/>
          </a:prstGeom>
        </p:spPr>
        <p:txBody>
          <a:bodyPr vert="horz" wrap="square" lIns="0" tIns="70157" rIns="0" bIns="0" rtlCol="0">
            <a:spAutoFit/>
          </a:bodyPr>
          <a:lstStyle/>
          <a:p>
            <a:pPr marR="331878" algn="ctr">
              <a:spcBef>
                <a:spcPts val="552"/>
              </a:spcBef>
            </a:pPr>
            <a:r>
              <a:rPr sz="2000" b="1" spc="37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歯</a:t>
            </a:r>
            <a:r>
              <a:rPr sz="2000" b="1" spc="-43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数と</a:t>
            </a:r>
            <a:r>
              <a:rPr sz="2000" b="1" spc="37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健康寿命</a:t>
            </a:r>
            <a:endParaRPr sz="20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icrosoft JhengHei"/>
            </a:endParaRPr>
          </a:p>
          <a:p>
            <a:pPr marR="331878" algn="ctr">
              <a:spcBef>
                <a:spcPts val="391"/>
              </a:spcBef>
            </a:pPr>
            <a:r>
              <a:rPr sz="1600" b="1" spc="12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男女</a:t>
            </a:r>
            <a:endParaRPr sz="1600" b="1" dirty="0"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marL="15767">
              <a:spcBef>
                <a:spcPts val="652"/>
              </a:spcBef>
              <a:tabLst>
                <a:tab pos="1143050" algn="l"/>
              </a:tabLst>
            </a:pPr>
            <a:r>
              <a:rPr lang="ja-JP" altLang="en-US"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　</a:t>
            </a:r>
            <a:r>
              <a:rPr sz="1200" b="1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健康寿命</a:t>
            </a:r>
            <a:r>
              <a:rPr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	</a:t>
            </a:r>
            <a:r>
              <a:rPr lang="ja-JP" altLang="en-US"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　　</a:t>
            </a:r>
            <a:r>
              <a:rPr sz="1200" b="1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要介護で</a:t>
            </a:r>
            <a:r>
              <a:rPr sz="1200" b="1" spc="-31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い</a:t>
            </a:r>
            <a:r>
              <a:rPr sz="1200" b="1" spc="-50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る</a:t>
            </a:r>
            <a:r>
              <a:rPr sz="1200" b="1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期間</a:t>
            </a:r>
            <a:endParaRPr sz="1200" b="1" dirty="0"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grpSp>
        <p:nvGrpSpPr>
          <p:cNvPr id="63" name="object 70">
            <a:extLst>
              <a:ext uri="{FF2B5EF4-FFF2-40B4-BE49-F238E27FC236}">
                <a16:creationId xmlns:a16="http://schemas.microsoft.com/office/drawing/2014/main" id="{50C4CBBA-19FA-458F-9219-9B5BB557D959}"/>
              </a:ext>
            </a:extLst>
          </p:cNvPr>
          <p:cNvGrpSpPr/>
          <p:nvPr/>
        </p:nvGrpSpPr>
        <p:grpSpPr>
          <a:xfrm>
            <a:off x="4704896" y="2343830"/>
            <a:ext cx="305850" cy="158443"/>
            <a:chOff x="4254356" y="1948324"/>
            <a:chExt cx="246379" cy="127635"/>
          </a:xfrm>
        </p:grpSpPr>
        <p:sp>
          <p:nvSpPr>
            <p:cNvPr id="64" name="object 71">
              <a:extLst>
                <a:ext uri="{FF2B5EF4-FFF2-40B4-BE49-F238E27FC236}">
                  <a16:creationId xmlns:a16="http://schemas.microsoft.com/office/drawing/2014/main" id="{CA54DA58-706B-46AA-B9DF-EDBD03C8C5D4}"/>
                </a:ext>
              </a:extLst>
            </p:cNvPr>
            <p:cNvSpPr/>
            <p:nvPr/>
          </p:nvSpPr>
          <p:spPr>
            <a:xfrm>
              <a:off x="4257536" y="1951499"/>
              <a:ext cx="240029" cy="121285"/>
            </a:xfrm>
            <a:custGeom>
              <a:avLst/>
              <a:gdLst/>
              <a:ahLst/>
              <a:cxnLst/>
              <a:rect l="l" t="t" r="r" b="b"/>
              <a:pathLst>
                <a:path w="240029" h="121285">
                  <a:moveTo>
                    <a:pt x="239877" y="0"/>
                  </a:moveTo>
                  <a:lnTo>
                    <a:pt x="0" y="0"/>
                  </a:lnTo>
                  <a:lnTo>
                    <a:pt x="0" y="121069"/>
                  </a:lnTo>
                  <a:lnTo>
                    <a:pt x="239877" y="121069"/>
                  </a:lnTo>
                  <a:lnTo>
                    <a:pt x="239877" y="0"/>
                  </a:lnTo>
                  <a:close/>
                </a:path>
              </a:pathLst>
            </a:custGeom>
            <a:solidFill>
              <a:srgbClr val="F04E3E"/>
            </a:solidFill>
          </p:spPr>
          <p:txBody>
            <a:bodyPr wrap="square" lIns="0" tIns="0" rIns="0" bIns="0" rtlCol="0"/>
            <a:lstStyle/>
            <a:p>
              <a:endParaRPr sz="3764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5" name="object 72">
              <a:extLst>
                <a:ext uri="{FF2B5EF4-FFF2-40B4-BE49-F238E27FC236}">
                  <a16:creationId xmlns:a16="http://schemas.microsoft.com/office/drawing/2014/main" id="{5C6DE502-EAC0-4AF6-B775-6B5F691A5766}"/>
                </a:ext>
              </a:extLst>
            </p:cNvPr>
            <p:cNvSpPr/>
            <p:nvPr/>
          </p:nvSpPr>
          <p:spPr>
            <a:xfrm>
              <a:off x="4257531" y="1951499"/>
              <a:ext cx="240029" cy="121285"/>
            </a:xfrm>
            <a:custGeom>
              <a:avLst/>
              <a:gdLst/>
              <a:ahLst/>
              <a:cxnLst/>
              <a:rect l="l" t="t" r="r" b="b"/>
              <a:pathLst>
                <a:path w="240029" h="121285">
                  <a:moveTo>
                    <a:pt x="0" y="0"/>
                  </a:moveTo>
                  <a:lnTo>
                    <a:pt x="239877" y="0"/>
                  </a:lnTo>
                  <a:lnTo>
                    <a:pt x="239877" y="121069"/>
                  </a:lnTo>
                  <a:lnTo>
                    <a:pt x="0" y="12106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04E3E"/>
              </a:solidFill>
            </a:ln>
          </p:spPr>
          <p:txBody>
            <a:bodyPr wrap="square" lIns="0" tIns="0" rIns="0" bIns="0" rtlCol="0"/>
            <a:lstStyle/>
            <a:p>
              <a:endParaRPr sz="3764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6" name="object 74">
            <a:extLst>
              <a:ext uri="{FF2B5EF4-FFF2-40B4-BE49-F238E27FC236}">
                <a16:creationId xmlns:a16="http://schemas.microsoft.com/office/drawing/2014/main" id="{EC9180ED-DC4E-4590-9804-D400492027A2}"/>
              </a:ext>
            </a:extLst>
          </p:cNvPr>
          <p:cNvGrpSpPr/>
          <p:nvPr/>
        </p:nvGrpSpPr>
        <p:grpSpPr>
          <a:xfrm>
            <a:off x="3502387" y="2322039"/>
            <a:ext cx="305850" cy="158443"/>
            <a:chOff x="3348808" y="1948324"/>
            <a:chExt cx="246379" cy="127635"/>
          </a:xfrm>
        </p:grpSpPr>
        <p:sp>
          <p:nvSpPr>
            <p:cNvPr id="67" name="object 75">
              <a:extLst>
                <a:ext uri="{FF2B5EF4-FFF2-40B4-BE49-F238E27FC236}">
                  <a16:creationId xmlns:a16="http://schemas.microsoft.com/office/drawing/2014/main" id="{8C32A787-7A41-4B1B-8F57-B80BA693BDB1}"/>
                </a:ext>
              </a:extLst>
            </p:cNvPr>
            <p:cNvSpPr/>
            <p:nvPr/>
          </p:nvSpPr>
          <p:spPr>
            <a:xfrm>
              <a:off x="3351988" y="1951499"/>
              <a:ext cx="240029" cy="121285"/>
            </a:xfrm>
            <a:custGeom>
              <a:avLst/>
              <a:gdLst/>
              <a:ahLst/>
              <a:cxnLst/>
              <a:rect l="l" t="t" r="r" b="b"/>
              <a:pathLst>
                <a:path w="240029" h="121285">
                  <a:moveTo>
                    <a:pt x="239864" y="0"/>
                  </a:moveTo>
                  <a:lnTo>
                    <a:pt x="0" y="0"/>
                  </a:lnTo>
                  <a:lnTo>
                    <a:pt x="0" y="121069"/>
                  </a:lnTo>
                  <a:lnTo>
                    <a:pt x="239864" y="121069"/>
                  </a:lnTo>
                  <a:lnTo>
                    <a:pt x="239864" y="0"/>
                  </a:lnTo>
                  <a:close/>
                </a:path>
              </a:pathLst>
            </a:custGeom>
            <a:solidFill>
              <a:srgbClr val="3777BC"/>
            </a:solidFill>
          </p:spPr>
          <p:txBody>
            <a:bodyPr wrap="square" lIns="0" tIns="0" rIns="0" bIns="0" rtlCol="0"/>
            <a:lstStyle/>
            <a:p>
              <a:endParaRPr sz="3764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8" name="object 76">
              <a:extLst>
                <a:ext uri="{FF2B5EF4-FFF2-40B4-BE49-F238E27FC236}">
                  <a16:creationId xmlns:a16="http://schemas.microsoft.com/office/drawing/2014/main" id="{54097F50-FDB7-4AF8-953F-1E87BB9DD403}"/>
                </a:ext>
              </a:extLst>
            </p:cNvPr>
            <p:cNvSpPr/>
            <p:nvPr/>
          </p:nvSpPr>
          <p:spPr>
            <a:xfrm>
              <a:off x="3351983" y="1951499"/>
              <a:ext cx="240029" cy="121285"/>
            </a:xfrm>
            <a:custGeom>
              <a:avLst/>
              <a:gdLst/>
              <a:ahLst/>
              <a:cxnLst/>
              <a:rect l="l" t="t" r="r" b="b"/>
              <a:pathLst>
                <a:path w="240029" h="121285">
                  <a:moveTo>
                    <a:pt x="0" y="0"/>
                  </a:moveTo>
                  <a:lnTo>
                    <a:pt x="239864" y="0"/>
                  </a:lnTo>
                  <a:lnTo>
                    <a:pt x="239864" y="121069"/>
                  </a:lnTo>
                  <a:lnTo>
                    <a:pt x="0" y="12106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 sz="3764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4F7B5BC3-C01E-408C-8708-3F06D57FF375}"/>
              </a:ext>
            </a:extLst>
          </p:cNvPr>
          <p:cNvGrpSpPr/>
          <p:nvPr/>
        </p:nvGrpSpPr>
        <p:grpSpPr>
          <a:xfrm>
            <a:off x="2990184" y="2551966"/>
            <a:ext cx="3966109" cy="2406751"/>
            <a:chOff x="4373128" y="3306232"/>
            <a:chExt cx="4778805" cy="2694110"/>
          </a:xfrm>
        </p:grpSpPr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A779730E-4D6E-416C-A6B8-2625494F05C8}"/>
                </a:ext>
              </a:extLst>
            </p:cNvPr>
            <p:cNvSpPr txBox="1"/>
            <p:nvPr/>
          </p:nvSpPr>
          <p:spPr>
            <a:xfrm>
              <a:off x="4373128" y="3306232"/>
              <a:ext cx="658325" cy="370162"/>
            </a:xfrm>
            <a:prstGeom prst="rect">
              <a:avLst/>
            </a:prstGeom>
          </p:spPr>
          <p:txBody>
            <a:bodyPr vert="horz" wrap="square" lIns="0" tIns="32318" rIns="0" bIns="0" rtlCol="0">
              <a:spAutoFit/>
            </a:bodyPr>
            <a:lstStyle/>
            <a:p>
              <a:pPr marR="6306" algn="r">
                <a:spcBef>
                  <a:spcPts val="253"/>
                </a:spcBef>
              </a:pPr>
              <a:r>
                <a:rPr sz="1055" b="1" spc="-19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（日</a:t>
              </a:r>
              <a:r>
                <a:rPr sz="1055" b="1" spc="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数）</a:t>
              </a:r>
              <a:endParaRPr sz="1055" b="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marR="6306" algn="r">
                <a:spcBef>
                  <a:spcPts val="130"/>
                </a:spcBef>
              </a:pPr>
              <a:r>
                <a:rPr sz="1055" spc="118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1350</a:t>
              </a:r>
              <a:endParaRPr sz="1055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73" name="object 86">
              <a:extLst>
                <a:ext uri="{FF2B5EF4-FFF2-40B4-BE49-F238E27FC236}">
                  <a16:creationId xmlns:a16="http://schemas.microsoft.com/office/drawing/2014/main" id="{E0C6F0E0-0B4E-4D01-824B-6A3D4536FD98}"/>
                </a:ext>
              </a:extLst>
            </p:cNvPr>
            <p:cNvSpPr txBox="1"/>
            <p:nvPr/>
          </p:nvSpPr>
          <p:spPr>
            <a:xfrm>
              <a:off x="6800960" y="3961220"/>
              <a:ext cx="679962" cy="680562"/>
            </a:xfrm>
            <a:prstGeom prst="rect">
              <a:avLst/>
            </a:prstGeom>
            <a:solidFill>
              <a:srgbClr val="F04E3E"/>
            </a:solidFill>
          </p:spPr>
          <p:txBody>
            <a:bodyPr vert="horz" wrap="square" lIns="0" tIns="72000" rIns="0" bIns="0" rtlCol="0" anchor="ctr" anchorCtr="0">
              <a:spAutoFit/>
            </a:bodyPr>
            <a:lstStyle/>
            <a:p>
              <a:pPr marL="76465">
                <a:lnSpc>
                  <a:spcPct val="150000"/>
                </a:lnSpc>
                <a:spcBef>
                  <a:spcPts val="1123"/>
                </a:spcBef>
              </a:pPr>
              <a:r>
                <a:rPr lang="ja-JP" altLang="en-US" sz="1055" spc="62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1055" spc="62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37.90</a:t>
              </a:r>
              <a:endParaRPr lang="en-US" sz="1055" spc="6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marL="76465">
                <a:lnSpc>
                  <a:spcPct val="150000"/>
                </a:lnSpc>
                <a:spcBef>
                  <a:spcPts val="1123"/>
                </a:spcBef>
              </a:pPr>
              <a:endParaRPr sz="1055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74" name="object 84">
              <a:extLst>
                <a:ext uri="{FF2B5EF4-FFF2-40B4-BE49-F238E27FC236}">
                  <a16:creationId xmlns:a16="http://schemas.microsoft.com/office/drawing/2014/main" id="{245B6C7E-4A97-4B0E-8985-2A3B0A3B48D2}"/>
                </a:ext>
              </a:extLst>
            </p:cNvPr>
            <p:cNvSpPr txBox="1"/>
            <p:nvPr/>
          </p:nvSpPr>
          <p:spPr>
            <a:xfrm>
              <a:off x="5977090" y="3898717"/>
              <a:ext cx="679962" cy="645712"/>
            </a:xfrm>
            <a:prstGeom prst="rect">
              <a:avLst/>
            </a:prstGeom>
            <a:solidFill>
              <a:srgbClr val="F04E3E"/>
            </a:solidFill>
          </p:spPr>
          <p:txBody>
            <a:bodyPr vert="horz" wrap="square" lIns="0" tIns="88287" rIns="0" bIns="0" rtlCol="0">
              <a:spAutoFit/>
            </a:bodyPr>
            <a:lstStyle/>
            <a:p>
              <a:pPr marL="78831">
                <a:lnSpc>
                  <a:spcPct val="150000"/>
                </a:lnSpc>
                <a:spcBef>
                  <a:spcPts val="695"/>
                </a:spcBef>
              </a:pPr>
              <a:r>
                <a:rPr lang="ja-JP" altLang="en-US" sz="1055" spc="62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1055" spc="62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33.60</a:t>
              </a:r>
              <a:endParaRPr lang="en-US" sz="1055" spc="6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marL="78831">
                <a:lnSpc>
                  <a:spcPct val="150000"/>
                </a:lnSpc>
                <a:spcBef>
                  <a:spcPts val="695"/>
                </a:spcBef>
              </a:pPr>
              <a:endParaRPr sz="1055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75" name="object 62">
              <a:extLst>
                <a:ext uri="{FF2B5EF4-FFF2-40B4-BE49-F238E27FC236}">
                  <a16:creationId xmlns:a16="http://schemas.microsoft.com/office/drawing/2014/main" id="{068E4B53-7F28-4A74-9C32-081F9BD0FCD0}"/>
                </a:ext>
              </a:extLst>
            </p:cNvPr>
            <p:cNvSpPr/>
            <p:nvPr/>
          </p:nvSpPr>
          <p:spPr>
            <a:xfrm>
              <a:off x="5978812" y="4345683"/>
              <a:ext cx="680333" cy="1107632"/>
            </a:xfrm>
            <a:custGeom>
              <a:avLst/>
              <a:gdLst/>
              <a:ahLst/>
              <a:cxnLst/>
              <a:rect l="l" t="t" r="r" b="b"/>
              <a:pathLst>
                <a:path w="431800" h="776604">
                  <a:moveTo>
                    <a:pt x="431761" y="0"/>
                  </a:moveTo>
                  <a:lnTo>
                    <a:pt x="0" y="0"/>
                  </a:lnTo>
                  <a:lnTo>
                    <a:pt x="0" y="776566"/>
                  </a:lnTo>
                  <a:lnTo>
                    <a:pt x="431761" y="776566"/>
                  </a:lnTo>
                  <a:lnTo>
                    <a:pt x="431761" y="0"/>
                  </a:lnTo>
                  <a:close/>
                </a:path>
              </a:pathLst>
            </a:custGeom>
            <a:solidFill>
              <a:srgbClr val="3777BC"/>
            </a:solidFill>
          </p:spPr>
          <p:txBody>
            <a:bodyPr wrap="square" lIns="0" tIns="0" rIns="0" bIns="0" rtlCol="0"/>
            <a:lstStyle/>
            <a:p>
              <a:endParaRPr sz="3764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6" name="object 82">
              <a:extLst>
                <a:ext uri="{FF2B5EF4-FFF2-40B4-BE49-F238E27FC236}">
                  <a16:creationId xmlns:a16="http://schemas.microsoft.com/office/drawing/2014/main" id="{DC90BDA3-0FE9-4B03-B467-0013986488A7}"/>
                </a:ext>
              </a:extLst>
            </p:cNvPr>
            <p:cNvSpPr txBox="1"/>
            <p:nvPr/>
          </p:nvSpPr>
          <p:spPr>
            <a:xfrm>
              <a:off x="5183041" y="3803694"/>
              <a:ext cx="679962" cy="597776"/>
            </a:xfrm>
            <a:prstGeom prst="rect">
              <a:avLst/>
            </a:prstGeom>
            <a:solidFill>
              <a:srgbClr val="F04E3E"/>
            </a:solidFill>
          </p:spPr>
          <p:txBody>
            <a:bodyPr vert="horz" wrap="square" lIns="0" tIns="66215" rIns="0" bIns="0" rtlCol="0">
              <a:spAutoFit/>
            </a:bodyPr>
            <a:lstStyle/>
            <a:p>
              <a:pPr marL="78831">
                <a:lnSpc>
                  <a:spcPct val="150000"/>
                </a:lnSpc>
                <a:spcBef>
                  <a:spcPts val="521"/>
                </a:spcBef>
              </a:pPr>
              <a:r>
                <a:rPr lang="ja-JP" altLang="en-US" sz="1055" spc="62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1055" spc="62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26.58</a:t>
              </a:r>
              <a:endParaRPr lang="en-US" sz="1055" spc="6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marL="78831">
                <a:lnSpc>
                  <a:spcPct val="150000"/>
                </a:lnSpc>
                <a:spcBef>
                  <a:spcPts val="521"/>
                </a:spcBef>
              </a:pPr>
              <a:endParaRPr sz="1055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77" name="object 4">
              <a:extLst>
                <a:ext uri="{FF2B5EF4-FFF2-40B4-BE49-F238E27FC236}">
                  <a16:creationId xmlns:a16="http://schemas.microsoft.com/office/drawing/2014/main" id="{DFBB253B-2246-46EB-8C1F-2D3DACE285CE}"/>
                </a:ext>
              </a:extLst>
            </p:cNvPr>
            <p:cNvSpPr txBox="1"/>
            <p:nvPr/>
          </p:nvSpPr>
          <p:spPr>
            <a:xfrm>
              <a:off x="5062819" y="5849872"/>
              <a:ext cx="4089114" cy="150470"/>
            </a:xfrm>
            <a:prstGeom prst="rect">
              <a:avLst/>
            </a:prstGeom>
          </p:spPr>
          <p:txBody>
            <a:bodyPr vert="horz" wrap="square" lIns="0" tIns="16554" rIns="0" bIns="0" rtlCol="0">
              <a:spAutoFit/>
            </a:bodyPr>
            <a:lstStyle/>
            <a:p>
              <a:pPr marL="15767">
                <a:spcBef>
                  <a:spcPts val="130"/>
                </a:spcBef>
              </a:pPr>
              <a:r>
                <a:rPr lang="ja-JP" altLang="en-US" sz="869" spc="99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出典：</a:t>
              </a:r>
              <a:r>
                <a:rPr sz="869" spc="99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2017</a:t>
              </a:r>
              <a:r>
                <a:rPr sz="869" spc="-168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年６</a:t>
              </a:r>
              <a:r>
                <a:rPr sz="869" spc="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月</a:t>
              </a:r>
              <a:r>
                <a:rPr sz="869" spc="-180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869" spc="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東北大学大学院歯学研究科発</a:t>
              </a:r>
              <a:r>
                <a:rPr sz="869" spc="-12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表</a:t>
              </a:r>
              <a:r>
                <a:rPr sz="869" spc="-74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よ</a:t>
              </a:r>
              <a:r>
                <a:rPr sz="869" spc="-62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り</a:t>
              </a:r>
              <a:r>
                <a:rPr sz="869" spc="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引用</a:t>
              </a:r>
              <a:endParaRPr sz="869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78" name="object 77">
              <a:extLst>
                <a:ext uri="{FF2B5EF4-FFF2-40B4-BE49-F238E27FC236}">
                  <a16:creationId xmlns:a16="http://schemas.microsoft.com/office/drawing/2014/main" id="{738B22D2-950A-4C6D-96D5-3E32E56DF98F}"/>
                </a:ext>
              </a:extLst>
            </p:cNvPr>
            <p:cNvSpPr txBox="1"/>
            <p:nvPr/>
          </p:nvSpPr>
          <p:spPr>
            <a:xfrm>
              <a:off x="7820117" y="5507834"/>
              <a:ext cx="851844" cy="372816"/>
            </a:xfrm>
            <a:prstGeom prst="rect">
              <a:avLst/>
            </a:prstGeom>
          </p:spPr>
          <p:txBody>
            <a:bodyPr vert="horz" wrap="square" lIns="0" tIns="16554" rIns="0" bIns="0" rtlCol="0">
              <a:spAutoFit/>
            </a:bodyPr>
            <a:lstStyle/>
            <a:p>
              <a:pPr marL="15767">
                <a:lnSpc>
                  <a:spcPts val="1223"/>
                </a:lnSpc>
                <a:spcBef>
                  <a:spcPts val="130"/>
                </a:spcBef>
              </a:pPr>
              <a:r>
                <a:rPr sz="1000" b="1" spc="43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0</a:t>
              </a:r>
              <a:r>
                <a:rPr sz="1000" b="1" spc="87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本</a:t>
              </a:r>
              <a:endParaRPr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marL="146625">
                <a:lnSpc>
                  <a:spcPts val="1223"/>
                </a:lnSpc>
              </a:pPr>
              <a:r>
                <a:rPr sz="1055" b="1" spc="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（歯数）</a:t>
              </a:r>
              <a:endParaRPr sz="1055" b="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79" name="object 78">
              <a:extLst>
                <a:ext uri="{FF2B5EF4-FFF2-40B4-BE49-F238E27FC236}">
                  <a16:creationId xmlns:a16="http://schemas.microsoft.com/office/drawing/2014/main" id="{471D6276-D0CA-4D3E-82D8-A8C5F258F0B5}"/>
                </a:ext>
              </a:extLst>
            </p:cNvPr>
            <p:cNvSpPr txBox="1"/>
            <p:nvPr/>
          </p:nvSpPr>
          <p:spPr>
            <a:xfrm>
              <a:off x="6899876" y="5507836"/>
              <a:ext cx="581045" cy="190974"/>
            </a:xfrm>
            <a:prstGeom prst="rect">
              <a:avLst/>
            </a:prstGeom>
          </p:spPr>
          <p:txBody>
            <a:bodyPr vert="horz" wrap="square" lIns="0" tIns="16554" rIns="0" bIns="0" rtlCol="0">
              <a:spAutoFit/>
            </a:bodyPr>
            <a:lstStyle/>
            <a:p>
              <a:pPr marL="15767">
                <a:spcBef>
                  <a:spcPts val="13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1-9本</a:t>
              </a:r>
              <a:endParaRPr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80" name="object 79">
              <a:extLst>
                <a:ext uri="{FF2B5EF4-FFF2-40B4-BE49-F238E27FC236}">
                  <a16:creationId xmlns:a16="http://schemas.microsoft.com/office/drawing/2014/main" id="{495E80BE-CCE7-4D31-A699-869B11A1F06E}"/>
                </a:ext>
              </a:extLst>
            </p:cNvPr>
            <p:cNvSpPr txBox="1"/>
            <p:nvPr/>
          </p:nvSpPr>
          <p:spPr>
            <a:xfrm>
              <a:off x="5935443" y="5507836"/>
              <a:ext cx="749866" cy="190974"/>
            </a:xfrm>
            <a:prstGeom prst="rect">
              <a:avLst/>
            </a:prstGeom>
          </p:spPr>
          <p:txBody>
            <a:bodyPr vert="horz" wrap="square" lIns="0" tIns="16554" rIns="0" bIns="0" rtlCol="0">
              <a:spAutoFit/>
            </a:bodyPr>
            <a:lstStyle/>
            <a:p>
              <a:pPr marL="15767">
                <a:spcBef>
                  <a:spcPts val="130"/>
                </a:spcBef>
              </a:pPr>
              <a:r>
                <a:rPr sz="1000" b="1" spc="56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10-19本</a:t>
              </a:r>
              <a:endParaRPr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81" name="object 80">
              <a:extLst>
                <a:ext uri="{FF2B5EF4-FFF2-40B4-BE49-F238E27FC236}">
                  <a16:creationId xmlns:a16="http://schemas.microsoft.com/office/drawing/2014/main" id="{01275F65-02E5-4A59-B93A-3AB5B11B966C}"/>
                </a:ext>
              </a:extLst>
            </p:cNvPr>
            <p:cNvSpPr txBox="1"/>
            <p:nvPr/>
          </p:nvSpPr>
          <p:spPr>
            <a:xfrm>
              <a:off x="5173814" y="5507836"/>
              <a:ext cx="729745" cy="190974"/>
            </a:xfrm>
            <a:prstGeom prst="rect">
              <a:avLst/>
            </a:prstGeom>
          </p:spPr>
          <p:txBody>
            <a:bodyPr vert="horz" wrap="square" lIns="0" tIns="16554" rIns="0" bIns="0" rtlCol="0">
              <a:spAutoFit/>
            </a:bodyPr>
            <a:lstStyle/>
            <a:p>
              <a:pPr marL="15767">
                <a:spcBef>
                  <a:spcPts val="130"/>
                </a:spcBef>
              </a:pPr>
              <a:r>
                <a:rPr sz="1000" b="1" spc="50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20本以上</a:t>
              </a:r>
              <a:endParaRPr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82" name="object 88">
              <a:extLst>
                <a:ext uri="{FF2B5EF4-FFF2-40B4-BE49-F238E27FC236}">
                  <a16:creationId xmlns:a16="http://schemas.microsoft.com/office/drawing/2014/main" id="{5BE29052-7BF7-474E-9E0C-F86D8C14B416}"/>
                </a:ext>
              </a:extLst>
            </p:cNvPr>
            <p:cNvSpPr txBox="1"/>
            <p:nvPr/>
          </p:nvSpPr>
          <p:spPr>
            <a:xfrm>
              <a:off x="7609687" y="4123302"/>
              <a:ext cx="679962" cy="702814"/>
            </a:xfrm>
            <a:prstGeom prst="rect">
              <a:avLst/>
            </a:prstGeom>
            <a:solidFill>
              <a:srgbClr val="F04E3E"/>
            </a:solidFill>
          </p:spPr>
          <p:txBody>
            <a:bodyPr vert="horz" wrap="square" lIns="0" tIns="5518" rIns="0" bIns="0" rtlCol="0">
              <a:spAutoFit/>
            </a:bodyPr>
            <a:lstStyle/>
            <a:p>
              <a:pPr>
                <a:spcBef>
                  <a:spcPts val="43"/>
                </a:spcBef>
              </a:pPr>
              <a:endParaRPr sz="1366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endParaRPr>
            </a:p>
            <a:p>
              <a:pPr marL="81985"/>
              <a:r>
                <a:rPr lang="ja-JP" altLang="en-US" sz="1055" spc="62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 </a:t>
              </a:r>
              <a:r>
                <a:rPr sz="1055" spc="62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51.42</a:t>
              </a:r>
              <a:endParaRPr lang="en-US" sz="1055" spc="6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marL="81985"/>
              <a:endParaRPr lang="en-US" sz="1055" spc="6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  <a:p>
              <a:pPr marL="81985"/>
              <a:endParaRPr sz="1055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83" name="object 60">
              <a:extLst>
                <a:ext uri="{FF2B5EF4-FFF2-40B4-BE49-F238E27FC236}">
                  <a16:creationId xmlns:a16="http://schemas.microsoft.com/office/drawing/2014/main" id="{AA7B0AE8-89CE-42B5-B2AC-166D26358839}"/>
                </a:ext>
              </a:extLst>
            </p:cNvPr>
            <p:cNvSpPr/>
            <p:nvPr/>
          </p:nvSpPr>
          <p:spPr>
            <a:xfrm>
              <a:off x="5184071" y="4122297"/>
              <a:ext cx="678495" cy="1296011"/>
            </a:xfrm>
            <a:custGeom>
              <a:avLst/>
              <a:gdLst/>
              <a:ahLst/>
              <a:cxnLst/>
              <a:rect l="l" t="t" r="r" b="b"/>
              <a:pathLst>
                <a:path w="431800" h="908685">
                  <a:moveTo>
                    <a:pt x="431761" y="0"/>
                  </a:moveTo>
                  <a:lnTo>
                    <a:pt x="0" y="0"/>
                  </a:lnTo>
                  <a:lnTo>
                    <a:pt x="0" y="908291"/>
                  </a:lnTo>
                  <a:lnTo>
                    <a:pt x="431761" y="908291"/>
                  </a:lnTo>
                  <a:lnTo>
                    <a:pt x="431761" y="0"/>
                  </a:lnTo>
                  <a:close/>
                </a:path>
              </a:pathLst>
            </a:custGeom>
            <a:solidFill>
              <a:srgbClr val="3777BC"/>
            </a:solidFill>
          </p:spPr>
          <p:txBody>
            <a:bodyPr wrap="square" lIns="0" tIns="0" rIns="0" bIns="0" rtlCol="0"/>
            <a:lstStyle/>
            <a:p>
              <a:endParaRPr sz="3764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4" name="object 67">
              <a:extLst>
                <a:ext uri="{FF2B5EF4-FFF2-40B4-BE49-F238E27FC236}">
                  <a16:creationId xmlns:a16="http://schemas.microsoft.com/office/drawing/2014/main" id="{418B632D-A9E4-4E82-8FD3-42389F8D7D24}"/>
                </a:ext>
              </a:extLst>
            </p:cNvPr>
            <p:cNvSpPr txBox="1"/>
            <p:nvPr/>
          </p:nvSpPr>
          <p:spPr>
            <a:xfrm>
              <a:off x="4600950" y="4663412"/>
              <a:ext cx="461869" cy="205735"/>
            </a:xfrm>
            <a:prstGeom prst="rect">
              <a:avLst/>
            </a:prstGeom>
          </p:spPr>
          <p:txBody>
            <a:bodyPr vert="horz" wrap="square" lIns="0" tIns="16554" rIns="0" bIns="0" rtlCol="0">
              <a:spAutoFit/>
            </a:bodyPr>
            <a:lstStyle/>
            <a:p>
              <a:pPr marL="15767">
                <a:spcBef>
                  <a:spcPts val="130"/>
                </a:spcBef>
              </a:pPr>
              <a:r>
                <a:rPr sz="1055" spc="118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1250</a:t>
              </a:r>
              <a:endParaRPr sz="1055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85" name="object 68">
              <a:extLst>
                <a:ext uri="{FF2B5EF4-FFF2-40B4-BE49-F238E27FC236}">
                  <a16:creationId xmlns:a16="http://schemas.microsoft.com/office/drawing/2014/main" id="{132F5C27-D25D-4FB9-9498-1B5B2CC15164}"/>
                </a:ext>
              </a:extLst>
            </p:cNvPr>
            <p:cNvSpPr txBox="1"/>
            <p:nvPr/>
          </p:nvSpPr>
          <p:spPr>
            <a:xfrm>
              <a:off x="4600950" y="4116918"/>
              <a:ext cx="461869" cy="205735"/>
            </a:xfrm>
            <a:prstGeom prst="rect">
              <a:avLst/>
            </a:prstGeom>
          </p:spPr>
          <p:txBody>
            <a:bodyPr vert="horz" wrap="square" lIns="0" tIns="16554" rIns="0" bIns="0" rtlCol="0">
              <a:spAutoFit/>
            </a:bodyPr>
            <a:lstStyle/>
            <a:p>
              <a:pPr marL="15767">
                <a:spcBef>
                  <a:spcPts val="130"/>
                </a:spcBef>
              </a:pPr>
              <a:r>
                <a:rPr sz="1055" spc="118" dirty="0">
                  <a:solidFill>
                    <a:srgbClr val="231F2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1300</a:t>
              </a:r>
              <a:endParaRPr sz="1055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  <p:sp>
          <p:nvSpPr>
            <p:cNvPr id="86" name="object 64">
              <a:extLst>
                <a:ext uri="{FF2B5EF4-FFF2-40B4-BE49-F238E27FC236}">
                  <a16:creationId xmlns:a16="http://schemas.microsoft.com/office/drawing/2014/main" id="{F77B61E1-6AB6-418D-BA93-1911A6294C72}"/>
                </a:ext>
              </a:extLst>
            </p:cNvPr>
            <p:cNvSpPr/>
            <p:nvPr/>
          </p:nvSpPr>
          <p:spPr>
            <a:xfrm>
              <a:off x="6800304" y="4409769"/>
              <a:ext cx="680884" cy="1044235"/>
            </a:xfrm>
            <a:custGeom>
              <a:avLst/>
              <a:gdLst/>
              <a:ahLst/>
              <a:cxnLst/>
              <a:rect l="l" t="t" r="r" b="b"/>
              <a:pathLst>
                <a:path w="431800" h="732154">
                  <a:moveTo>
                    <a:pt x="431761" y="0"/>
                  </a:moveTo>
                  <a:lnTo>
                    <a:pt x="0" y="0"/>
                  </a:lnTo>
                  <a:lnTo>
                    <a:pt x="0" y="731621"/>
                  </a:lnTo>
                  <a:lnTo>
                    <a:pt x="431761" y="731621"/>
                  </a:lnTo>
                  <a:lnTo>
                    <a:pt x="431761" y="0"/>
                  </a:lnTo>
                  <a:close/>
                </a:path>
              </a:pathLst>
            </a:custGeom>
            <a:solidFill>
              <a:srgbClr val="3777BC"/>
            </a:solidFill>
          </p:spPr>
          <p:txBody>
            <a:bodyPr wrap="square" lIns="0" tIns="0" rIns="0" bIns="0" rtlCol="0"/>
            <a:lstStyle/>
            <a:p>
              <a:endParaRPr sz="3764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21CAEBE4-8976-48BC-AF58-3E790DD3DCD0}"/>
                </a:ext>
              </a:extLst>
            </p:cNvPr>
            <p:cNvSpPr txBox="1"/>
            <p:nvPr/>
          </p:nvSpPr>
          <p:spPr>
            <a:xfrm>
              <a:off x="7609687" y="4743886"/>
              <a:ext cx="679962" cy="744502"/>
            </a:xfrm>
            <a:prstGeom prst="rect">
              <a:avLst/>
            </a:prstGeom>
            <a:solidFill>
              <a:srgbClr val="3777BC"/>
            </a:solidFill>
          </p:spPr>
          <p:txBody>
            <a:bodyPr vert="horz" wrap="square" lIns="0" tIns="6306" rIns="0" bIns="0" rtlCol="0">
              <a:spAutoFit/>
            </a:bodyPr>
            <a:lstStyle/>
            <a:p>
              <a:pPr>
                <a:spcBef>
                  <a:spcPts val="50"/>
                </a:spcBef>
              </a:pPr>
              <a:endParaRPr lang="ja-JP" altLang="en-US" sz="1614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endParaRPr>
            </a:p>
            <a:p>
              <a:pPr marL="25226"/>
              <a:r>
                <a:rPr lang="en-US" altLang="ja-JP" sz="1055" spc="25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rPr>
                <a:t>1260.63</a:t>
              </a:r>
              <a:endParaRPr lang="ja-JP" altLang="en-US" sz="1055" dirty="0"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endParaRPr>
            </a:p>
          </p:txBody>
        </p:sp>
      </p:grpSp>
      <p:pic>
        <p:nvPicPr>
          <p:cNvPr id="88" name="bg object 16">
            <a:extLst>
              <a:ext uri="{FF2B5EF4-FFF2-40B4-BE49-F238E27FC236}">
                <a16:creationId xmlns:a16="http://schemas.microsoft.com/office/drawing/2014/main" id="{817653CE-6096-4096-9381-211E664BBE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916" y="5999200"/>
            <a:ext cx="5541942" cy="2750795"/>
          </a:xfrm>
          <a:prstGeom prst="rect">
            <a:avLst/>
          </a:prstGeom>
        </p:spPr>
      </p:pic>
      <p:sp>
        <p:nvSpPr>
          <p:cNvPr id="89" name="テキスト ボックス 4">
            <a:extLst>
              <a:ext uri="{FF2B5EF4-FFF2-40B4-BE49-F238E27FC236}">
                <a16:creationId xmlns:a16="http://schemas.microsoft.com/office/drawing/2014/main" id="{5D5B9168-8B6C-4146-B599-27BC696C1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0" y="50892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b="1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噛むことが認知症予防につながる</a:t>
            </a:r>
          </a:p>
        </p:txBody>
      </p:sp>
      <p:sp>
        <p:nvSpPr>
          <p:cNvPr id="91" name="object 2">
            <a:extLst>
              <a:ext uri="{FF2B5EF4-FFF2-40B4-BE49-F238E27FC236}">
                <a16:creationId xmlns:a16="http://schemas.microsoft.com/office/drawing/2014/main" id="{40389F31-E88D-4CC9-BFCD-CAD80C10AC9D}"/>
              </a:ext>
            </a:extLst>
          </p:cNvPr>
          <p:cNvSpPr txBox="1"/>
          <p:nvPr/>
        </p:nvSpPr>
        <p:spPr>
          <a:xfrm>
            <a:off x="4696125" y="6828396"/>
            <a:ext cx="1965734" cy="2113851"/>
          </a:xfrm>
          <a:prstGeom prst="rect">
            <a:avLst/>
          </a:prstGeom>
        </p:spPr>
        <p:txBody>
          <a:bodyPr vert="horz" wrap="square" lIns="0" tIns="23435" rIns="0" bIns="0" rtlCol="0">
            <a:spAutoFit/>
          </a:bodyPr>
          <a:lstStyle/>
          <a:p>
            <a:pPr marL="23432" marR="15230">
              <a:lnSpc>
                <a:spcPct val="130000"/>
              </a:lnSpc>
            </a:pPr>
            <a:r>
              <a:rPr lang="en-US" altLang="ja-JP" sz="800" b="1" spc="6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65</a:t>
            </a:r>
            <a:r>
              <a:rPr sz="800" b="1" spc="6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歳以上の健常</a:t>
            </a:r>
            <a:r>
              <a:rPr sz="800" b="1" spc="37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者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を</a:t>
            </a:r>
            <a:r>
              <a:rPr sz="800" b="1" spc="2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対</a:t>
            </a:r>
            <a:r>
              <a:rPr sz="800" b="1" spc="-2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象</a:t>
            </a:r>
            <a:r>
              <a:rPr sz="800" b="1" spc="-11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と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し</a:t>
            </a:r>
            <a:r>
              <a:rPr sz="800" b="1" spc="2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て</a:t>
            </a:r>
            <a:r>
              <a:rPr sz="800" b="1" spc="-65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-2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歯と</a:t>
            </a:r>
            <a:r>
              <a:rPr sz="800" b="1" spc="2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義歯の状</a:t>
            </a:r>
            <a:r>
              <a:rPr sz="800" b="1" spc="-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況を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質問紙調</a:t>
            </a:r>
            <a:r>
              <a:rPr sz="800" b="1" spc="-6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査</a:t>
            </a:r>
            <a:r>
              <a:rPr sz="800" b="1" spc="-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し</a:t>
            </a:r>
            <a:r>
              <a:rPr sz="800" b="1" spc="-65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その</a:t>
            </a:r>
            <a:r>
              <a:rPr sz="800" b="1" spc="-286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後４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年間</a:t>
            </a:r>
            <a:r>
              <a:rPr sz="800" b="1" spc="-65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認知症の認定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状</a:t>
            </a:r>
            <a:r>
              <a:rPr sz="800" b="1" spc="-37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況を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追</a:t>
            </a:r>
            <a:r>
              <a:rPr sz="800" b="1" spc="-572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跡</a:t>
            </a:r>
            <a:r>
              <a:rPr sz="800" b="1" spc="11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（n=</a:t>
            </a:r>
            <a:r>
              <a:rPr lang="en-US" altLang="ja-JP" sz="800" b="1" spc="11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4,425</a:t>
            </a:r>
            <a:r>
              <a:rPr sz="800" b="1" spc="20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名</a:t>
            </a:r>
            <a:r>
              <a:rPr sz="800" b="1" spc="-65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）</a:t>
            </a:r>
            <a:r>
              <a:rPr sz="800" b="1" spc="-5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し</a:t>
            </a:r>
            <a:r>
              <a:rPr sz="800" b="1" spc="-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た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。</a:t>
            </a:r>
            <a:endParaRPr sz="800" b="1" dirty="0"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marL="23432" marR="9374">
              <a:lnSpc>
                <a:spcPct val="130000"/>
              </a:lnSpc>
            </a:pPr>
            <a:r>
              <a:rPr sz="800" b="1" spc="7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年齢</a:t>
            </a:r>
            <a:r>
              <a:rPr sz="800" b="1" spc="-60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7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疾患の有無や生活習慣</a:t>
            </a:r>
            <a:r>
              <a:rPr sz="800" b="1" spc="2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等に</a:t>
            </a:r>
            <a:r>
              <a:rPr sz="800" b="1" spc="7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関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わ</a:t>
            </a:r>
            <a:r>
              <a:rPr sz="800" b="1" spc="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ら</a:t>
            </a:r>
            <a:r>
              <a:rPr sz="800" b="1" spc="-507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ず</a:t>
            </a:r>
            <a:r>
              <a:rPr sz="800" b="1" spc="74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（年</a:t>
            </a:r>
            <a:r>
              <a:rPr sz="800" b="1" spc="37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齢</a:t>
            </a:r>
            <a:r>
              <a:rPr sz="800" b="1" spc="-64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37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所得</a:t>
            </a:r>
            <a:r>
              <a:rPr sz="800" b="1" spc="-64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28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BMI</a:t>
            </a:r>
            <a:r>
              <a:rPr sz="800" b="1" spc="-64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37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治療中疾患</a:t>
            </a:r>
            <a:r>
              <a:rPr sz="800" b="1" spc="-64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37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飲酒</a:t>
            </a:r>
            <a:r>
              <a:rPr sz="800" b="1" spc="-64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37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運動</a:t>
            </a:r>
            <a:r>
              <a:rPr sz="800" b="1" spc="-64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37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物忘れ</a:t>
            </a:r>
            <a:r>
              <a:rPr sz="800" b="1" spc="18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の自</a:t>
            </a:r>
            <a:r>
              <a:rPr sz="800" b="1" spc="4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覚の有</a:t>
            </a:r>
            <a:r>
              <a:rPr sz="800" b="1" spc="18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無を</a:t>
            </a:r>
            <a:r>
              <a:rPr sz="800" b="1" spc="46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調査済み</a:t>
            </a:r>
            <a:r>
              <a:rPr sz="800" b="1" spc="-517" dirty="0">
                <a:solidFill>
                  <a:srgbClr val="389E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）</a:t>
            </a:r>
            <a:r>
              <a:rPr sz="800" b="1" spc="37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歯が</a:t>
            </a:r>
            <a:r>
              <a:rPr sz="800" b="1" spc="-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殆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ど</a:t>
            </a:r>
            <a:r>
              <a:rPr sz="800" b="1" spc="-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無</a:t>
            </a:r>
            <a:r>
              <a:rPr sz="800" b="1" spc="-92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く</a:t>
            </a:r>
            <a:r>
              <a:rPr sz="800" b="1" spc="46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義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歯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を </a:t>
            </a:r>
            <a:r>
              <a:rPr sz="800" b="1" spc="37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使</a:t>
            </a:r>
            <a:r>
              <a:rPr sz="800" b="1" spc="-46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用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し</a:t>
            </a:r>
            <a:r>
              <a:rPr sz="800" b="1" spc="37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てい</a:t>
            </a:r>
            <a:r>
              <a:rPr sz="800" b="1" spc="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な</a:t>
            </a:r>
            <a:r>
              <a:rPr sz="800" b="1" spc="37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い人</a:t>
            </a:r>
            <a:r>
              <a:rPr sz="800" b="1" spc="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は</a:t>
            </a:r>
            <a:r>
              <a:rPr sz="800" b="1" spc="-646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92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20本以上</a:t>
            </a:r>
            <a:r>
              <a:rPr sz="800" b="1" spc="7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歯</a:t>
            </a:r>
            <a:r>
              <a:rPr sz="800" b="1" spc="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を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有</a:t>
            </a:r>
            <a:r>
              <a:rPr sz="800" b="1" spc="-2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す</a:t>
            </a:r>
            <a:r>
              <a:rPr sz="800" b="1" spc="-37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る</a:t>
            </a:r>
            <a:r>
              <a:rPr sz="800" b="1" spc="-2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人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と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比</a:t>
            </a:r>
            <a:r>
              <a:rPr sz="800" b="1" spc="-7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較</a:t>
            </a:r>
            <a:r>
              <a:rPr sz="800" b="1" spc="-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し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て</a:t>
            </a:r>
            <a:r>
              <a:rPr sz="800" b="1" spc="-66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、</a:t>
            </a:r>
            <a:r>
              <a:rPr sz="800" b="1" spc="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認知症発生</a:t>
            </a:r>
            <a:r>
              <a:rPr sz="800" b="1" spc="-12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の</a:t>
            </a:r>
            <a:r>
              <a:rPr sz="800" b="1" spc="-17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リ</a:t>
            </a:r>
            <a:r>
              <a:rPr sz="800" b="1" spc="-12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ス</a:t>
            </a:r>
            <a:r>
              <a:rPr sz="800" b="1" spc="-7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ク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が</a:t>
            </a:r>
            <a:r>
              <a:rPr sz="800" b="1" spc="-46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高</a:t>
            </a:r>
            <a:r>
              <a:rPr sz="800" b="1" spc="-12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く</a:t>
            </a:r>
            <a:r>
              <a:rPr sz="800" b="1" spc="-5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な</a:t>
            </a:r>
            <a:r>
              <a:rPr sz="800" b="1" spc="-12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る</a:t>
            </a:r>
            <a:r>
              <a:rPr sz="800" b="1" spc="-7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こ</a:t>
            </a:r>
            <a:r>
              <a:rPr sz="800" b="1" spc="-5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と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が</a:t>
            </a:r>
            <a:r>
              <a:rPr sz="800" b="1" spc="-46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示</a:t>
            </a:r>
            <a:r>
              <a:rPr sz="800" b="1" spc="-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された。</a:t>
            </a:r>
            <a:endParaRPr lang="en-US" sz="800" b="1" spc="-18" dirty="0"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marL="23432" marR="9374">
              <a:lnSpc>
                <a:spcPct val="130000"/>
              </a:lnSpc>
            </a:pPr>
            <a:endParaRPr lang="en-US" altLang="ja-JP" sz="800" b="1" spc="-18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marL="23432" marR="9374">
              <a:lnSpc>
                <a:spcPct val="130000"/>
              </a:lnSpc>
            </a:pPr>
            <a:r>
              <a:rPr lang="ja-JP" altLang="en-US" sz="800" b="1" spc="-18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　</a:t>
            </a:r>
            <a:r>
              <a:rPr lang="ja-JP" altLang="en-US"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出典：</a:t>
            </a:r>
            <a:r>
              <a:rPr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yamamoto et al., Psychosomatic</a:t>
            </a:r>
            <a:r>
              <a:rPr lang="ja-JP" altLang="en-US" sz="8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 </a:t>
            </a:r>
            <a:r>
              <a:rPr sz="9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Medicine.2012</a:t>
            </a:r>
            <a:endParaRPr sz="800" b="1" dirty="0"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EB94D3F2-270B-4F00-B948-6964EFC71E2C}"/>
              </a:ext>
            </a:extLst>
          </p:cNvPr>
          <p:cNvGrpSpPr/>
          <p:nvPr/>
        </p:nvGrpSpPr>
        <p:grpSpPr>
          <a:xfrm>
            <a:off x="62150" y="5592548"/>
            <a:ext cx="7192506" cy="3957580"/>
            <a:chOff x="3782359" y="4983367"/>
            <a:chExt cx="8750787" cy="3957580"/>
          </a:xfrm>
        </p:grpSpPr>
        <p:sp>
          <p:nvSpPr>
            <p:cNvPr id="96" name="object 8">
              <a:extLst>
                <a:ext uri="{FF2B5EF4-FFF2-40B4-BE49-F238E27FC236}">
                  <a16:creationId xmlns:a16="http://schemas.microsoft.com/office/drawing/2014/main" id="{96CFCB3E-D795-4E0B-9291-CD95D69BAC6D}"/>
                </a:ext>
              </a:extLst>
            </p:cNvPr>
            <p:cNvSpPr txBox="1"/>
            <p:nvPr/>
          </p:nvSpPr>
          <p:spPr>
            <a:xfrm>
              <a:off x="7728669" y="7840621"/>
              <a:ext cx="978314" cy="305234"/>
            </a:xfrm>
            <a:prstGeom prst="rect">
              <a:avLst/>
            </a:prstGeom>
            <a:solidFill>
              <a:srgbClr val="00904C"/>
            </a:solidFill>
          </p:spPr>
          <p:txBody>
            <a:bodyPr vert="horz" wrap="square" lIns="0" tIns="41010" rIns="0" bIns="0" rtlCol="0">
              <a:spAutoFit/>
            </a:bodyPr>
            <a:lstStyle/>
            <a:p>
              <a:pPr marL="123019">
                <a:spcBef>
                  <a:spcPts val="323"/>
                </a:spcBef>
              </a:pPr>
              <a:r>
                <a:rPr sz="1400" b="1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/>
                </a:rPr>
                <a:t>19歯以下</a:t>
              </a:r>
              <a:endParaRPr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endParaRPr>
            </a:p>
          </p:txBody>
        </p:sp>
        <p:sp>
          <p:nvSpPr>
            <p:cNvPr id="97" name="object 9">
              <a:extLst>
                <a:ext uri="{FF2B5EF4-FFF2-40B4-BE49-F238E27FC236}">
                  <a16:creationId xmlns:a16="http://schemas.microsoft.com/office/drawing/2014/main" id="{EC1D554E-0361-4778-8EDA-229DE147D1CB}"/>
                </a:ext>
              </a:extLst>
            </p:cNvPr>
            <p:cNvSpPr txBox="1"/>
            <p:nvPr/>
          </p:nvSpPr>
          <p:spPr>
            <a:xfrm>
              <a:off x="6512017" y="8002032"/>
              <a:ext cx="1096736" cy="305234"/>
            </a:xfrm>
            <a:prstGeom prst="rect">
              <a:avLst/>
            </a:prstGeom>
            <a:solidFill>
              <a:srgbClr val="006AA4"/>
            </a:solidFill>
          </p:spPr>
          <p:txBody>
            <a:bodyPr vert="horz" wrap="square" lIns="0" tIns="41010" rIns="0" bIns="0" rtlCol="0">
              <a:spAutoFit/>
            </a:bodyPr>
            <a:lstStyle/>
            <a:p>
              <a:pPr marL="123019">
                <a:spcBef>
                  <a:spcPts val="323"/>
                </a:spcBef>
              </a:pPr>
              <a:r>
                <a:rPr sz="1400" b="1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/>
                </a:rPr>
                <a:t>20歯以上</a:t>
              </a:r>
              <a:endParaRPr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endParaRPr>
            </a:p>
          </p:txBody>
        </p: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75C1EA56-0719-4FB3-B366-1A4DD8362E09}"/>
                </a:ext>
              </a:extLst>
            </p:cNvPr>
            <p:cNvGrpSpPr/>
            <p:nvPr/>
          </p:nvGrpSpPr>
          <p:grpSpPr>
            <a:xfrm>
              <a:off x="3782359" y="4983367"/>
              <a:ext cx="8750787" cy="3957580"/>
              <a:chOff x="3782359" y="5024580"/>
              <a:chExt cx="8750787" cy="3957580"/>
            </a:xfrm>
          </p:grpSpPr>
          <p:sp>
            <p:nvSpPr>
              <p:cNvPr id="90" name="object 2">
                <a:extLst>
                  <a:ext uri="{FF2B5EF4-FFF2-40B4-BE49-F238E27FC236}">
                    <a16:creationId xmlns:a16="http://schemas.microsoft.com/office/drawing/2014/main" id="{5CF4982A-DCD8-4809-A6AC-1118AA937DE7}"/>
                  </a:ext>
                </a:extLst>
              </p:cNvPr>
              <p:cNvSpPr txBox="1"/>
              <p:nvPr/>
            </p:nvSpPr>
            <p:spPr>
              <a:xfrm>
                <a:off x="3782359" y="5024580"/>
                <a:ext cx="7401676" cy="1049646"/>
              </a:xfrm>
              <a:prstGeom prst="rect">
                <a:avLst/>
              </a:prstGeom>
            </p:spPr>
            <p:txBody>
              <a:bodyPr vert="horz" wrap="square" lIns="0" tIns="160655" rIns="0" bIns="0" rtlCol="0">
                <a:spAutoFit/>
              </a:bodyPr>
              <a:lstStyle/>
              <a:p>
                <a:pPr marL="192405" indent="-180340">
                  <a:spcBef>
                    <a:spcPts val="1265"/>
                  </a:spcBef>
                  <a:buChar char="■"/>
                  <a:tabLst>
                    <a:tab pos="193040" algn="l"/>
                  </a:tabLst>
                </a:pPr>
                <a:r>
                  <a:rPr lang="ja-JP" altLang="en-US" b="1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icrosoft JhengHei"/>
                  </a:rPr>
                  <a:t>歯数・義歯使用と認知症発症との関係</a:t>
                </a:r>
              </a:p>
              <a:p>
                <a:pPr marL="228600">
                  <a:spcBef>
                    <a:spcPts val="740"/>
                  </a:spcBef>
                </a:pPr>
                <a:r>
                  <a:rPr lang="ja-JP" altLang="en-US" sz="1400" b="1" spc="10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icrosoft JhengHei"/>
                  </a:rPr>
                  <a:t>　</a:t>
                </a:r>
                <a:r>
                  <a:rPr lang="ja-JP" altLang="en-US" sz="1200" b="1" spc="10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icrosoft JhengHei"/>
                  </a:rPr>
                  <a:t>歯を失い、義歯を使用していない場合、認知症発症リスクが最大</a:t>
                </a:r>
                <a:r>
                  <a:rPr lang="en-US" altLang="ja-JP" sz="1200" b="1" spc="10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icrosoft JhengHei"/>
                  </a:rPr>
                  <a:t>1.9</a:t>
                </a:r>
                <a:r>
                  <a:rPr lang="ja-JP" altLang="en-US" sz="1200" b="1" spc="10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icrosoft JhengHei"/>
                  </a:rPr>
                  <a:t>倍に</a:t>
                </a:r>
              </a:p>
              <a:p>
                <a:pPr marL="228600">
                  <a:spcBef>
                    <a:spcPts val="740"/>
                  </a:spcBef>
                </a:pPr>
                <a:endPara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Microsoft JhengHei"/>
                </a:endParaRPr>
              </a:p>
            </p:txBody>
          </p:sp>
          <p:sp>
            <p:nvSpPr>
              <p:cNvPr id="92" name="object 4">
                <a:extLst>
                  <a:ext uri="{FF2B5EF4-FFF2-40B4-BE49-F238E27FC236}">
                    <a16:creationId xmlns:a16="http://schemas.microsoft.com/office/drawing/2014/main" id="{FBBE9364-A334-4B6E-B860-CBC017F820A0}"/>
                  </a:ext>
                </a:extLst>
              </p:cNvPr>
              <p:cNvSpPr txBox="1"/>
              <p:nvPr/>
            </p:nvSpPr>
            <p:spPr>
              <a:xfrm>
                <a:off x="4234041" y="5130845"/>
                <a:ext cx="166969" cy="3837480"/>
              </a:xfrm>
              <a:prstGeom prst="rect">
                <a:avLst/>
              </a:prstGeom>
            </p:spPr>
            <p:txBody>
              <a:bodyPr vert="eaVert" wrap="square" lIns="0" tIns="0" rIns="0" bIns="0" rtlCol="0">
                <a:spAutoFit/>
              </a:bodyPr>
              <a:lstStyle/>
              <a:p>
                <a:pPr marL="667817">
                  <a:lnSpc>
                    <a:spcPct val="70000"/>
                  </a:lnSpc>
                </a:pPr>
                <a:r>
                  <a:rPr sz="1400" b="1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認知</a:t>
                </a:r>
                <a:r>
                  <a:rPr sz="1400" b="1" spc="-46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症に</a:t>
                </a:r>
                <a:r>
                  <a:rPr sz="1400" b="1" spc="-249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な</a:t>
                </a:r>
                <a:r>
                  <a:rPr lang="ja-JP" altLang="en-US" sz="1200" b="1" spc="-249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っ</a:t>
                </a:r>
                <a:r>
                  <a:rPr sz="1400" b="1" spc="-92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て</a:t>
                </a:r>
                <a:r>
                  <a:rPr sz="1400" b="1" spc="-65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い</a:t>
                </a:r>
                <a:r>
                  <a:rPr sz="1400" b="1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る</a:t>
                </a:r>
                <a:r>
                  <a:rPr sz="1400" b="1" spc="-46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人の</a:t>
                </a:r>
                <a:r>
                  <a:rPr sz="1400" b="1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割</a:t>
                </a:r>
                <a:r>
                  <a:rPr sz="1400" b="1" spc="-572" dirty="0" err="1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合</a:t>
                </a:r>
                <a:r>
                  <a:rPr sz="1400" b="1" spc="-18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（</a:t>
                </a:r>
                <a:r>
                  <a:rPr sz="1400" b="1" spc="-92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％</a:t>
                </a:r>
                <a:r>
                  <a:rPr sz="1400" b="1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）</a:t>
                </a:r>
                <a:endParaRPr sz="14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</p:txBody>
          </p:sp>
          <p:sp>
            <p:nvSpPr>
              <p:cNvPr id="93" name="object 3">
                <a:extLst>
                  <a:ext uri="{FF2B5EF4-FFF2-40B4-BE49-F238E27FC236}">
                    <a16:creationId xmlns:a16="http://schemas.microsoft.com/office/drawing/2014/main" id="{B7B3BFFA-4B66-44F3-8637-2EEAA2C36366}"/>
                  </a:ext>
                </a:extLst>
              </p:cNvPr>
              <p:cNvSpPr txBox="1"/>
              <p:nvPr/>
            </p:nvSpPr>
            <p:spPr>
              <a:xfrm>
                <a:off x="4527697" y="5712699"/>
                <a:ext cx="159355" cy="2852821"/>
              </a:xfrm>
              <a:prstGeom prst="rect">
                <a:avLst/>
              </a:prstGeom>
            </p:spPr>
            <p:txBody>
              <a:bodyPr vert="horz" wrap="square" lIns="0" tIns="30465" rIns="0" bIns="0" rtlCol="0">
                <a:spAutoFit/>
              </a:bodyPr>
              <a:lstStyle/>
              <a:p>
                <a:pPr marL="23432">
                  <a:spcBef>
                    <a:spcPts val="240"/>
                  </a:spcBef>
                </a:pPr>
                <a:r>
                  <a:rPr sz="1200" b="1" spc="18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6</a:t>
                </a:r>
                <a:endParaRPr sz="1200" b="1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  <a:p>
                <a:pPr marL="23432">
                  <a:spcBef>
                    <a:spcPts val="1365"/>
                  </a:spcBef>
                </a:pPr>
                <a:r>
                  <a:rPr sz="1200" b="1" spc="18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5</a:t>
                </a:r>
                <a:endParaRPr sz="1200" b="1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  <a:p>
                <a:pPr marL="23432">
                  <a:spcBef>
                    <a:spcPts val="1375"/>
                  </a:spcBef>
                </a:pPr>
                <a:r>
                  <a:rPr sz="1200" b="1" spc="18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4</a:t>
                </a:r>
                <a:endParaRPr sz="1200" b="1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  <a:p>
                <a:pPr marL="23432">
                  <a:spcBef>
                    <a:spcPts val="1375"/>
                  </a:spcBef>
                </a:pPr>
                <a:r>
                  <a:rPr sz="1200" b="1" spc="18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3</a:t>
                </a:r>
                <a:endParaRPr sz="1200" b="1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  <a:p>
                <a:pPr marL="23432">
                  <a:spcBef>
                    <a:spcPts val="1375"/>
                  </a:spcBef>
                </a:pPr>
                <a:r>
                  <a:rPr sz="1200" b="1" spc="18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2</a:t>
                </a:r>
                <a:endParaRPr sz="1200" b="1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  <a:p>
                <a:pPr marL="23432">
                  <a:spcBef>
                    <a:spcPts val="1375"/>
                  </a:spcBef>
                </a:pPr>
                <a:r>
                  <a:rPr sz="1200" b="1" spc="18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1</a:t>
                </a:r>
                <a:endParaRPr sz="1200" b="1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  <a:p>
                <a:pPr marL="23432">
                  <a:spcBef>
                    <a:spcPts val="1365"/>
                  </a:spcBef>
                </a:pPr>
                <a:r>
                  <a:rPr sz="1200" b="1" spc="18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0</a:t>
                </a:r>
                <a:endParaRPr sz="1200" b="1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</p:txBody>
          </p:sp>
          <p:sp>
            <p:nvSpPr>
              <p:cNvPr id="94" name="object 6">
                <a:extLst>
                  <a:ext uri="{FF2B5EF4-FFF2-40B4-BE49-F238E27FC236}">
                    <a16:creationId xmlns:a16="http://schemas.microsoft.com/office/drawing/2014/main" id="{C5DCF87B-E3E4-45B3-9763-830CD034F13E}"/>
                  </a:ext>
                </a:extLst>
              </p:cNvPr>
              <p:cNvSpPr txBox="1"/>
              <p:nvPr/>
            </p:nvSpPr>
            <p:spPr>
              <a:xfrm>
                <a:off x="5722919" y="6088061"/>
                <a:ext cx="1716319" cy="493595"/>
              </a:xfrm>
              <a:prstGeom prst="rect">
                <a:avLst/>
              </a:prstGeom>
              <a:solidFill>
                <a:srgbClr val="935CA5"/>
              </a:solidFill>
            </p:spPr>
            <p:txBody>
              <a:bodyPr vert="horz" wrap="square" lIns="0" tIns="62101" rIns="0" bIns="0" rtlCol="0">
                <a:spAutoFit/>
              </a:bodyPr>
              <a:lstStyle/>
              <a:p>
                <a:pPr marL="135906" marR="98416"/>
                <a:r>
                  <a:rPr sz="1400" b="1" spc="-9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歯</a:t>
                </a:r>
                <a:r>
                  <a:rPr sz="1400" b="1" spc="-18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が</a:t>
                </a:r>
                <a:r>
                  <a:rPr sz="1400" b="1" spc="-92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ほ</a:t>
                </a:r>
                <a:r>
                  <a:rPr sz="1400" b="1" spc="-74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と</a:t>
                </a:r>
                <a:r>
                  <a:rPr sz="1400" b="1" spc="-83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ん</a:t>
                </a:r>
                <a:r>
                  <a:rPr sz="1400" b="1" spc="-55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ど</a:t>
                </a:r>
                <a:r>
                  <a:rPr sz="1400" b="1" spc="-92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な</a:t>
                </a:r>
                <a:r>
                  <a:rPr sz="1400" b="1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く 義歯未使用</a:t>
                </a:r>
                <a:endParaRPr sz="14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/>
                </a:endParaRPr>
              </a:p>
            </p:txBody>
          </p:sp>
          <p:sp>
            <p:nvSpPr>
              <p:cNvPr id="95" name="object 7">
                <a:extLst>
                  <a:ext uri="{FF2B5EF4-FFF2-40B4-BE49-F238E27FC236}">
                    <a16:creationId xmlns:a16="http://schemas.microsoft.com/office/drawing/2014/main" id="{4FDB9937-BE16-456C-AC3C-1DB90816EE3E}"/>
                  </a:ext>
                </a:extLst>
              </p:cNvPr>
              <p:cNvSpPr txBox="1"/>
              <p:nvPr/>
            </p:nvSpPr>
            <p:spPr>
              <a:xfrm>
                <a:off x="4833521" y="7014044"/>
                <a:ext cx="1732393" cy="493595"/>
              </a:xfrm>
              <a:prstGeom prst="rect">
                <a:avLst/>
              </a:prstGeom>
              <a:solidFill>
                <a:srgbClr val="A59560"/>
              </a:solidFill>
            </p:spPr>
            <p:txBody>
              <a:bodyPr vert="horz" wrap="square" lIns="0" tIns="62101" rIns="0" bIns="0" rtlCol="0">
                <a:spAutoFit/>
              </a:bodyPr>
              <a:lstStyle/>
              <a:p>
                <a:pPr marL="135906" marR="98416"/>
                <a:r>
                  <a:rPr sz="1400" b="1" spc="-9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歯</a:t>
                </a:r>
                <a:r>
                  <a:rPr sz="1400" b="1" spc="-18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が</a:t>
                </a:r>
                <a:r>
                  <a:rPr sz="1400" b="1" spc="-92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ほ</a:t>
                </a:r>
                <a:r>
                  <a:rPr sz="1400" b="1" spc="-74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と</a:t>
                </a:r>
                <a:r>
                  <a:rPr sz="1400" b="1" spc="-83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ん</a:t>
                </a:r>
                <a:r>
                  <a:rPr sz="1400" b="1" spc="-55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ど</a:t>
                </a:r>
                <a:r>
                  <a:rPr sz="1400" b="1" spc="-92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な</a:t>
                </a:r>
                <a:r>
                  <a:rPr sz="1400" b="1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く 義歯使用</a:t>
                </a:r>
                <a:endParaRPr sz="14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/>
                </a:endParaRPr>
              </a:p>
            </p:txBody>
          </p:sp>
          <p:sp>
            <p:nvSpPr>
              <p:cNvPr id="98" name="object 26">
                <a:extLst>
                  <a:ext uri="{FF2B5EF4-FFF2-40B4-BE49-F238E27FC236}">
                    <a16:creationId xmlns:a16="http://schemas.microsoft.com/office/drawing/2014/main" id="{7DA94E2B-48B5-4E76-957A-027296B7EC0D}"/>
                  </a:ext>
                </a:extLst>
              </p:cNvPr>
              <p:cNvSpPr txBox="1"/>
              <p:nvPr/>
            </p:nvSpPr>
            <p:spPr>
              <a:xfrm>
                <a:off x="4527697" y="8480871"/>
                <a:ext cx="8005449" cy="501289"/>
              </a:xfrm>
              <a:prstGeom prst="rect">
                <a:avLst/>
              </a:prstGeom>
            </p:spPr>
            <p:txBody>
              <a:bodyPr vert="horz" wrap="square" lIns="0" tIns="62101" rIns="0" bIns="0" rtlCol="0">
                <a:spAutoFit/>
              </a:bodyPr>
              <a:lstStyle/>
              <a:p>
                <a:pPr marL="23432">
                  <a:spcBef>
                    <a:spcPts val="489"/>
                  </a:spcBef>
                  <a:tabLst>
                    <a:tab pos="420608" algn="l"/>
                  </a:tabLst>
                </a:pPr>
                <a:r>
                  <a:rPr sz="1200" b="1" spc="92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0	200</a:t>
                </a:r>
                <a:r>
                  <a:rPr sz="1200" b="1" spc="847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 </a:t>
                </a:r>
                <a:r>
                  <a:rPr sz="1200" b="1" spc="92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400</a:t>
                </a:r>
                <a:r>
                  <a:rPr sz="1200" b="1" spc="858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 </a:t>
                </a:r>
                <a:r>
                  <a:rPr sz="1200" b="1" spc="92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600</a:t>
                </a:r>
                <a:r>
                  <a:rPr sz="1200" b="1" spc="847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 </a:t>
                </a:r>
                <a:r>
                  <a:rPr sz="1200" b="1" spc="92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800</a:t>
                </a:r>
                <a:r>
                  <a:rPr sz="1200" b="1" spc="461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 </a:t>
                </a:r>
                <a:r>
                  <a:rPr sz="1200" b="1" spc="92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1000</a:t>
                </a:r>
                <a:r>
                  <a:rPr sz="1200" b="1" spc="5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 </a:t>
                </a:r>
                <a:r>
                  <a:rPr sz="1200" b="1" spc="92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1200</a:t>
                </a:r>
                <a:r>
                  <a:rPr sz="1200" b="1" spc="65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 </a:t>
                </a:r>
                <a:r>
                  <a:rPr sz="1200" b="1" spc="92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SimSun"/>
                  </a:rPr>
                  <a:t>1400</a:t>
                </a:r>
                <a:endParaRPr sz="12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SimSun"/>
                </a:endParaRPr>
              </a:p>
              <a:p>
                <a:pPr marL="135906" algn="ctr">
                  <a:spcBef>
                    <a:spcPts val="286"/>
                  </a:spcBef>
                </a:pPr>
                <a:r>
                  <a:rPr sz="1400" b="1" spc="-37" dirty="0">
                    <a:solidFill>
                      <a:srgbClr val="231F2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/>
                  </a:rPr>
                  <a:t>日数</a:t>
                </a:r>
                <a:endParaRPr sz="14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/>
                </a:endParaRPr>
              </a:p>
            </p:txBody>
          </p:sp>
        </p:grpSp>
      </p:grpSp>
      <p:sp>
        <p:nvSpPr>
          <p:cNvPr id="99" name="Google Shape;27;p35">
            <a:extLst>
              <a:ext uri="{FF2B5EF4-FFF2-40B4-BE49-F238E27FC236}">
                <a16:creationId xmlns:a16="http://schemas.microsoft.com/office/drawing/2014/main" id="{F3909CE5-1860-4545-B020-17D9614E2069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5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　公務員用（共済組合）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  <a:endParaRPr sz="900" i="0" u="none" strike="noStrike" cap="none" dirty="0">
              <a:latin typeface="メイリオ" panose="020B0604030504040204" pitchFamily="50" charset="-128"/>
              <a:ea typeface="メイリオ" panose="020B0604030504040204" pitchFamily="50" charset="-128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616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字幕 2">
            <a:extLst>
              <a:ext uri="{FF2B5EF4-FFF2-40B4-BE49-F238E27FC236}">
                <a16:creationId xmlns:a16="http://schemas.microsoft.com/office/drawing/2014/main" id="{C864E457-6561-4F99-AC6A-8458FCC06CC8}"/>
              </a:ext>
            </a:extLst>
          </p:cNvPr>
          <p:cNvSpPr txBox="1">
            <a:spLocks/>
          </p:cNvSpPr>
          <p:nvPr/>
        </p:nvSpPr>
        <p:spPr>
          <a:xfrm>
            <a:off x="127834" y="5722461"/>
            <a:ext cx="6602331" cy="34850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noFill/>
          </a:ln>
        </p:spPr>
        <p:txBody>
          <a:bodyPr vert="horz" lIns="48986" tIns="216000" rIns="48986" bIns="24493" rtlCol="0" anchor="ctr" anchorCtr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kumimoji="1"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8E6308D1-04DC-40C6-B902-ECB139EDA74E}"/>
              </a:ext>
            </a:extLst>
          </p:cNvPr>
          <p:cNvSpPr txBox="1">
            <a:spLocks/>
          </p:cNvSpPr>
          <p:nvPr/>
        </p:nvSpPr>
        <p:spPr>
          <a:xfrm>
            <a:off x="127836" y="1229514"/>
            <a:ext cx="6602330" cy="3190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noFill/>
          </a:ln>
        </p:spPr>
        <p:txBody>
          <a:bodyPr vert="horz" lIns="48986" tIns="216000" rIns="48986" bIns="24493" rtlCol="0" anchor="t" anchorCtr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kumimoji="1"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indent="0" algn="ctr">
              <a:buNone/>
            </a:pPr>
            <a:endParaRPr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2AFD06A9-4E96-43EB-8B65-DE16ED5C0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8473" y="323178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「フレイル」ってなに？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7BF1BC-9021-4C96-B069-EFB91219F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19" b="77315" l="85365" r="95000">
                        <a14:foregroundMark x1="86250" y1="61296" x2="86979" y2="63148"/>
                        <a14:foregroundMark x1="90729" y1="61111" x2="89167" y2="63796"/>
                        <a14:foregroundMark x1="93906" y1="63611" x2="93438" y2="63611"/>
                        <a14:foregroundMark x1="85365" y1="71852" x2="86979" y2="71111"/>
                        <a14:foregroundMark x1="86406" y1="77407" x2="86979" y2="73241"/>
                        <a14:foregroundMark x1="91719" y1="72222" x2="90208" y2="71759"/>
                        <a14:foregroundMark x1="90885" y1="67778" x2="89844" y2="66667"/>
                        <a14:foregroundMark x1="87969" y1="71481" x2="88073" y2="65741"/>
                        <a14:foregroundMark x1="89844" y1="72222" x2="89583" y2="68611"/>
                        <a14:foregroundMark x1="87292" y1="75926" x2="87969" y2="72315"/>
                        <a14:foregroundMark x1="90208" y1="75741" x2="89219" y2="71019"/>
                        <a14:foregroundMark x1="95000" y1="63611" x2="93854" y2="62963"/>
                        <a14:foregroundMark x1="94375" y1="63981" x2="93594" y2="62593"/>
                        <a14:foregroundMark x1="94271" y1="62407" x2="94479" y2="63333"/>
                        <a14:foregroundMark x1="87188" y1="70000" x2="87656" y2="69074"/>
                      </a14:backgroundRemoval>
                    </a14:imgEffect>
                  </a14:imgLayer>
                </a14:imgProps>
              </a:ext>
            </a:extLst>
          </a:blip>
          <a:srcRect l="84868" t="60058" r="4605" b="21696"/>
          <a:stretch/>
        </p:blipFill>
        <p:spPr>
          <a:xfrm>
            <a:off x="5516613" y="3236389"/>
            <a:ext cx="1213551" cy="1183211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7BD9AF0-F86B-4758-A04D-81956AB17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35" y="881977"/>
            <a:ext cx="6602330" cy="3740684"/>
          </a:xfrm>
          <a:ln w="63500">
            <a:noFill/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「フレイル（虚弱）」とは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177800" lvl="1" indent="0">
              <a:buNone/>
              <a:tabLst>
                <a:tab pos="177800" algn="l"/>
              </a:tabLst>
            </a:pP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7800" lvl="1" indent="0">
              <a:buNone/>
              <a:tabLst>
                <a:tab pos="177800" algn="l"/>
              </a:tabLst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高齢になって心身の活力（筋力、認知機能、社会とのつながりなど）が低下した状態をいいます。筋力などの身体機能の低下より先に、社会参加など他者との交流が減ったり、口の機能が衰えること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7800" lvl="1" indent="0">
              <a:buNone/>
              <a:tabLst>
                <a:tab pos="177800" algn="l"/>
              </a:tabLst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「オーラルフレイル」から始まります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EF59D140-43AD-4485-B02C-99B09F49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2" y="501296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オーラルフレイルの定義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22BF606-B09B-4FE8-B313-CF4114A4E475}"/>
              </a:ext>
            </a:extLst>
          </p:cNvPr>
          <p:cNvSpPr txBox="1">
            <a:spLocks/>
          </p:cNvSpPr>
          <p:nvPr/>
        </p:nvSpPr>
        <p:spPr>
          <a:xfrm>
            <a:off x="127833" y="6070917"/>
            <a:ext cx="6602330" cy="2247761"/>
          </a:xfrm>
          <a:prstGeom prst="rect">
            <a:avLst/>
          </a:prstGeom>
          <a:ln w="635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老化に伴う様々な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口腔の状態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（歯数･口腔衛生･口腔機能など）の変化に、口腔健康への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関心の低下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や心身の予備能力低下も重なり、口腔の脆弱性が増加し、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食べる機能障害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 陥り、さらにはフレイルに影響を与え、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心身の機能低下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にまで繋がる一連の現象及び過程</a:t>
            </a:r>
          </a:p>
        </p:txBody>
      </p:sp>
      <p:sp>
        <p:nvSpPr>
          <p:cNvPr id="9" name="Google Shape;27;p35">
            <a:extLst>
              <a:ext uri="{FF2B5EF4-FFF2-40B4-BE49-F238E27FC236}">
                <a16:creationId xmlns:a16="http://schemas.microsoft.com/office/drawing/2014/main" id="{5B0ACC2B-3058-44C7-8149-5B24BA06E1BB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6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　公務員用（共済組合）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  <a:endParaRPr sz="900" i="0" u="none" strike="noStrike" cap="none" dirty="0">
              <a:latin typeface="メイリオ" panose="020B0604030504040204" pitchFamily="50" charset="-128"/>
              <a:ea typeface="メイリオ" panose="020B0604030504040204" pitchFamily="50" charset="-128"/>
              <a:cs typeface="Quattrocento Sans"/>
              <a:sym typeface="Quattrocento Sans"/>
            </a:endParaRPr>
          </a:p>
        </p:txBody>
      </p:sp>
      <p:sp>
        <p:nvSpPr>
          <p:cNvPr id="10" name="object 91">
            <a:extLst>
              <a:ext uri="{FF2B5EF4-FFF2-40B4-BE49-F238E27FC236}">
                <a16:creationId xmlns:a16="http://schemas.microsoft.com/office/drawing/2014/main" id="{F8D2DF9A-0020-4B63-BF6A-92187D7B725B}"/>
              </a:ext>
            </a:extLst>
          </p:cNvPr>
          <p:cNvSpPr txBox="1"/>
          <p:nvPr/>
        </p:nvSpPr>
        <p:spPr>
          <a:xfrm>
            <a:off x="906434" y="4474362"/>
            <a:ext cx="5680131" cy="164266"/>
          </a:xfrm>
          <a:prstGeom prst="rect">
            <a:avLst/>
          </a:prstGeom>
        </p:spPr>
        <p:txBody>
          <a:bodyPr vert="horz" wrap="square" lIns="0" tIns="25517" rIns="0" bIns="0" rtlCol="0">
            <a:spAutoFit/>
          </a:bodyPr>
          <a:lstStyle/>
          <a:p>
            <a:pPr marL="21264" algn="r">
              <a:spcBef>
                <a:spcPts val="201"/>
              </a:spcBef>
            </a:pPr>
            <a:r>
              <a:rPr lang="ja-JP" altLang="en-US" sz="9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出典：日本歯科医師会</a:t>
            </a:r>
            <a:r>
              <a:rPr lang="ja-JP" altLang="en-US" sz="9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リーフレット「オーラルフレイル」改変</a:t>
            </a:r>
            <a:endParaRPr sz="900" spc="33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object 91">
            <a:extLst>
              <a:ext uri="{FF2B5EF4-FFF2-40B4-BE49-F238E27FC236}">
                <a16:creationId xmlns:a16="http://schemas.microsoft.com/office/drawing/2014/main" id="{86A2D6C8-FC44-4B71-87D9-701B7313E261}"/>
              </a:ext>
            </a:extLst>
          </p:cNvPr>
          <p:cNvSpPr txBox="1"/>
          <p:nvPr/>
        </p:nvSpPr>
        <p:spPr>
          <a:xfrm>
            <a:off x="906433" y="9331741"/>
            <a:ext cx="5680131" cy="164266"/>
          </a:xfrm>
          <a:prstGeom prst="rect">
            <a:avLst/>
          </a:prstGeom>
        </p:spPr>
        <p:txBody>
          <a:bodyPr vert="horz" wrap="square" lIns="0" tIns="25517" rIns="0" bIns="0" rtlCol="0">
            <a:spAutoFit/>
          </a:bodyPr>
          <a:lstStyle/>
          <a:p>
            <a:pPr marL="21264" algn="r">
              <a:spcBef>
                <a:spcPts val="201"/>
              </a:spcBef>
            </a:pPr>
            <a:r>
              <a:rPr lang="ja-JP" altLang="en-US" sz="9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出典：日本歯科医師会</a:t>
            </a:r>
            <a:r>
              <a:rPr lang="ja-JP" altLang="en-US" sz="9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「歯科診療所におけるオーラルフレイル対応マニュアル</a:t>
            </a:r>
            <a:r>
              <a:rPr lang="en-US" altLang="ja-JP" sz="9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9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年版」改変</a:t>
            </a:r>
            <a:endParaRPr sz="900" spc="33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1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182727B-3D18-4A54-A1A8-C8330F4357EC}"/>
              </a:ext>
            </a:extLst>
          </p:cNvPr>
          <p:cNvSpPr txBox="1">
            <a:spLocks/>
          </p:cNvSpPr>
          <p:nvPr/>
        </p:nvSpPr>
        <p:spPr>
          <a:xfrm>
            <a:off x="110836" y="4033163"/>
            <a:ext cx="6593372" cy="12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noFill/>
          </a:ln>
        </p:spPr>
        <p:txBody>
          <a:bodyPr vert="horz" lIns="612000" tIns="108000" rIns="48986" bIns="24493" rtlCol="0" anchor="t" anchorCtr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kumimoji="1"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がんばって働くけど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お口の健康、身体の健康は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大丈夫？</a:t>
            </a:r>
          </a:p>
          <a:p>
            <a:pPr marL="0" indent="0" algn="ctr">
              <a:buNone/>
            </a:pPr>
            <a:endParaRPr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A716FC71-F5DE-4392-83AD-C5E02251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76" y="135359"/>
            <a:ext cx="568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4800" b="1" spc="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働き方改革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4B49BE-AC56-47EF-B2C3-027FFA37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62227"/>
            <a:ext cx="6858000" cy="18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0" algn="l"/>
              </a:tabLst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歳就業確保法」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月より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0" algn="l"/>
              </a:tabLst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歳までの就業機会確保を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0" algn="l"/>
              </a:tabLst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企業の努力義務”とする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B6F156-68BE-4CB3-BF98-D6F862DCF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65121"/>
            <a:ext cx="2514600" cy="1527969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5F7355F0-935C-46DD-80A9-2BFD18DCC355}"/>
              </a:ext>
            </a:extLst>
          </p:cNvPr>
          <p:cNvSpPr txBox="1">
            <a:spLocks/>
          </p:cNvSpPr>
          <p:nvPr/>
        </p:nvSpPr>
        <p:spPr>
          <a:xfrm>
            <a:off x="110836" y="6159327"/>
            <a:ext cx="6747164" cy="3183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6675">
            <a:noFill/>
          </a:ln>
        </p:spPr>
        <p:txBody>
          <a:bodyPr vert="horz" lIns="612000" tIns="108000" rIns="48986" bIns="24493" rtlCol="0" anchor="t" anchorCtr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kumimoji="1"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「引退前にやっておくべきだった」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後悔トップ</a:t>
            </a:r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74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　第</a:t>
            </a:r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E71F3C"/>
                </a:solidFill>
                <a:effectLst>
                  <a:glow rad="101600">
                    <a:schemeClr val="bg1">
                      <a:alpha val="92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歯の定期健診を</a:t>
            </a:r>
            <a:endParaRPr lang="en-US" altLang="ja-JP" sz="2800" b="1" dirty="0">
              <a:solidFill>
                <a:srgbClr val="E71F3C"/>
              </a:solidFill>
              <a:effectLst>
                <a:glow rad="101600">
                  <a:schemeClr val="bg1">
                    <a:alpha val="92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E71F3C"/>
                </a:solidFill>
                <a:effectLst>
                  <a:glow rad="101600">
                    <a:schemeClr val="bg1">
                      <a:alpha val="92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受ければよかった！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（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PRESIDENT 2012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）</a:t>
            </a:r>
          </a:p>
          <a:p>
            <a:pPr marL="0" indent="0" algn="ctr">
              <a:buNone/>
            </a:pPr>
            <a:endParaRPr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4">
            <a:extLst>
              <a:ext uri="{FF2B5EF4-FFF2-40B4-BE49-F238E27FC236}">
                <a16:creationId xmlns:a16="http://schemas.microsoft.com/office/drawing/2014/main" id="{81990771-22D3-4B96-96F1-1995C825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7194" y="5491855"/>
            <a:ext cx="8103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b="1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定年がのびたら　さらに後悔？</a:t>
            </a:r>
          </a:p>
        </p:txBody>
      </p:sp>
      <p:pic>
        <p:nvPicPr>
          <p:cNvPr id="9" name="Picture 2" descr="独居老人のイラスト">
            <a:extLst>
              <a:ext uri="{FF2B5EF4-FFF2-40B4-BE49-F238E27FC236}">
                <a16:creationId xmlns:a16="http://schemas.microsoft.com/office/drawing/2014/main" id="{628B024E-1D54-4E92-90E0-E16914CDD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51" b="88191" l="14750" r="59750">
                        <a14:foregroundMark x1="36500" y1="33166" x2="34750" y2="46231"/>
                        <a14:foregroundMark x1="23250" y1="84171" x2="23750" y2="77889"/>
                        <a14:foregroundMark x1="34750" y1="86181" x2="34250" y2="78894"/>
                        <a14:foregroundMark x1="42750" y1="85930" x2="36250" y2="84422"/>
                        <a14:foregroundMark x1="32750" y1="32161" x2="34750" y2="40955"/>
                        <a14:foregroundMark x1="48500" y1="39698" x2="40500" y2="41206"/>
                        <a14:foregroundMark x1="36500" y1="30151" x2="36500" y2="35930"/>
                        <a14:foregroundMark x1="21500" y1="87688" x2="22750" y2="79146"/>
                        <a14:foregroundMark x1="53750" y1="86181" x2="43000" y2="86683"/>
                        <a14:foregroundMark x1="29250" y1="87688" x2="37500" y2="86683"/>
                        <a14:foregroundMark x1="14750" y1="88191" x2="17250" y2="88191"/>
                        <a14:foregroundMark x1="50750" y1="88442" x2="46250" y2="87940"/>
                        <a14:foregroundMark x1="57250" y1="86432" x2="53000" y2="85678"/>
                        <a14:foregroundMark x1="59750" y1="86432" x2="56000" y2="86432"/>
                        <a14:foregroundMark x1="17750" y1="88191" x2="24250" y2="87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28005" r="38343" b="9512"/>
          <a:stretch/>
        </p:blipFill>
        <p:spPr bwMode="auto">
          <a:xfrm>
            <a:off x="-67579" y="6974515"/>
            <a:ext cx="1636079" cy="23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7;p35">
            <a:extLst>
              <a:ext uri="{FF2B5EF4-FFF2-40B4-BE49-F238E27FC236}">
                <a16:creationId xmlns:a16="http://schemas.microsoft.com/office/drawing/2014/main" id="{571E3728-F01A-4C00-9D04-4BC0139180AE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7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　公務員用（共済組合）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  <a:endParaRPr sz="900" i="0" u="none" strike="noStrike" cap="none" dirty="0">
              <a:latin typeface="メイリオ" panose="020B0604030504040204" pitchFamily="50" charset="-128"/>
              <a:ea typeface="メイリオ" panose="020B0604030504040204" pitchFamily="50" charset="-128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7297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234F2A-3BD0-4C6A-A5CA-4E26C52D8C38}"/>
              </a:ext>
            </a:extLst>
          </p:cNvPr>
          <p:cNvSpPr txBox="1">
            <a:spLocks/>
          </p:cNvSpPr>
          <p:nvPr/>
        </p:nvSpPr>
        <p:spPr>
          <a:xfrm>
            <a:off x="1542460" y="1507276"/>
            <a:ext cx="3663210" cy="173349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働く世代の口腔健康管理が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8020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の達成に大きく寄与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生涯を通じた口腔健康管理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14638E-693C-40E7-BF42-F939A73F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870" y="94419"/>
            <a:ext cx="70777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ja-JP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忘れられている</a:t>
            </a:r>
            <a:br>
              <a:rPr kumimoji="1" lang="ja-JP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</a:br>
            <a:r>
              <a:rPr kumimoji="1" lang="ja-JP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働く世代の口腔健康管理</a:t>
            </a:r>
            <a:endParaRPr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1EB2E6-7E0D-4393-A6DC-ED301907C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55881" y="5049094"/>
            <a:ext cx="9569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ja-JP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cs typeface="+mj-cs"/>
              </a:rPr>
              <a:t>健康なお口で健康寿命延伸</a:t>
            </a:r>
            <a:endParaRPr lang="ja-JP" altLang="en-US" sz="4400" b="1" dirty="0">
              <a:latin typeface="ＭＳ Ｐゴシック" panose="020B0600070205080204" pitchFamily="50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89341E5E-FB9E-4316-A2FD-530DF0395A29}"/>
              </a:ext>
            </a:extLst>
          </p:cNvPr>
          <p:cNvSpPr/>
          <p:nvPr/>
        </p:nvSpPr>
        <p:spPr>
          <a:xfrm>
            <a:off x="1771962" y="6259654"/>
            <a:ext cx="2377559" cy="2734408"/>
          </a:xfrm>
          <a:prstGeom prst="rightArrow">
            <a:avLst>
              <a:gd name="adj1" fmla="val 60289"/>
              <a:gd name="adj2" fmla="val 50000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DACB4F-C05E-43E1-9782-1AA82D086E31}"/>
              </a:ext>
            </a:extLst>
          </p:cNvPr>
          <p:cNvSpPr txBox="1"/>
          <p:nvPr/>
        </p:nvSpPr>
        <p:spPr>
          <a:xfrm>
            <a:off x="1771962" y="7211359"/>
            <a:ext cx="279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歯科健診</a:t>
            </a:r>
            <a:endParaRPr kumimoji="1" lang="en-US" altLang="ja-JP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口腔健康管理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C7D6836-D2BB-433F-B1B2-B257C4F0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70" y="6826085"/>
            <a:ext cx="1881832" cy="18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26213F5-D587-4173-8F2A-8E7AF9A2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64" y="2630998"/>
            <a:ext cx="3663210" cy="222590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97DAC86-718A-4264-862D-14FF96AA9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75" y="6538226"/>
            <a:ext cx="2770525" cy="1860498"/>
          </a:xfrm>
          <a:prstGeom prst="rect">
            <a:avLst/>
          </a:prstGeom>
        </p:spPr>
      </p:pic>
      <p:sp>
        <p:nvSpPr>
          <p:cNvPr id="11" name="Google Shape;27;p35">
            <a:extLst>
              <a:ext uri="{FF2B5EF4-FFF2-40B4-BE49-F238E27FC236}">
                <a16:creationId xmlns:a16="http://schemas.microsoft.com/office/drawing/2014/main" id="{BB265B16-6F26-4FE5-8F5F-694943426A97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8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　公務員用（共済組合）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  <a:endParaRPr sz="900" i="0" u="none" strike="noStrike" cap="none" dirty="0">
              <a:latin typeface="メイリオ" panose="020B0604030504040204" pitchFamily="50" charset="-128"/>
              <a:ea typeface="メイリオ" panose="020B0604030504040204" pitchFamily="50" charset="-128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4478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DDED26-D086-4218-97C0-72E583C5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635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4000" b="1" spc="3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産業保健に係る都道府県の相談窓口一覧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6035A12E-EEBB-40D9-93AA-21844ED2AE87}"/>
              </a:ext>
            </a:extLst>
          </p:cNvPr>
          <p:cNvSpPr txBox="1">
            <a:spLocks/>
          </p:cNvSpPr>
          <p:nvPr/>
        </p:nvSpPr>
        <p:spPr>
          <a:xfrm>
            <a:off x="0" y="8814821"/>
            <a:ext cx="6858000" cy="402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6675">
            <a:noFill/>
          </a:ln>
        </p:spPr>
        <p:txBody>
          <a:bodyPr vert="horz" lIns="108000" tIns="104400" rIns="48986" bIns="97200" rtlCol="0" anchor="t" anchorCtr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kumimoji="1"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ja-JP" altLang="en-US" sz="14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リーフレットに関するお問い合わせ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5D2D03-E6EE-42F4-A584-40F0DB05AC40}"/>
              </a:ext>
            </a:extLst>
          </p:cNvPr>
          <p:cNvSpPr txBox="1"/>
          <p:nvPr/>
        </p:nvSpPr>
        <p:spPr>
          <a:xfrm>
            <a:off x="304800" y="9226729"/>
            <a:ext cx="386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公益社団法人 日本歯科医師会 地域保健課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94C35A-E405-45E1-9293-D6FDA5F9E8D4}"/>
              </a:ext>
            </a:extLst>
          </p:cNvPr>
          <p:cNvSpPr txBox="1"/>
          <p:nvPr/>
        </p:nvSpPr>
        <p:spPr>
          <a:xfrm>
            <a:off x="3797300" y="9220558"/>
            <a:ext cx="300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E-mail : chiiki-info@jda.or.jp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Google Shape;27;p35">
            <a:extLst>
              <a:ext uri="{FF2B5EF4-FFF2-40B4-BE49-F238E27FC236}">
                <a16:creationId xmlns:a16="http://schemas.microsoft.com/office/drawing/2014/main" id="{15669290-17A8-4450-ACE8-0D40770F0962}"/>
              </a:ext>
            </a:extLst>
          </p:cNvPr>
          <p:cNvSpPr txBox="1"/>
          <p:nvPr/>
        </p:nvSpPr>
        <p:spPr>
          <a:xfrm>
            <a:off x="183332" y="9677617"/>
            <a:ext cx="4325168" cy="3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F7F7F"/>
              </a:buClr>
              <a:buSzPts val="800"/>
            </a:pPr>
            <a:fld id="{00000000-1234-1234-1234-123412341234}" type="slidenum">
              <a:rPr lang="en-US" altLang="ja-JP" sz="900" i="0" u="none" strike="noStrike" cap="none" smtClean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pPr>
                <a:buClr>
                  <a:srgbClr val="7F7F7F"/>
                </a:buClr>
                <a:buSzPts val="800"/>
              </a:pPr>
              <a:t>9</a:t>
            </a:fld>
            <a:r>
              <a:rPr lang="en-US" altLang="ja-JP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 │ </a:t>
            </a:r>
            <a:r>
              <a:rPr lang="ja-JP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リーフレット</a:t>
            </a:r>
            <a:r>
              <a:rPr lang="zh-TW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公務員用（共済組合）</a:t>
            </a:r>
            <a:endParaRPr lang="zh-TW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rgbClr val="7F7F7F"/>
              </a:buClr>
              <a:buSzPts val="800"/>
            </a:pPr>
            <a:r>
              <a:rPr lang="zh-TW" altLang="en-US" sz="900" i="0" u="none" strike="noStrike" cap="none" dirty="0">
                <a:latin typeface="メイリオ" panose="020B0604030504040204" pitchFamily="50" charset="-128"/>
                <a:ea typeface="メイリオ" panose="020B0604030504040204" pitchFamily="50" charset="-128"/>
                <a:cs typeface="Quattrocento Sans"/>
                <a:sym typeface="Quattrocento Sans"/>
              </a:rPr>
              <a:t>　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0E4DA7E-5CC8-4A61-9AC2-DC53E61EE72A}"/>
              </a:ext>
            </a:extLst>
          </p:cNvPr>
          <p:cNvGraphicFramePr>
            <a:graphicFrameLocks noGrp="1"/>
          </p:cNvGraphicFramePr>
          <p:nvPr/>
        </p:nvGraphicFramePr>
        <p:xfrm>
          <a:off x="3543300" y="1544471"/>
          <a:ext cx="3009900" cy="683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1086967597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96421993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滋賀県歯科医師会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077-523-2787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694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和歌山県歯科医師会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073-428-3411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052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奈良県歯科医師会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0742-33-0861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5225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京都府歯科医師会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075-812-8020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439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大阪府歯科医師会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06-6772-8885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2041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兵庫県歯科医師会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078-351-4183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2377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岡山県歯科医師会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086-224-1255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7643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鳥取県歯科医師会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0857-23-2621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1733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広島県歯科医師会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082-263-8020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4487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島根県歯科医師会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0852-24-2725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057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山口県歯科医師会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083-928-8020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43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徳島県歯科医師会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088-631-3977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680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香川県歯科医師会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087-851-4965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9287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愛媛県歯科医師会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089-933-4371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1297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高知県歯科医師会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088-824-7862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879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福岡県歯科医師会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092-771-3531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2281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佐賀県歯科医師会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0952-25-2291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7303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長崎県歯科医師会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095-848-5311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778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大分県歯科医師会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097-545-3151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6766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熊本県歯科医師会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096-343-8020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7582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宮崎県歯科医師会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0985-29-0055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555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鹿児島県歯科医師会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099-226-5291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14884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沖縄県歯科医師会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098-996-3561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89790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0449FBE5-372D-4DF4-A556-8FD85B65D630}"/>
              </a:ext>
            </a:extLst>
          </p:cNvPr>
          <p:cNvGraphicFramePr>
            <a:graphicFrameLocks noGrp="1"/>
          </p:cNvGraphicFramePr>
          <p:nvPr/>
        </p:nvGraphicFramePr>
        <p:xfrm>
          <a:off x="304801" y="1544470"/>
          <a:ext cx="3009900" cy="712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1086967597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964219931"/>
                    </a:ext>
                  </a:extLst>
                </a:gridCol>
              </a:tblGrid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北海道歯科医師会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011-231-0945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69441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青森県歯科医師会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017-777-4870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05231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岩手県歯科医師会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019-621-8020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52251"/>
                  </a:ext>
                </a:extLst>
              </a:tr>
              <a:tr h="2777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秋田県歯科医師会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018-865-8020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43905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宮城県歯科医師会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022-222-5960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20410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山形県歯科医師会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023-632-8020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23779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福島県歯科医師会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024-523-3266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76434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茨城県歯科医師会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029-252-2561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17338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栃木県歯科医師会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028-648-0471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44877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群馬県歯科医師会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027-252-0391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0573"/>
                  </a:ext>
                </a:extLst>
              </a:tr>
              <a:tr h="2977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千葉県歯科医師会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043-241-6473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43007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048-829-2323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68045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東京都歯科医師会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03-3262-1148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92871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神奈川県歯科医師会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045-681-2172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12974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山梨県歯科医師会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055-252-6481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87908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026-222-8020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22810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新潟県歯科医師会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025-283-3030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73035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静岡県歯科医師会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054-283-2591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77863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愛知県歯科医師会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052-962-8020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67666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三重県歯科医師会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059-227-6488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75820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岐阜県歯科医師会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058-274-6116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55558"/>
                  </a:ext>
                </a:extLst>
              </a:tr>
              <a:tr h="2779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富山県歯科医師会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076-432-4466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148843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076-251-1010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96786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福井県歯科医師会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0776-21-5511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89790"/>
                  </a:ext>
                </a:extLst>
              </a:tr>
            </a:tbl>
          </a:graphicData>
        </a:graphic>
      </p:graphicFrame>
      <p:sp>
        <p:nvSpPr>
          <p:cNvPr id="11" name="object 91">
            <a:extLst>
              <a:ext uri="{FF2B5EF4-FFF2-40B4-BE49-F238E27FC236}">
                <a16:creationId xmlns:a16="http://schemas.microsoft.com/office/drawing/2014/main" id="{C24695FF-DE0A-4B96-A098-21D9BE146676}"/>
              </a:ext>
            </a:extLst>
          </p:cNvPr>
          <p:cNvSpPr txBox="1"/>
          <p:nvPr/>
        </p:nvSpPr>
        <p:spPr>
          <a:xfrm>
            <a:off x="1684581" y="9534911"/>
            <a:ext cx="4868619" cy="179654"/>
          </a:xfrm>
          <a:prstGeom prst="rect">
            <a:avLst/>
          </a:prstGeom>
        </p:spPr>
        <p:txBody>
          <a:bodyPr vert="horz" wrap="square" lIns="0" tIns="25517" rIns="0" bIns="0" rtlCol="0">
            <a:spAutoFit/>
          </a:bodyPr>
          <a:lstStyle/>
          <a:p>
            <a:pPr marL="21264" algn="r">
              <a:spcBef>
                <a:spcPts val="201"/>
              </a:spcBef>
            </a:pPr>
            <a:r>
              <a:rPr lang="en-US" altLang="ja-JP" sz="10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2022</a:t>
            </a:r>
            <a:r>
              <a:rPr lang="ja-JP" altLang="en-US" sz="10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年</a:t>
            </a:r>
            <a:r>
              <a:rPr lang="en-US" altLang="ja-JP" sz="10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6</a:t>
            </a:r>
            <a:r>
              <a:rPr lang="ja-JP" altLang="en-US" sz="1000" spc="3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月発行</a:t>
            </a:r>
            <a:endParaRPr sz="1000" spc="33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62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1162</Words>
  <Application>Microsoft Office PowerPoint</Application>
  <PresentationFormat>A4 210 x 297 mm</PresentationFormat>
  <Paragraphs>253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ＭＳ Ｐゴシック</vt:lpstr>
      <vt:lpstr>メイリオ</vt:lpstr>
      <vt:lpstr>游ゴシック</vt:lpstr>
      <vt:lpstr>Arial</vt:lpstr>
      <vt:lpstr>Arial Black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歯がなくなる原因は？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司人</dc:creator>
  <cp:lastModifiedBy>松岡 寛人</cp:lastModifiedBy>
  <cp:revision>19</cp:revision>
  <dcterms:created xsi:type="dcterms:W3CDTF">2022-02-20T07:04:33Z</dcterms:created>
  <dcterms:modified xsi:type="dcterms:W3CDTF">2022-06-08T07:53:39Z</dcterms:modified>
</cp:coreProperties>
</file>