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306" r:id="rId2"/>
    <p:sldId id="309"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杉本 美和(sugimoto-miwa.p85)" initials="杉本" lastIdx="1" clrIdx="0">
    <p:extLst>
      <p:ext uri="{19B8F6BF-5375-455C-9EA6-DF929625EA0E}">
        <p15:presenceInfo xmlns:p15="http://schemas.microsoft.com/office/powerpoint/2012/main" userId="S-1-5-21-4175116151-3849908774-3845857867-3895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27" autoAdjust="0"/>
    <p:restoredTop sz="94660"/>
  </p:normalViewPr>
  <p:slideViewPr>
    <p:cSldViewPr>
      <p:cViewPr varScale="1">
        <p:scale>
          <a:sx n="78" d="100"/>
          <a:sy n="78" d="100"/>
        </p:scale>
        <p:origin x="1670"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A05F0B-DA22-4ABC-A60A-82FD75CA97F9}" type="datetimeFigureOut">
              <a:rPr kumimoji="1" lang="ja-JP" altLang="en-US" smtClean="0"/>
              <a:pPr/>
              <a:t>2022/9/1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987E2E-7317-48CD-AE03-7226F924B07E}"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8ECC4E7-2D5A-42C8-B4CE-5C60DA05259A}" type="datetimeFigureOut">
              <a:rPr kumimoji="1" lang="ja-JP" altLang="en-US" smtClean="0"/>
              <a:pPr/>
              <a:t>2022/9/1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B389A61-97F8-432C-ADF1-64677BBA93E6}"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8ECC4E7-2D5A-42C8-B4CE-5C60DA05259A}" type="datetimeFigureOut">
              <a:rPr kumimoji="1" lang="ja-JP" altLang="en-US" smtClean="0"/>
              <a:pPr/>
              <a:t>2022/9/1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B389A61-97F8-432C-ADF1-64677BBA93E6}"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8ECC4E7-2D5A-42C8-B4CE-5C60DA05259A}" type="datetimeFigureOut">
              <a:rPr kumimoji="1" lang="ja-JP" altLang="en-US" smtClean="0"/>
              <a:pPr/>
              <a:t>2022/9/1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B389A61-97F8-432C-ADF1-64677BBA93E6}"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8ECC4E7-2D5A-42C8-B4CE-5C60DA05259A}" type="datetimeFigureOut">
              <a:rPr kumimoji="1" lang="ja-JP" altLang="en-US" smtClean="0"/>
              <a:pPr/>
              <a:t>2022/9/1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B389A61-97F8-432C-ADF1-64677BBA93E6}"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48ECC4E7-2D5A-42C8-B4CE-5C60DA05259A}" type="datetimeFigureOut">
              <a:rPr kumimoji="1" lang="ja-JP" altLang="en-US" smtClean="0"/>
              <a:pPr/>
              <a:t>2022/9/1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B389A61-97F8-432C-ADF1-64677BBA93E6}"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8ECC4E7-2D5A-42C8-B4CE-5C60DA05259A}" type="datetimeFigureOut">
              <a:rPr kumimoji="1" lang="ja-JP" altLang="en-US" smtClean="0"/>
              <a:pPr/>
              <a:t>2022/9/1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B389A61-97F8-432C-ADF1-64677BBA93E6}"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48ECC4E7-2D5A-42C8-B4CE-5C60DA05259A}" type="datetimeFigureOut">
              <a:rPr kumimoji="1" lang="ja-JP" altLang="en-US" smtClean="0"/>
              <a:pPr/>
              <a:t>2022/9/1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B389A61-97F8-432C-ADF1-64677BBA93E6}"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8ECC4E7-2D5A-42C8-B4CE-5C60DA05259A}" type="datetimeFigureOut">
              <a:rPr kumimoji="1" lang="ja-JP" altLang="en-US" smtClean="0"/>
              <a:pPr/>
              <a:t>2022/9/1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B389A61-97F8-432C-ADF1-64677BBA93E6}"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8ECC4E7-2D5A-42C8-B4CE-5C60DA05259A}" type="datetimeFigureOut">
              <a:rPr kumimoji="1" lang="ja-JP" altLang="en-US" smtClean="0"/>
              <a:pPr/>
              <a:t>2022/9/1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B389A61-97F8-432C-ADF1-64677BBA93E6}"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8ECC4E7-2D5A-42C8-B4CE-5C60DA05259A}" type="datetimeFigureOut">
              <a:rPr kumimoji="1" lang="ja-JP" altLang="en-US" smtClean="0"/>
              <a:pPr/>
              <a:t>2022/9/1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B389A61-97F8-432C-ADF1-64677BBA93E6}"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8ECC4E7-2D5A-42C8-B4CE-5C60DA05259A}" type="datetimeFigureOut">
              <a:rPr kumimoji="1" lang="ja-JP" altLang="en-US" smtClean="0"/>
              <a:pPr/>
              <a:t>2022/9/1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B389A61-97F8-432C-ADF1-64677BBA93E6}"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ECC4E7-2D5A-42C8-B4CE-5C60DA05259A}" type="datetimeFigureOut">
              <a:rPr kumimoji="1" lang="ja-JP" altLang="en-US" smtClean="0"/>
              <a:pPr/>
              <a:t>2022/9/1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389A61-97F8-432C-ADF1-64677BBA93E6}"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7775"/>
            <a:ext cx="9036496" cy="646331"/>
          </a:xfrm>
          <a:prstGeom prst="rect">
            <a:avLst/>
          </a:prstGeom>
          <a:noFill/>
        </p:spPr>
        <p:txBody>
          <a:bodyPr wrap="square" rtlCol="0">
            <a:spAutoFit/>
          </a:bodyPr>
          <a:lstStyle/>
          <a:p>
            <a:pPr algn="ctr"/>
            <a:r>
              <a:rPr kumimoji="1" lang="ja-JP" altLang="en-US" sz="2000" dirty="0"/>
              <a:t>労働安全衛生法に基づく歯科健康診断時の結果報告書が</a:t>
            </a:r>
            <a:r>
              <a:rPr lang="ja-JP" altLang="en-US" sz="2000" dirty="0"/>
              <a:t>変更になります　　</a:t>
            </a:r>
            <a:endParaRPr lang="en-US" altLang="ja-JP" sz="2000" dirty="0"/>
          </a:p>
          <a:p>
            <a:pPr algn="r"/>
            <a:r>
              <a:rPr lang="ja-JP" altLang="en-US" sz="1600" dirty="0"/>
              <a:t>公益社団法人日本歯科医師会</a:t>
            </a:r>
            <a:endParaRPr kumimoji="1" lang="ja-JP" altLang="en-US" sz="1600" dirty="0"/>
          </a:p>
        </p:txBody>
      </p:sp>
      <p:sp>
        <p:nvSpPr>
          <p:cNvPr id="4" name="テキスト ボックス 3"/>
          <p:cNvSpPr txBox="1"/>
          <p:nvPr/>
        </p:nvSpPr>
        <p:spPr>
          <a:xfrm>
            <a:off x="232756" y="689048"/>
            <a:ext cx="8821488" cy="6155531"/>
          </a:xfrm>
          <a:prstGeom prst="rect">
            <a:avLst/>
          </a:prstGeom>
          <a:noFill/>
        </p:spPr>
        <p:txBody>
          <a:bodyPr wrap="square" rtlCol="0">
            <a:spAutoFit/>
          </a:bodyPr>
          <a:lstStyle/>
          <a:p>
            <a:pPr algn="ctr"/>
            <a:r>
              <a:rPr lang="ja-JP" altLang="en-US" b="1" dirty="0"/>
              <a:t>令和４年１０月１日より、歯科健康診断が変わります</a:t>
            </a:r>
            <a:endParaRPr kumimoji="1" lang="en-US" altLang="ja-JP" b="1" dirty="0"/>
          </a:p>
          <a:p>
            <a:endParaRPr kumimoji="1" lang="en-US" altLang="ja-JP" sz="2000" b="1" dirty="0"/>
          </a:p>
          <a:p>
            <a:r>
              <a:rPr kumimoji="1" lang="ja-JP" altLang="en-US" sz="2000" b="1" dirty="0"/>
              <a:t>≪変更点≫</a:t>
            </a:r>
            <a:endParaRPr kumimoji="1" lang="en-US" altLang="ja-JP" sz="2000" b="1" dirty="0"/>
          </a:p>
          <a:p>
            <a:r>
              <a:rPr lang="ja-JP" altLang="en-US" b="1" dirty="0">
                <a:latin typeface="+mn-ea"/>
              </a:rPr>
              <a:t>１．歯科特殊健康診断専用の結果報告書ができました</a:t>
            </a:r>
            <a:endParaRPr lang="en-US" altLang="ja-JP" b="1" dirty="0">
              <a:latin typeface="+mn-ea"/>
            </a:endParaRPr>
          </a:p>
          <a:p>
            <a:pPr algn="just"/>
            <a:r>
              <a:rPr lang="ja-JP" altLang="en-US" dirty="0"/>
              <a:t>　　　</a:t>
            </a:r>
            <a:r>
              <a:rPr lang="ja-JP" altLang="en-US" sz="1600" dirty="0"/>
              <a:t>様式６号「定期健康診断結果報告書」から</a:t>
            </a:r>
            <a:r>
              <a:rPr lang="ja-JP" altLang="en-US" sz="1600" u="sng" dirty="0"/>
              <a:t>様式６号の２「有害な業務に係る歯科健康診断結果</a:t>
            </a:r>
            <a:endParaRPr lang="en-US" altLang="ja-JP" sz="1600" u="sng" dirty="0"/>
          </a:p>
          <a:p>
            <a:pPr algn="just"/>
            <a:r>
              <a:rPr lang="ja-JP" altLang="en-US" sz="1600" dirty="0"/>
              <a:t>　　　 </a:t>
            </a:r>
            <a:r>
              <a:rPr lang="ja-JP" altLang="en-US" sz="1600" u="sng" dirty="0"/>
              <a:t>報告書」に変更</a:t>
            </a:r>
            <a:r>
              <a:rPr lang="ja-JP" altLang="en-US" sz="1600" dirty="0"/>
              <a:t>になりました。全身の定期健康診断結果報告書の一部に設けられていた記入</a:t>
            </a:r>
            <a:endParaRPr lang="en-US" altLang="ja-JP" sz="1600" dirty="0"/>
          </a:p>
          <a:p>
            <a:pPr algn="just"/>
            <a:r>
              <a:rPr lang="ja-JP" altLang="en-US" sz="1600" dirty="0"/>
              <a:t>　　　 欄が、</a:t>
            </a:r>
            <a:r>
              <a:rPr lang="ja-JP" altLang="en-US" sz="1600" u="sng" dirty="0"/>
              <a:t>専用の独立した結果報告書</a:t>
            </a:r>
            <a:r>
              <a:rPr lang="ja-JP" altLang="en-US" sz="1600" dirty="0"/>
              <a:t>になりました</a:t>
            </a:r>
            <a:endParaRPr lang="en-US" altLang="ja-JP" sz="1600" dirty="0"/>
          </a:p>
          <a:p>
            <a:pPr algn="just"/>
            <a:r>
              <a:rPr lang="ja-JP" altLang="en-US" sz="1600" dirty="0"/>
              <a:t>　　　 また、労働者数</a:t>
            </a:r>
            <a:r>
              <a:rPr lang="en-US" altLang="ja-JP" sz="1600" dirty="0"/>
              <a:t>50</a:t>
            </a:r>
            <a:r>
              <a:rPr lang="ja-JP" altLang="en-US" sz="1600" dirty="0"/>
              <a:t>人未満の事業場も含め、すべての事業場に報告が義務づけられました</a:t>
            </a:r>
            <a:endParaRPr lang="en-US" altLang="ja-JP" sz="1600" dirty="0"/>
          </a:p>
          <a:p>
            <a:endParaRPr lang="en-US" altLang="ja-JP" sz="800" dirty="0"/>
          </a:p>
          <a:p>
            <a:r>
              <a:rPr lang="ja-JP" altLang="en-US" b="1" dirty="0">
                <a:latin typeface="+mn-ea"/>
              </a:rPr>
              <a:t>２．「健康診断実施機関の名称」「健康診断実施機関所在地」の記入欄があります</a:t>
            </a:r>
            <a:endParaRPr lang="en-US" altLang="ja-JP" b="1" dirty="0">
              <a:latin typeface="+mn-ea"/>
            </a:endParaRPr>
          </a:p>
          <a:p>
            <a:r>
              <a:rPr lang="ja-JP" altLang="en-US" sz="1800" dirty="0"/>
              <a:t>　　　</a:t>
            </a:r>
            <a:r>
              <a:rPr lang="ja-JP" altLang="en-US" sz="1600" dirty="0">
                <a:latin typeface="+mn-ea"/>
              </a:rPr>
              <a:t>本報告書には</a:t>
            </a:r>
            <a:r>
              <a:rPr lang="ja-JP" altLang="en-US" sz="1600" u="sng" dirty="0"/>
              <a:t>実施した歯科医師名を記入する欄はありません</a:t>
            </a:r>
            <a:r>
              <a:rPr lang="ja-JP" altLang="en-US" sz="1600" dirty="0"/>
              <a:t>。実施した機関（歯科医院名等）</a:t>
            </a:r>
            <a:endParaRPr lang="en-US" altLang="ja-JP" sz="1600" dirty="0"/>
          </a:p>
          <a:p>
            <a:r>
              <a:rPr lang="ja-JP" altLang="en-US" sz="1600" dirty="0"/>
              <a:t>　　　 及び所在地のみを正確に記入します</a:t>
            </a:r>
            <a:endParaRPr lang="en-US" altLang="ja-JP" sz="1600" dirty="0"/>
          </a:p>
          <a:p>
            <a:endParaRPr lang="en-US" altLang="ja-JP" sz="800" b="1" dirty="0">
              <a:latin typeface="+mn-ea"/>
            </a:endParaRPr>
          </a:p>
          <a:p>
            <a:r>
              <a:rPr lang="ja-JP" altLang="en-US" b="1" dirty="0">
                <a:latin typeface="+mn-ea"/>
              </a:rPr>
              <a:t>３．記載事項（有害な業務内容等）が増えました</a:t>
            </a:r>
            <a:endParaRPr lang="en-US" altLang="ja-JP" b="1" dirty="0">
              <a:latin typeface="+mn-ea"/>
            </a:endParaRPr>
          </a:p>
          <a:p>
            <a:r>
              <a:rPr lang="ja-JP" altLang="en-US" dirty="0"/>
              <a:t>　　　</a:t>
            </a:r>
            <a:r>
              <a:rPr lang="ja-JP" altLang="en-US" sz="1600" dirty="0"/>
              <a:t>新たに「①労働安衛令第２２条３項に掲げる業務に従事する労働者数」の欄が追加されました</a:t>
            </a:r>
            <a:endParaRPr lang="en-US" altLang="ja-JP" sz="1600" dirty="0"/>
          </a:p>
          <a:p>
            <a:r>
              <a:rPr lang="ja-JP" altLang="en-US" sz="1600" dirty="0"/>
              <a:t>　　　「②受診労働者数」「③所見のあった者の人数」は結果を記入します</a:t>
            </a:r>
            <a:endParaRPr lang="en-US" altLang="ja-JP" sz="1600" dirty="0"/>
          </a:p>
          <a:p>
            <a:r>
              <a:rPr lang="ja-JP" altLang="en-US" sz="1600" dirty="0"/>
              <a:t>　　　さらに、 「</a:t>
            </a:r>
            <a:r>
              <a:rPr lang="ja-JP" altLang="en-US" sz="1600" u="sng" dirty="0"/>
              <a:t>④物質（化学）</a:t>
            </a:r>
            <a:r>
              <a:rPr lang="ja-JP" altLang="en-US" sz="1600" dirty="0"/>
              <a:t>」 「</a:t>
            </a:r>
            <a:r>
              <a:rPr lang="ja-JP" altLang="en-US" sz="1600" u="sng" dirty="0"/>
              <a:t>⑤業務内容（化学物質の使用目的）」欄も増えました</a:t>
            </a:r>
            <a:r>
              <a:rPr lang="ja-JP" altLang="en-US" sz="1600" dirty="0"/>
              <a:t>（記入例参考）</a:t>
            </a:r>
            <a:endParaRPr lang="en-US" altLang="ja-JP" sz="1600" dirty="0"/>
          </a:p>
          <a:p>
            <a:r>
              <a:rPr lang="ja-JP" altLang="en-US" sz="1600" dirty="0"/>
              <a:t>　　　　</a:t>
            </a:r>
            <a:r>
              <a:rPr lang="en-US" altLang="ja-JP" sz="1600" dirty="0"/>
              <a:t>《</a:t>
            </a:r>
            <a:r>
              <a:rPr lang="ja-JP" altLang="en-US" sz="1600" dirty="0"/>
              <a:t>注１</a:t>
            </a:r>
            <a:r>
              <a:rPr lang="en-US" altLang="ja-JP" sz="1600" dirty="0"/>
              <a:t>》</a:t>
            </a:r>
            <a:r>
              <a:rPr lang="ja-JP" altLang="en-US" sz="1600" dirty="0"/>
              <a:t>「①従事労働者数」と「②受診労働者数」は欠勤者等の存在で一致しないことがあります</a:t>
            </a:r>
            <a:endParaRPr lang="en-US" altLang="ja-JP" sz="1600" dirty="0"/>
          </a:p>
          <a:p>
            <a:r>
              <a:rPr lang="ja-JP" altLang="en-US" sz="1600" dirty="0"/>
              <a:t>　　　　</a:t>
            </a:r>
            <a:r>
              <a:rPr lang="en-US" altLang="ja-JP" sz="1600" dirty="0"/>
              <a:t>《</a:t>
            </a:r>
            <a:r>
              <a:rPr lang="ja-JP" altLang="en-US" sz="1600" dirty="0"/>
              <a:t>注２</a:t>
            </a:r>
            <a:r>
              <a:rPr lang="en-US" altLang="ja-JP" sz="1600" dirty="0"/>
              <a:t>》</a:t>
            </a:r>
            <a:r>
              <a:rPr lang="ja-JP" altLang="en-US" sz="1600" dirty="0"/>
              <a:t>健康診断個人票に下記事項等を記録し、口内異常所見（舌、粘膜等）は産業医に伝える　　　　　　　　</a:t>
            </a:r>
            <a:endParaRPr lang="en-US" altLang="ja-JP" sz="1600" dirty="0"/>
          </a:p>
          <a:p>
            <a:r>
              <a:rPr lang="ja-JP" altLang="en-US" sz="1600" dirty="0"/>
              <a:t>　　　　　　　　　１）化学物質の使用濃度</a:t>
            </a:r>
            <a:endParaRPr lang="en-US" altLang="ja-JP" sz="1600" dirty="0"/>
          </a:p>
          <a:p>
            <a:r>
              <a:rPr lang="ja-JP" altLang="en-US" sz="1600" dirty="0"/>
              <a:t>　　　　　　　　　２）化学物質の取扱時間、使用量（１日または１週間または１カ月当たり）</a:t>
            </a:r>
            <a:endParaRPr lang="en-US" altLang="ja-JP" sz="1600" dirty="0"/>
          </a:p>
          <a:p>
            <a:r>
              <a:rPr lang="ja-JP" altLang="en-US" sz="1600" dirty="0"/>
              <a:t>　　　　　　　　　３）化学物質混合の有無　　など</a:t>
            </a:r>
            <a:endParaRPr lang="en-US" altLang="ja-JP" sz="1600" dirty="0"/>
          </a:p>
          <a:p>
            <a:endParaRPr lang="en-US" altLang="ja-JP" sz="800" b="1" dirty="0"/>
          </a:p>
          <a:p>
            <a:r>
              <a:rPr lang="en-US" altLang="ja-JP" sz="1400" b="1" dirty="0"/>
              <a:t>※</a:t>
            </a:r>
            <a:r>
              <a:rPr lang="ja-JP" altLang="en-US" sz="1400" b="1" dirty="0"/>
              <a:t>産業医を選任していない事業場は、</a:t>
            </a:r>
            <a:r>
              <a:rPr lang="ja-JP" altLang="en-US" sz="1400" b="1" u="sng" dirty="0"/>
              <a:t>「産業医」欄（最下段）には、記入不要</a:t>
            </a:r>
            <a:r>
              <a:rPr lang="ja-JP" altLang="en-US" sz="1400" b="1" dirty="0"/>
              <a:t>です。</a:t>
            </a:r>
            <a:endParaRPr lang="en-US" altLang="ja-JP" sz="1600" b="1" dirty="0"/>
          </a:p>
          <a:p>
            <a:r>
              <a:rPr lang="en-US" altLang="ja-JP" sz="1600" b="1" dirty="0"/>
              <a:t>      </a:t>
            </a:r>
            <a:r>
              <a:rPr lang="ja-JP" altLang="en-US" sz="1600" b="1" dirty="0"/>
              <a:t>　　</a:t>
            </a:r>
            <a:r>
              <a:rPr lang="ja-JP" altLang="en-US" sz="1400" dirty="0"/>
              <a:t>各事業場に選任されている産業医が歯科健診実施結果の確認をするための欄です</a:t>
            </a:r>
            <a:endParaRPr lang="en-US" altLang="ja-JP" sz="1400" dirty="0"/>
          </a:p>
        </p:txBody>
      </p:sp>
      <p:sp>
        <p:nvSpPr>
          <p:cNvPr id="6" name="正方形/長方形 5"/>
          <p:cNvSpPr/>
          <p:nvPr/>
        </p:nvSpPr>
        <p:spPr>
          <a:xfrm>
            <a:off x="143000" y="654106"/>
            <a:ext cx="8821488" cy="615669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8190148" y="2852936"/>
            <a:ext cx="576064"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mn-ea"/>
              </a:rPr>
              <a:t>A</a:t>
            </a:r>
            <a:endParaRPr kumimoji="1" lang="ja-JP" altLang="en-US" sz="2400" dirty="0">
              <a:solidFill>
                <a:schemeClr val="tx1"/>
              </a:solidFill>
              <a:latin typeface="+mn-ea"/>
            </a:endParaRPr>
          </a:p>
        </p:txBody>
      </p:sp>
      <p:sp>
        <p:nvSpPr>
          <p:cNvPr id="13" name="円/楕円 12"/>
          <p:cNvSpPr/>
          <p:nvPr/>
        </p:nvSpPr>
        <p:spPr>
          <a:xfrm>
            <a:off x="7236296" y="6168952"/>
            <a:ext cx="576064"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mn-ea"/>
              </a:rPr>
              <a:t>C</a:t>
            </a:r>
            <a:endParaRPr kumimoji="1" lang="ja-JP" altLang="en-US" sz="2400" dirty="0">
              <a:solidFill>
                <a:schemeClr val="tx1"/>
              </a:solidFill>
              <a:latin typeface="+mn-ea"/>
            </a:endParaRPr>
          </a:p>
        </p:txBody>
      </p:sp>
      <p:sp>
        <p:nvSpPr>
          <p:cNvPr id="14" name="円/楕円 13"/>
          <p:cNvSpPr/>
          <p:nvPr/>
        </p:nvSpPr>
        <p:spPr>
          <a:xfrm>
            <a:off x="5004048" y="3766813"/>
            <a:ext cx="576064"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mn-ea"/>
              </a:rPr>
              <a:t>B</a:t>
            </a:r>
            <a:endParaRPr kumimoji="1" lang="ja-JP" altLang="en-US" sz="2400" dirty="0">
              <a:solidFill>
                <a:schemeClr val="tx1"/>
              </a:solidFill>
              <a:latin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16"/>
          <p:cNvSpPr txBox="1">
            <a:spLocks noChangeArrowheads="1"/>
          </p:cNvSpPr>
          <p:nvPr/>
        </p:nvSpPr>
        <p:spPr bwMode="auto">
          <a:xfrm>
            <a:off x="323528" y="188640"/>
            <a:ext cx="4608512" cy="1877437"/>
          </a:xfrm>
          <a:prstGeom prst="rect">
            <a:avLst/>
          </a:prstGeom>
          <a:noFill/>
          <a:ln w="9525">
            <a:noFill/>
            <a:miter lim="800000"/>
            <a:headEnd/>
            <a:tailEnd/>
          </a:ln>
        </p:spPr>
        <p:txBody>
          <a:bodyPr wrap="square">
            <a:spAutoFit/>
          </a:bodyPr>
          <a:lstStyle/>
          <a:p>
            <a:r>
              <a:rPr lang="ja-JP" altLang="en-US" sz="2400" dirty="0">
                <a:solidFill>
                  <a:srgbClr val="FF0000"/>
                </a:solidFill>
                <a:latin typeface="HGP創英角ﾎﾟｯﾌﾟ体" pitchFamily="50" charset="-128"/>
                <a:ea typeface="HGP創英角ﾎﾟｯﾌﾟ体" pitchFamily="50" charset="-128"/>
              </a:rPr>
              <a:t>２０２２．１０．１～</a:t>
            </a:r>
            <a:endParaRPr lang="en-US" altLang="ja-JP" sz="2400" dirty="0">
              <a:solidFill>
                <a:srgbClr val="FF0000"/>
              </a:solidFill>
              <a:latin typeface="HGP創英角ﾎﾟｯﾌﾟ体" pitchFamily="50" charset="-128"/>
              <a:ea typeface="HGP創英角ﾎﾟｯﾌﾟ体" pitchFamily="50" charset="-128"/>
            </a:endParaRPr>
          </a:p>
          <a:p>
            <a:endParaRPr lang="en-US" altLang="ja-JP" sz="1200" dirty="0">
              <a:solidFill>
                <a:srgbClr val="FF0000"/>
              </a:solidFill>
              <a:latin typeface="HGP創英角ﾎﾟｯﾌﾟ体" pitchFamily="50" charset="-128"/>
              <a:ea typeface="HGP創英角ﾎﾟｯﾌﾟ体" pitchFamily="50" charset="-128"/>
            </a:endParaRPr>
          </a:p>
          <a:p>
            <a:endParaRPr lang="en-US" altLang="ja-JP" sz="800" dirty="0"/>
          </a:p>
          <a:p>
            <a:r>
              <a:rPr lang="ja-JP" altLang="en-US" sz="2400" dirty="0"/>
              <a:t>様式６号の２</a:t>
            </a:r>
            <a:endParaRPr lang="en-US" altLang="ja-JP" sz="2400" dirty="0"/>
          </a:p>
          <a:p>
            <a:r>
              <a:rPr lang="ja-JP" altLang="en-US" sz="2400" dirty="0"/>
              <a:t>「有害な業務に係る</a:t>
            </a:r>
            <a:endParaRPr lang="en-US" altLang="ja-JP" sz="2400" dirty="0"/>
          </a:p>
          <a:p>
            <a:r>
              <a:rPr lang="ja-JP" altLang="en-US" sz="2400" dirty="0"/>
              <a:t>　　　歯科健康診断結果報告書」</a:t>
            </a:r>
          </a:p>
        </p:txBody>
      </p:sp>
      <p:cxnSp>
        <p:nvCxnSpPr>
          <p:cNvPr id="33" name="直線コネクタ 32"/>
          <p:cNvCxnSpPr/>
          <p:nvPr/>
        </p:nvCxnSpPr>
        <p:spPr>
          <a:xfrm>
            <a:off x="323528" y="3645024"/>
            <a:ext cx="576064" cy="288032"/>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1331640" y="4149080"/>
            <a:ext cx="216024" cy="144016"/>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8316416" y="116632"/>
            <a:ext cx="648072"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5148064" y="188640"/>
            <a:ext cx="288032"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a:extLst>
              <a:ext uri="{FF2B5EF4-FFF2-40B4-BE49-F238E27FC236}">
                <a16:creationId xmlns:a16="http://schemas.microsoft.com/office/drawing/2014/main" id="{AA107824-CC19-6831-3C39-DBABB4F7D3C9}"/>
              </a:ext>
            </a:extLst>
          </p:cNvPr>
          <p:cNvGrpSpPr/>
          <p:nvPr/>
        </p:nvGrpSpPr>
        <p:grpSpPr>
          <a:xfrm>
            <a:off x="40777" y="2564904"/>
            <a:ext cx="7560840" cy="3960440"/>
            <a:chOff x="107504" y="2564904"/>
            <a:chExt cx="7560840" cy="3960440"/>
          </a:xfrm>
        </p:grpSpPr>
        <p:grpSp>
          <p:nvGrpSpPr>
            <p:cNvPr id="14" name="グループ化 13">
              <a:extLst>
                <a:ext uri="{FF2B5EF4-FFF2-40B4-BE49-F238E27FC236}">
                  <a16:creationId xmlns:a16="http://schemas.microsoft.com/office/drawing/2014/main" id="{2E13414A-4006-EED6-7788-E4F1DE1B3147}"/>
                </a:ext>
              </a:extLst>
            </p:cNvPr>
            <p:cNvGrpSpPr/>
            <p:nvPr/>
          </p:nvGrpSpPr>
          <p:grpSpPr>
            <a:xfrm>
              <a:off x="107504" y="2564904"/>
              <a:ext cx="7560840" cy="3960440"/>
              <a:chOff x="107504" y="2564904"/>
              <a:chExt cx="7560840" cy="3960440"/>
            </a:xfrm>
          </p:grpSpPr>
          <p:sp>
            <p:nvSpPr>
              <p:cNvPr id="46" name="テキスト ボックス 45"/>
              <p:cNvSpPr txBox="1"/>
              <p:nvPr/>
            </p:nvSpPr>
            <p:spPr>
              <a:xfrm>
                <a:off x="179512" y="2611751"/>
                <a:ext cx="2664296" cy="646331"/>
              </a:xfrm>
              <a:prstGeom prst="rect">
                <a:avLst/>
              </a:prstGeom>
              <a:noFill/>
            </p:spPr>
            <p:txBody>
              <a:bodyPr wrap="square" rtlCol="0">
                <a:spAutoFit/>
              </a:bodyPr>
              <a:lstStyle/>
              <a:p>
                <a:r>
                  <a:rPr lang="ja-JP" altLang="en-US" sz="3600" b="1" dirty="0">
                    <a:solidFill>
                      <a:srgbClr val="C00000"/>
                    </a:solidFill>
                    <a:effectLst>
                      <a:outerShdw blurRad="38100" dist="38100" dir="2700000" algn="tl">
                        <a:srgbClr val="000000">
                          <a:alpha val="43137"/>
                        </a:srgbClr>
                      </a:outerShdw>
                    </a:effectLst>
                  </a:rPr>
                  <a:t>≪記入例≫</a:t>
                </a:r>
                <a:endParaRPr kumimoji="1" lang="ja-JP" altLang="en-US" sz="3600" b="1" dirty="0">
                  <a:solidFill>
                    <a:srgbClr val="C00000"/>
                  </a:solidFill>
                  <a:effectLst>
                    <a:outerShdw blurRad="38100" dist="38100" dir="2700000" algn="tl">
                      <a:srgbClr val="000000">
                        <a:alpha val="43137"/>
                      </a:srgbClr>
                    </a:outerShdw>
                  </a:effectLst>
                </a:endParaRPr>
              </a:p>
            </p:txBody>
          </p:sp>
          <p:grpSp>
            <p:nvGrpSpPr>
              <p:cNvPr id="13" name="グループ化 12">
                <a:extLst>
                  <a:ext uri="{FF2B5EF4-FFF2-40B4-BE49-F238E27FC236}">
                    <a16:creationId xmlns:a16="http://schemas.microsoft.com/office/drawing/2014/main" id="{013186B3-73C9-709C-6744-A6CB67C914B1}"/>
                  </a:ext>
                </a:extLst>
              </p:cNvPr>
              <p:cNvGrpSpPr/>
              <p:nvPr/>
            </p:nvGrpSpPr>
            <p:grpSpPr>
              <a:xfrm>
                <a:off x="107504" y="2564904"/>
                <a:ext cx="7560840" cy="3960440"/>
                <a:chOff x="107504" y="2564904"/>
                <a:chExt cx="7560840" cy="3960440"/>
              </a:xfrm>
            </p:grpSpPr>
            <p:pic>
              <p:nvPicPr>
                <p:cNvPr id="5123" name="Picture 3"/>
                <p:cNvPicPr>
                  <a:picLocks noChangeAspect="1" noChangeArrowheads="1"/>
                </p:cNvPicPr>
                <p:nvPr/>
              </p:nvPicPr>
              <p:blipFill>
                <a:blip r:embed="rId2" cstate="print"/>
                <a:srcRect/>
                <a:stretch>
                  <a:fillRect/>
                </a:stretch>
              </p:blipFill>
              <p:spPr bwMode="auto">
                <a:xfrm>
                  <a:off x="107504" y="3501008"/>
                  <a:ext cx="7560840" cy="2857500"/>
                </a:xfrm>
                <a:prstGeom prst="rect">
                  <a:avLst/>
                </a:prstGeom>
                <a:noFill/>
                <a:ln w="9525">
                  <a:noFill/>
                  <a:miter lim="800000"/>
                  <a:headEnd/>
                  <a:tailEnd/>
                </a:ln>
              </p:spPr>
            </p:pic>
            <p:sp>
              <p:nvSpPr>
                <p:cNvPr id="5" name="正方形/長方形 4"/>
                <p:cNvSpPr/>
                <p:nvPr/>
              </p:nvSpPr>
              <p:spPr>
                <a:xfrm>
                  <a:off x="179512" y="4149080"/>
                  <a:ext cx="504056"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項目</a:t>
                  </a:r>
                </a:p>
              </p:txBody>
            </p:sp>
            <p:sp>
              <p:nvSpPr>
                <p:cNvPr id="6" name="正方形/長方形 5"/>
                <p:cNvSpPr/>
                <p:nvPr/>
              </p:nvSpPr>
              <p:spPr>
                <a:xfrm>
                  <a:off x="179512" y="4509120"/>
                  <a:ext cx="1728192"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労働安全衛生法施行令</a:t>
                  </a:r>
                  <a:endParaRPr kumimoji="1" lang="en-US" altLang="ja-JP" sz="1200" b="1" dirty="0">
                    <a:solidFill>
                      <a:schemeClr val="tx1"/>
                    </a:solidFill>
                  </a:endParaRPr>
                </a:p>
                <a:p>
                  <a:pPr algn="ctr"/>
                  <a:r>
                    <a:rPr lang="ja-JP" altLang="en-US" sz="1200" b="1" dirty="0">
                      <a:solidFill>
                        <a:schemeClr val="tx1"/>
                      </a:solidFill>
                    </a:rPr>
                    <a:t>第</a:t>
                  </a:r>
                  <a:r>
                    <a:rPr kumimoji="1" lang="ja-JP" altLang="en-US" sz="1200" b="1" dirty="0">
                      <a:solidFill>
                        <a:schemeClr val="tx1"/>
                      </a:solidFill>
                    </a:rPr>
                    <a:t>２２条第３項に揚る</a:t>
                  </a:r>
                  <a:r>
                    <a:rPr lang="ja-JP" altLang="en-US" sz="1200" b="1" dirty="0">
                      <a:solidFill>
                        <a:schemeClr val="tx1"/>
                      </a:solidFill>
                    </a:rPr>
                    <a:t>業</a:t>
                  </a:r>
                  <a:endParaRPr kumimoji="1" lang="en-US" altLang="ja-JP" sz="1200" b="1" dirty="0">
                    <a:solidFill>
                      <a:schemeClr val="tx1"/>
                    </a:solidFill>
                  </a:endParaRPr>
                </a:p>
                <a:p>
                  <a:pPr algn="ctr"/>
                  <a:r>
                    <a:rPr kumimoji="1" lang="ja-JP" altLang="en-US" sz="1200" b="1" dirty="0">
                      <a:solidFill>
                        <a:schemeClr val="tx1"/>
                      </a:solidFill>
                    </a:rPr>
                    <a:t>務に従事する労働者数</a:t>
                  </a:r>
                </a:p>
              </p:txBody>
            </p:sp>
            <p:sp>
              <p:nvSpPr>
                <p:cNvPr id="7" name="正方形/長方形 6"/>
                <p:cNvSpPr/>
                <p:nvPr/>
              </p:nvSpPr>
              <p:spPr>
                <a:xfrm>
                  <a:off x="179512" y="5877272"/>
                  <a:ext cx="1728192"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所見のあった者の人数</a:t>
                  </a:r>
                </a:p>
              </p:txBody>
            </p:sp>
            <p:sp>
              <p:nvSpPr>
                <p:cNvPr id="8" name="正方形/長方形 7"/>
                <p:cNvSpPr/>
                <p:nvPr/>
              </p:nvSpPr>
              <p:spPr>
                <a:xfrm>
                  <a:off x="395536" y="3645024"/>
                  <a:ext cx="1512168"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取扱有害物質</a:t>
                  </a:r>
                  <a:endParaRPr kumimoji="1" lang="ja-JP" altLang="en-US" sz="1200" b="1" dirty="0">
                    <a:solidFill>
                      <a:schemeClr val="tx1"/>
                    </a:solidFill>
                  </a:endParaRPr>
                </a:p>
              </p:txBody>
            </p:sp>
            <p:sp>
              <p:nvSpPr>
                <p:cNvPr id="9" name="正方形/長方形 8"/>
                <p:cNvSpPr/>
                <p:nvPr/>
              </p:nvSpPr>
              <p:spPr>
                <a:xfrm>
                  <a:off x="179512" y="5229200"/>
                  <a:ext cx="1656184"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受診労働者数</a:t>
                  </a:r>
                </a:p>
              </p:txBody>
            </p:sp>
            <p:sp>
              <p:nvSpPr>
                <p:cNvPr id="11" name="正方形/長方形 10"/>
                <p:cNvSpPr/>
                <p:nvPr/>
              </p:nvSpPr>
              <p:spPr>
                <a:xfrm>
                  <a:off x="2051720" y="3645024"/>
                  <a:ext cx="648072"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物質</a:t>
                  </a:r>
                </a:p>
              </p:txBody>
            </p:sp>
            <p:sp>
              <p:nvSpPr>
                <p:cNvPr id="22" name="正方形/長方形 21"/>
                <p:cNvSpPr/>
                <p:nvPr/>
              </p:nvSpPr>
              <p:spPr>
                <a:xfrm>
                  <a:off x="1979712" y="4077072"/>
                  <a:ext cx="1008112"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業務内容</a:t>
                  </a:r>
                  <a:endParaRPr kumimoji="1" lang="ja-JP" altLang="en-US" sz="1600" b="1" dirty="0">
                    <a:solidFill>
                      <a:schemeClr val="tx1"/>
                    </a:solidFill>
                  </a:endParaRPr>
                </a:p>
              </p:txBody>
            </p:sp>
            <p:sp>
              <p:nvSpPr>
                <p:cNvPr id="23" name="正方形/長方形 22"/>
                <p:cNvSpPr/>
                <p:nvPr/>
              </p:nvSpPr>
              <p:spPr>
                <a:xfrm>
                  <a:off x="1403648" y="4077072"/>
                  <a:ext cx="504056"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業務</a:t>
                  </a:r>
                  <a:endParaRPr kumimoji="1" lang="en-US" altLang="ja-JP" sz="1200" b="1" dirty="0">
                    <a:solidFill>
                      <a:schemeClr val="tx1"/>
                    </a:solidFill>
                  </a:endParaRPr>
                </a:p>
                <a:p>
                  <a:pPr algn="ctr"/>
                  <a:r>
                    <a:rPr lang="ja-JP" altLang="en-US" sz="1200" b="1" dirty="0">
                      <a:solidFill>
                        <a:schemeClr val="tx1"/>
                      </a:solidFill>
                    </a:rPr>
                    <a:t>内容</a:t>
                  </a:r>
                  <a:endParaRPr kumimoji="1" lang="ja-JP" altLang="en-US" sz="1200" b="1" dirty="0">
                    <a:solidFill>
                      <a:schemeClr val="tx1"/>
                    </a:solidFill>
                  </a:endParaRPr>
                </a:p>
              </p:txBody>
            </p:sp>
            <p:sp>
              <p:nvSpPr>
                <p:cNvPr id="37" name="テキスト ボックス 36"/>
                <p:cNvSpPr txBox="1"/>
                <p:nvPr/>
              </p:nvSpPr>
              <p:spPr>
                <a:xfrm>
                  <a:off x="2987824" y="4077072"/>
                  <a:ext cx="2376264" cy="338554"/>
                </a:xfrm>
                <a:prstGeom prst="rect">
                  <a:avLst/>
                </a:prstGeom>
                <a:noFill/>
              </p:spPr>
              <p:txBody>
                <a:bodyPr wrap="square" rtlCol="0">
                  <a:spAutoFit/>
                </a:bodyPr>
                <a:lstStyle/>
                <a:p>
                  <a:r>
                    <a:rPr lang="ja-JP" altLang="en-US" sz="1600" dirty="0">
                      <a:solidFill>
                        <a:srgbClr val="FF0000"/>
                      </a:solidFill>
                    </a:rPr>
                    <a:t>脱脂洗浄作業</a:t>
                  </a:r>
                  <a:endParaRPr kumimoji="1" lang="ja-JP" altLang="en-US" sz="1600" dirty="0">
                    <a:solidFill>
                      <a:srgbClr val="FF0000"/>
                    </a:solidFill>
                  </a:endParaRPr>
                </a:p>
              </p:txBody>
            </p:sp>
            <p:sp>
              <p:nvSpPr>
                <p:cNvPr id="38" name="正方形/長方形 37"/>
                <p:cNvSpPr/>
                <p:nvPr/>
              </p:nvSpPr>
              <p:spPr>
                <a:xfrm>
                  <a:off x="2699792" y="3573016"/>
                  <a:ext cx="1422184" cy="369332"/>
                </a:xfrm>
                <a:prstGeom prst="rect">
                  <a:avLst/>
                </a:prstGeom>
              </p:spPr>
              <p:txBody>
                <a:bodyPr wrap="none">
                  <a:spAutoFit/>
                </a:bodyPr>
                <a:lstStyle/>
                <a:p>
                  <a:r>
                    <a:rPr lang="ja-JP" altLang="en-US" dirty="0">
                      <a:solidFill>
                        <a:srgbClr val="FF0000"/>
                      </a:solidFill>
                    </a:rPr>
                    <a:t>塩酸（２５％）</a:t>
                  </a:r>
                </a:p>
              </p:txBody>
            </p:sp>
            <p:sp>
              <p:nvSpPr>
                <p:cNvPr id="40" name="下矢印吹き出し 39"/>
                <p:cNvSpPr/>
                <p:nvPr/>
              </p:nvSpPr>
              <p:spPr>
                <a:xfrm>
                  <a:off x="2627784" y="2564904"/>
                  <a:ext cx="2376264" cy="1080120"/>
                </a:xfrm>
                <a:prstGeom prst="down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・塩酸・硫酸</a:t>
                  </a:r>
                  <a:r>
                    <a:rPr lang="ja-JP" altLang="en-US" dirty="0">
                      <a:solidFill>
                        <a:schemeClr val="tx1"/>
                      </a:solidFill>
                    </a:rPr>
                    <a:t>・フッ化水素・その他（酸以外も）</a:t>
                  </a:r>
                  <a:endParaRPr kumimoji="1" lang="ja-JP" altLang="en-US" dirty="0">
                    <a:solidFill>
                      <a:schemeClr val="tx1"/>
                    </a:solidFill>
                  </a:endParaRPr>
                </a:p>
              </p:txBody>
            </p:sp>
            <p:sp>
              <p:nvSpPr>
                <p:cNvPr id="41" name="上矢印吹き出し 40"/>
                <p:cNvSpPr/>
                <p:nvPr/>
              </p:nvSpPr>
              <p:spPr>
                <a:xfrm>
                  <a:off x="2051720" y="4365104"/>
                  <a:ext cx="2016224" cy="2160240"/>
                </a:xfrm>
                <a:prstGeom prst="upArrowCallout">
                  <a:avLst>
                    <a:gd name="adj1" fmla="val 25000"/>
                    <a:gd name="adj2" fmla="val 25000"/>
                    <a:gd name="adj3" fmla="val 27266"/>
                    <a:gd name="adj4" fmla="val 6497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a:t>
                  </a:r>
                  <a:r>
                    <a:rPr lang="ja-JP" altLang="en-US" dirty="0">
                      <a:solidFill>
                        <a:schemeClr val="tx1"/>
                      </a:solidFill>
                    </a:rPr>
                    <a:t>表面処理作業</a:t>
                  </a:r>
                  <a:endParaRPr kumimoji="1" lang="en-US" altLang="ja-JP" dirty="0">
                    <a:solidFill>
                      <a:schemeClr val="tx1"/>
                    </a:solidFill>
                  </a:endParaRPr>
                </a:p>
                <a:p>
                  <a:r>
                    <a:rPr lang="ja-JP" altLang="en-US" dirty="0">
                      <a:solidFill>
                        <a:schemeClr val="tx1"/>
                      </a:solidFill>
                    </a:rPr>
                    <a:t>・薬品調合作業</a:t>
                  </a:r>
                  <a:endParaRPr lang="en-US" altLang="ja-JP" dirty="0">
                    <a:solidFill>
                      <a:schemeClr val="tx1"/>
                    </a:solidFill>
                  </a:endParaRPr>
                </a:p>
                <a:p>
                  <a:r>
                    <a:rPr lang="ja-JP" altLang="en-US" dirty="0">
                      <a:solidFill>
                        <a:schemeClr val="tx1"/>
                      </a:solidFill>
                    </a:rPr>
                    <a:t>・</a:t>
                  </a:r>
                  <a:r>
                    <a:rPr lang="en-US" altLang="ja-JP" dirty="0">
                      <a:solidFill>
                        <a:schemeClr val="tx1"/>
                      </a:solidFill>
                    </a:rPr>
                    <a:t>PH</a:t>
                  </a:r>
                  <a:r>
                    <a:rPr lang="ja-JP" altLang="en-US" dirty="0">
                      <a:solidFill>
                        <a:schemeClr val="tx1"/>
                      </a:solidFill>
                    </a:rPr>
                    <a:t>調整作業</a:t>
                  </a:r>
                  <a:endParaRPr lang="en-US" altLang="ja-JP" dirty="0">
                    <a:solidFill>
                      <a:schemeClr val="tx1"/>
                    </a:solidFill>
                  </a:endParaRPr>
                </a:p>
                <a:p>
                  <a:r>
                    <a:rPr kumimoji="1" lang="ja-JP" altLang="en-US" dirty="0">
                      <a:solidFill>
                        <a:schemeClr val="tx1"/>
                      </a:solidFill>
                    </a:rPr>
                    <a:t>・加水分解作業</a:t>
                  </a:r>
                  <a:r>
                    <a:rPr lang="ja-JP" altLang="en-US" sz="1100" dirty="0">
                      <a:solidFill>
                        <a:schemeClr val="tx1"/>
                      </a:solidFill>
                    </a:rPr>
                    <a:t>など</a:t>
                  </a:r>
                  <a:endParaRPr kumimoji="1" lang="en-US" altLang="ja-JP" sz="1100" dirty="0">
                    <a:solidFill>
                      <a:schemeClr val="tx1"/>
                    </a:solidFill>
                  </a:endParaRPr>
                </a:p>
              </p:txBody>
            </p:sp>
            <p:sp>
              <p:nvSpPr>
                <p:cNvPr id="53" name="テキスト ボックス 52"/>
                <p:cNvSpPr txBox="1"/>
                <p:nvPr/>
              </p:nvSpPr>
              <p:spPr>
                <a:xfrm>
                  <a:off x="2771800" y="4559642"/>
                  <a:ext cx="720080" cy="553998"/>
                </a:xfrm>
                <a:prstGeom prst="rect">
                  <a:avLst/>
                </a:prstGeom>
                <a:noFill/>
              </p:spPr>
              <p:txBody>
                <a:bodyPr wrap="square" rtlCol="0">
                  <a:spAutoFit/>
                </a:bodyPr>
                <a:lstStyle/>
                <a:p>
                  <a:r>
                    <a:rPr kumimoji="1" lang="ja-JP" altLang="en-US" sz="1000" dirty="0"/>
                    <a:t>その他</a:t>
                  </a:r>
                  <a:endParaRPr kumimoji="1" lang="en-US" altLang="ja-JP" sz="1000" dirty="0"/>
                </a:p>
                <a:p>
                  <a:r>
                    <a:rPr kumimoji="1" lang="ja-JP" altLang="en-US" sz="1000" dirty="0"/>
                    <a:t>の作業として</a:t>
                  </a:r>
                </a:p>
              </p:txBody>
            </p:sp>
          </p:grpSp>
        </p:grpSp>
        <p:grpSp>
          <p:nvGrpSpPr>
            <p:cNvPr id="18" name="グループ化 17">
              <a:extLst>
                <a:ext uri="{FF2B5EF4-FFF2-40B4-BE49-F238E27FC236}">
                  <a16:creationId xmlns:a16="http://schemas.microsoft.com/office/drawing/2014/main" id="{04D7BE8A-AEE7-4E95-DC32-66D6EC36C1ED}"/>
                </a:ext>
              </a:extLst>
            </p:cNvPr>
            <p:cNvGrpSpPr/>
            <p:nvPr/>
          </p:nvGrpSpPr>
          <p:grpSpPr>
            <a:xfrm>
              <a:off x="179512" y="3501008"/>
              <a:ext cx="5112568" cy="2880320"/>
              <a:chOff x="179512" y="3501008"/>
              <a:chExt cx="5112568" cy="2880320"/>
            </a:xfrm>
          </p:grpSpPr>
          <p:sp>
            <p:nvSpPr>
              <p:cNvPr id="43" name="テキスト ボックス 42"/>
              <p:cNvSpPr txBox="1"/>
              <p:nvPr/>
            </p:nvSpPr>
            <p:spPr>
              <a:xfrm>
                <a:off x="4716016" y="5157192"/>
                <a:ext cx="360040" cy="461665"/>
              </a:xfrm>
              <a:prstGeom prst="rect">
                <a:avLst/>
              </a:prstGeom>
              <a:noFill/>
            </p:spPr>
            <p:txBody>
              <a:bodyPr wrap="square" rtlCol="0">
                <a:spAutoFit/>
              </a:bodyPr>
              <a:lstStyle/>
              <a:p>
                <a:r>
                  <a:rPr kumimoji="1" lang="en-US" altLang="ja-JP" sz="2400" dirty="0">
                    <a:solidFill>
                      <a:srgbClr val="FF0000"/>
                    </a:solidFill>
                  </a:rPr>
                  <a:t>1</a:t>
                </a:r>
                <a:endParaRPr kumimoji="1" lang="ja-JP" altLang="en-US" sz="2400" dirty="0">
                  <a:solidFill>
                    <a:srgbClr val="FF0000"/>
                  </a:solidFill>
                </a:endParaRPr>
              </a:p>
            </p:txBody>
          </p:sp>
          <p:grpSp>
            <p:nvGrpSpPr>
              <p:cNvPr id="16" name="グループ化 15">
                <a:extLst>
                  <a:ext uri="{FF2B5EF4-FFF2-40B4-BE49-F238E27FC236}">
                    <a16:creationId xmlns:a16="http://schemas.microsoft.com/office/drawing/2014/main" id="{C85463C0-D270-E022-5108-84B01600AB87}"/>
                  </a:ext>
                </a:extLst>
              </p:cNvPr>
              <p:cNvGrpSpPr/>
              <p:nvPr/>
            </p:nvGrpSpPr>
            <p:grpSpPr>
              <a:xfrm>
                <a:off x="179512" y="3501008"/>
                <a:ext cx="5112568" cy="2880320"/>
                <a:chOff x="179512" y="3501008"/>
                <a:chExt cx="5112568" cy="2880320"/>
              </a:xfrm>
            </p:grpSpPr>
            <p:sp>
              <p:nvSpPr>
                <p:cNvPr id="49" name="テキスト ボックス 48"/>
                <p:cNvSpPr txBox="1"/>
                <p:nvPr/>
              </p:nvSpPr>
              <p:spPr>
                <a:xfrm>
                  <a:off x="4932040" y="4509120"/>
                  <a:ext cx="360040" cy="461665"/>
                </a:xfrm>
                <a:prstGeom prst="rect">
                  <a:avLst/>
                </a:prstGeom>
                <a:noFill/>
              </p:spPr>
              <p:txBody>
                <a:bodyPr wrap="square" rtlCol="0">
                  <a:spAutoFit/>
                </a:bodyPr>
                <a:lstStyle/>
                <a:p>
                  <a:r>
                    <a:rPr lang="en-US" altLang="ja-JP" sz="2400" dirty="0">
                      <a:solidFill>
                        <a:srgbClr val="FF0000"/>
                      </a:solidFill>
                    </a:rPr>
                    <a:t>8</a:t>
                  </a:r>
                  <a:endParaRPr kumimoji="1" lang="ja-JP" altLang="en-US" sz="2400" dirty="0">
                    <a:solidFill>
                      <a:srgbClr val="FF0000"/>
                    </a:solidFill>
                  </a:endParaRPr>
                </a:p>
              </p:txBody>
            </p:sp>
            <p:grpSp>
              <p:nvGrpSpPr>
                <p:cNvPr id="15" name="グループ化 14">
                  <a:extLst>
                    <a:ext uri="{FF2B5EF4-FFF2-40B4-BE49-F238E27FC236}">
                      <a16:creationId xmlns:a16="http://schemas.microsoft.com/office/drawing/2014/main" id="{9604A53E-AC74-8585-C928-7217FD725F26}"/>
                    </a:ext>
                  </a:extLst>
                </p:cNvPr>
                <p:cNvGrpSpPr/>
                <p:nvPr/>
              </p:nvGrpSpPr>
              <p:grpSpPr>
                <a:xfrm>
                  <a:off x="179512" y="3501008"/>
                  <a:ext cx="5112568" cy="2880320"/>
                  <a:chOff x="179512" y="3501008"/>
                  <a:chExt cx="5112568" cy="2880320"/>
                </a:xfrm>
              </p:grpSpPr>
              <p:sp>
                <p:nvSpPr>
                  <p:cNvPr id="34" name="正方形/長方形 33"/>
                  <p:cNvSpPr/>
                  <p:nvPr/>
                </p:nvSpPr>
                <p:spPr>
                  <a:xfrm>
                    <a:off x="179512" y="3501008"/>
                    <a:ext cx="5112568" cy="2880320"/>
                  </a:xfrm>
                  <a:prstGeom prst="rect">
                    <a:avLst/>
                  </a:prstGeom>
                  <a:noFill/>
                  <a:ln w="444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4932040" y="5733256"/>
                    <a:ext cx="288032" cy="461665"/>
                  </a:xfrm>
                  <a:prstGeom prst="rect">
                    <a:avLst/>
                  </a:prstGeom>
                  <a:noFill/>
                </p:spPr>
                <p:txBody>
                  <a:bodyPr wrap="square" rtlCol="0">
                    <a:spAutoFit/>
                  </a:bodyPr>
                  <a:lstStyle/>
                  <a:p>
                    <a:r>
                      <a:rPr kumimoji="1" lang="en-US" altLang="ja-JP" sz="2400" dirty="0">
                        <a:solidFill>
                          <a:srgbClr val="FF0000"/>
                        </a:solidFill>
                      </a:rPr>
                      <a:t>0</a:t>
                    </a:r>
                    <a:endParaRPr kumimoji="1" lang="ja-JP" altLang="en-US" sz="2400" dirty="0">
                      <a:solidFill>
                        <a:srgbClr val="FF0000"/>
                      </a:solidFill>
                    </a:endParaRPr>
                  </a:p>
                </p:txBody>
              </p:sp>
              <p:sp>
                <p:nvSpPr>
                  <p:cNvPr id="44" name="テキスト ボックス 43"/>
                  <p:cNvSpPr txBox="1"/>
                  <p:nvPr/>
                </p:nvSpPr>
                <p:spPr>
                  <a:xfrm>
                    <a:off x="4932040" y="5157192"/>
                    <a:ext cx="360040" cy="461665"/>
                  </a:xfrm>
                  <a:prstGeom prst="rect">
                    <a:avLst/>
                  </a:prstGeom>
                  <a:noFill/>
                </p:spPr>
                <p:txBody>
                  <a:bodyPr wrap="square" rtlCol="0">
                    <a:spAutoFit/>
                  </a:bodyPr>
                  <a:lstStyle/>
                  <a:p>
                    <a:r>
                      <a:rPr lang="en-US" altLang="ja-JP" sz="2400" dirty="0">
                        <a:solidFill>
                          <a:srgbClr val="FF0000"/>
                        </a:solidFill>
                      </a:rPr>
                      <a:t>8</a:t>
                    </a:r>
                    <a:endParaRPr kumimoji="1" lang="ja-JP" altLang="en-US" sz="2400" dirty="0">
                      <a:solidFill>
                        <a:srgbClr val="FF0000"/>
                      </a:solidFill>
                    </a:endParaRPr>
                  </a:p>
                </p:txBody>
              </p:sp>
              <p:sp>
                <p:nvSpPr>
                  <p:cNvPr id="50" name="テキスト ボックス 49"/>
                  <p:cNvSpPr txBox="1"/>
                  <p:nvPr/>
                </p:nvSpPr>
                <p:spPr>
                  <a:xfrm>
                    <a:off x="4716016" y="4509120"/>
                    <a:ext cx="360040" cy="461665"/>
                  </a:xfrm>
                  <a:prstGeom prst="rect">
                    <a:avLst/>
                  </a:prstGeom>
                  <a:noFill/>
                </p:spPr>
                <p:txBody>
                  <a:bodyPr wrap="square" rtlCol="0">
                    <a:spAutoFit/>
                  </a:bodyPr>
                  <a:lstStyle/>
                  <a:p>
                    <a:r>
                      <a:rPr kumimoji="1" lang="en-US" altLang="ja-JP" sz="2400" dirty="0">
                        <a:solidFill>
                          <a:srgbClr val="FF0000"/>
                        </a:solidFill>
                      </a:rPr>
                      <a:t>1</a:t>
                    </a:r>
                    <a:endParaRPr kumimoji="1" lang="ja-JP" altLang="en-US" sz="2400" dirty="0">
                      <a:solidFill>
                        <a:srgbClr val="FF0000"/>
                      </a:solidFill>
                    </a:endParaRPr>
                  </a:p>
                </p:txBody>
              </p:sp>
            </p:grpSp>
          </p:grpSp>
        </p:grpSp>
      </p:grpSp>
      <p:pic>
        <p:nvPicPr>
          <p:cNvPr id="4" name="図 3">
            <a:extLst>
              <a:ext uri="{FF2B5EF4-FFF2-40B4-BE49-F238E27FC236}">
                <a16:creationId xmlns:a16="http://schemas.microsoft.com/office/drawing/2014/main" id="{2C07D9C1-3C27-71E4-6AB3-54A78A32C7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8175" y="116632"/>
            <a:ext cx="3712660" cy="6292080"/>
          </a:xfrm>
          <a:prstGeom prst="rect">
            <a:avLst/>
          </a:prstGeom>
        </p:spPr>
      </p:pic>
      <p:grpSp>
        <p:nvGrpSpPr>
          <p:cNvPr id="2" name="グループ化 1">
            <a:extLst>
              <a:ext uri="{FF2B5EF4-FFF2-40B4-BE49-F238E27FC236}">
                <a16:creationId xmlns:a16="http://schemas.microsoft.com/office/drawing/2014/main" id="{0917E9B3-16A5-86A3-97F6-67F9DC21C799}"/>
              </a:ext>
            </a:extLst>
          </p:cNvPr>
          <p:cNvGrpSpPr/>
          <p:nvPr/>
        </p:nvGrpSpPr>
        <p:grpSpPr>
          <a:xfrm>
            <a:off x="5288426" y="188640"/>
            <a:ext cx="3672408" cy="6220072"/>
            <a:chOff x="5288426" y="188640"/>
            <a:chExt cx="3672408" cy="6220072"/>
          </a:xfrm>
        </p:grpSpPr>
        <p:grpSp>
          <p:nvGrpSpPr>
            <p:cNvPr id="24" name="グループ化 23">
              <a:extLst>
                <a:ext uri="{FF2B5EF4-FFF2-40B4-BE49-F238E27FC236}">
                  <a16:creationId xmlns:a16="http://schemas.microsoft.com/office/drawing/2014/main" id="{5435DFDB-ABBD-89FB-1190-FF7555234230}"/>
                </a:ext>
              </a:extLst>
            </p:cNvPr>
            <p:cNvGrpSpPr/>
            <p:nvPr/>
          </p:nvGrpSpPr>
          <p:grpSpPr>
            <a:xfrm>
              <a:off x="5288426" y="188640"/>
              <a:ext cx="3672408" cy="6220072"/>
              <a:chOff x="5289999" y="188640"/>
              <a:chExt cx="3672408" cy="6220072"/>
            </a:xfrm>
          </p:grpSpPr>
          <p:grpSp>
            <p:nvGrpSpPr>
              <p:cNvPr id="20" name="グループ化 19">
                <a:extLst>
                  <a:ext uri="{FF2B5EF4-FFF2-40B4-BE49-F238E27FC236}">
                    <a16:creationId xmlns:a16="http://schemas.microsoft.com/office/drawing/2014/main" id="{FD502D6D-B65B-9CC7-8C8D-78B93264F2BE}"/>
                  </a:ext>
                </a:extLst>
              </p:cNvPr>
              <p:cNvGrpSpPr/>
              <p:nvPr/>
            </p:nvGrpSpPr>
            <p:grpSpPr>
              <a:xfrm>
                <a:off x="5289999" y="188640"/>
                <a:ext cx="3672408" cy="6220072"/>
                <a:chOff x="5364088" y="188640"/>
                <a:chExt cx="3672408" cy="6220072"/>
              </a:xfrm>
            </p:grpSpPr>
            <p:sp>
              <p:nvSpPr>
                <p:cNvPr id="72" name="正方形/長方形 71"/>
                <p:cNvSpPr/>
                <p:nvPr/>
              </p:nvSpPr>
              <p:spPr>
                <a:xfrm>
                  <a:off x="5364088" y="188640"/>
                  <a:ext cx="3672408" cy="6220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6156176" y="1484784"/>
                  <a:ext cx="2699792" cy="1015663"/>
                </a:xfrm>
                <a:prstGeom prst="rect">
                  <a:avLst/>
                </a:prstGeom>
                <a:noFill/>
              </p:spPr>
              <p:txBody>
                <a:bodyPr wrap="square" rtlCol="0">
                  <a:spAutoFit/>
                </a:bodyPr>
                <a:lstStyle/>
                <a:p>
                  <a:r>
                    <a:rPr kumimoji="1" lang="ja-JP" altLang="en-US" sz="6000" dirty="0">
                      <a:solidFill>
                        <a:srgbClr val="FF00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新 </a:t>
                  </a:r>
                  <a:r>
                    <a:rPr lang="ja-JP" altLang="en-US" sz="3600" dirty="0">
                      <a:solidFill>
                        <a:srgbClr val="FF00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報告書</a:t>
                  </a:r>
                  <a:endParaRPr kumimoji="1" lang="ja-JP" altLang="en-US" sz="3600" dirty="0">
                    <a:solidFill>
                      <a:srgbClr val="FF0000"/>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endParaRPr>
                </a:p>
              </p:txBody>
            </p:sp>
            <p:sp>
              <p:nvSpPr>
                <p:cNvPr id="26" name="正方形/長方形 25"/>
                <p:cNvSpPr/>
                <p:nvPr/>
              </p:nvSpPr>
              <p:spPr>
                <a:xfrm>
                  <a:off x="5724128" y="476672"/>
                  <a:ext cx="3096344"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有害な業務に係る歯科健康診断結果報告書</a:t>
                  </a:r>
                </a:p>
              </p:txBody>
            </p:sp>
            <p:sp>
              <p:nvSpPr>
                <p:cNvPr id="27" name="正方形/長方形 26"/>
                <p:cNvSpPr/>
                <p:nvPr/>
              </p:nvSpPr>
              <p:spPr>
                <a:xfrm>
                  <a:off x="5364088" y="260648"/>
                  <a:ext cx="223224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様式第６号の２（第５２条関係）</a:t>
                  </a:r>
                </a:p>
              </p:txBody>
            </p:sp>
            <p:sp>
              <p:nvSpPr>
                <p:cNvPr id="32" name="正方形/長方形 31"/>
                <p:cNvSpPr/>
                <p:nvPr/>
              </p:nvSpPr>
              <p:spPr>
                <a:xfrm>
                  <a:off x="5436096" y="3429000"/>
                  <a:ext cx="2376264" cy="1728192"/>
                </a:xfrm>
                <a:prstGeom prst="rect">
                  <a:avLst/>
                </a:prstGeom>
                <a:noFill/>
                <a:ln w="444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5436096" y="2564904"/>
                  <a:ext cx="2232248" cy="792088"/>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5436096" y="5229200"/>
                  <a:ext cx="3456384" cy="504056"/>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p:cNvSpPr/>
                <p:nvPr/>
              </p:nvSpPr>
              <p:spPr>
                <a:xfrm>
                  <a:off x="7020272" y="2636912"/>
                  <a:ext cx="576064"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mn-ea"/>
                    </a:rPr>
                    <a:t>A</a:t>
                  </a:r>
                  <a:endParaRPr kumimoji="1" lang="ja-JP" altLang="en-US" sz="2400" dirty="0">
                    <a:solidFill>
                      <a:schemeClr val="tx1"/>
                    </a:solidFill>
                    <a:latin typeface="+mn-ea"/>
                  </a:endParaRPr>
                </a:p>
              </p:txBody>
            </p:sp>
            <p:sp>
              <p:nvSpPr>
                <p:cNvPr id="67" name="円/楕円 66"/>
                <p:cNvSpPr/>
                <p:nvPr/>
              </p:nvSpPr>
              <p:spPr>
                <a:xfrm>
                  <a:off x="8172400" y="5301208"/>
                  <a:ext cx="576064"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mn-ea"/>
                    </a:rPr>
                    <a:t>C</a:t>
                  </a:r>
                  <a:endParaRPr kumimoji="1" lang="ja-JP" altLang="en-US" sz="2400" dirty="0">
                    <a:solidFill>
                      <a:schemeClr val="tx1"/>
                    </a:solidFill>
                    <a:latin typeface="+mn-ea"/>
                  </a:endParaRPr>
                </a:p>
              </p:txBody>
            </p:sp>
            <p:sp>
              <p:nvSpPr>
                <p:cNvPr id="68" name="円/楕円 67"/>
                <p:cNvSpPr/>
                <p:nvPr/>
              </p:nvSpPr>
              <p:spPr>
                <a:xfrm>
                  <a:off x="7020272" y="3573016"/>
                  <a:ext cx="576064"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mn-ea"/>
                    </a:rPr>
                    <a:t>B</a:t>
                  </a:r>
                  <a:endParaRPr kumimoji="1" lang="ja-JP" altLang="en-US" sz="2400" dirty="0">
                    <a:solidFill>
                      <a:schemeClr val="tx1"/>
                    </a:solidFill>
                    <a:latin typeface="+mn-ea"/>
                  </a:endParaRPr>
                </a:p>
              </p:txBody>
            </p:sp>
            <p:sp>
              <p:nvSpPr>
                <p:cNvPr id="39" name="正方形/長方形 38"/>
                <p:cNvSpPr/>
                <p:nvPr/>
              </p:nvSpPr>
              <p:spPr>
                <a:xfrm>
                  <a:off x="5436096" y="2636912"/>
                  <a:ext cx="864096"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rPr>
                    <a:t>健康診断実施機関名称</a:t>
                  </a:r>
                </a:p>
              </p:txBody>
            </p:sp>
            <p:sp>
              <p:nvSpPr>
                <p:cNvPr id="45" name="正方形/長方形 44"/>
                <p:cNvSpPr/>
                <p:nvPr/>
              </p:nvSpPr>
              <p:spPr>
                <a:xfrm>
                  <a:off x="5436096" y="2996952"/>
                  <a:ext cx="1008112"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rPr>
                    <a:t>健康診断実施機関所在地</a:t>
                  </a:r>
                </a:p>
              </p:txBody>
            </p:sp>
          </p:grpSp>
          <p:grpSp>
            <p:nvGrpSpPr>
              <p:cNvPr id="21" name="グループ化 20">
                <a:extLst>
                  <a:ext uri="{FF2B5EF4-FFF2-40B4-BE49-F238E27FC236}">
                    <a16:creationId xmlns:a16="http://schemas.microsoft.com/office/drawing/2014/main" id="{36C56C20-60F5-BFDB-345F-8C2DB0990554}"/>
                  </a:ext>
                </a:extLst>
              </p:cNvPr>
              <p:cNvGrpSpPr/>
              <p:nvPr/>
            </p:nvGrpSpPr>
            <p:grpSpPr>
              <a:xfrm>
                <a:off x="5436096" y="2564904"/>
                <a:ext cx="2627784" cy="3168352"/>
                <a:chOff x="5436096" y="2564904"/>
                <a:chExt cx="2627784" cy="3168352"/>
              </a:xfrm>
            </p:grpSpPr>
            <p:cxnSp>
              <p:nvCxnSpPr>
                <p:cNvPr id="54" name="直線コネクタ 53"/>
                <p:cNvCxnSpPr>
                  <a:cxnSpLocks/>
                </p:cNvCxnSpPr>
                <p:nvPr/>
              </p:nvCxnSpPr>
              <p:spPr>
                <a:xfrm>
                  <a:off x="5436096" y="2564904"/>
                  <a:ext cx="0" cy="7920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5580112" y="5301208"/>
                  <a:ext cx="248376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rPr>
                    <a:t>氏名</a:t>
                  </a:r>
                  <a:endParaRPr kumimoji="1" lang="en-US" altLang="ja-JP" sz="900" dirty="0">
                    <a:solidFill>
                      <a:schemeClr val="tx1"/>
                    </a:solidFill>
                  </a:endParaRPr>
                </a:p>
                <a:p>
                  <a:r>
                    <a:rPr lang="ja-JP" altLang="en-US" sz="900" dirty="0">
                      <a:solidFill>
                        <a:schemeClr val="tx1"/>
                      </a:solidFill>
                    </a:rPr>
                    <a:t>医療機関の名称</a:t>
                  </a:r>
                  <a:endParaRPr lang="en-US" altLang="ja-JP" sz="900" dirty="0">
                    <a:solidFill>
                      <a:schemeClr val="tx1"/>
                    </a:solidFill>
                  </a:endParaRPr>
                </a:p>
                <a:p>
                  <a:r>
                    <a:rPr kumimoji="1" lang="ja-JP" altLang="en-US" sz="900" dirty="0">
                      <a:solidFill>
                        <a:schemeClr val="tx1"/>
                      </a:solidFill>
                    </a:rPr>
                    <a:t>及び所在地</a:t>
                  </a:r>
                  <a:endParaRPr kumimoji="1" lang="en-US" altLang="ja-JP" sz="900" dirty="0">
                    <a:solidFill>
                      <a:schemeClr val="tx1"/>
                    </a:solidFill>
                  </a:endParaRPr>
                </a:p>
                <a:p>
                  <a:pPr algn="ctr"/>
                  <a:endParaRPr kumimoji="1" lang="ja-JP" altLang="en-US" sz="800" dirty="0"/>
                </a:p>
              </p:txBody>
            </p:sp>
            <p:sp>
              <p:nvSpPr>
                <p:cNvPr id="47" name="正方形/長方形 46"/>
                <p:cNvSpPr/>
                <p:nvPr/>
              </p:nvSpPr>
              <p:spPr>
                <a:xfrm>
                  <a:off x="5436096" y="5301208"/>
                  <a:ext cx="14401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産業医</a:t>
                  </a:r>
                </a:p>
              </p:txBody>
            </p:sp>
          </p:grpSp>
        </p:grpSp>
        <p:grpSp>
          <p:nvGrpSpPr>
            <p:cNvPr id="28" name="グループ化 27">
              <a:extLst>
                <a:ext uri="{FF2B5EF4-FFF2-40B4-BE49-F238E27FC236}">
                  <a16:creationId xmlns:a16="http://schemas.microsoft.com/office/drawing/2014/main" id="{DC1A032F-241A-5EBB-6E9B-5A1CB0D7E5B0}"/>
                </a:ext>
              </a:extLst>
            </p:cNvPr>
            <p:cNvGrpSpPr/>
            <p:nvPr/>
          </p:nvGrpSpPr>
          <p:grpSpPr>
            <a:xfrm>
              <a:off x="5436096" y="2564904"/>
              <a:ext cx="936104" cy="3168352"/>
              <a:chOff x="5436096" y="2564904"/>
              <a:chExt cx="936104" cy="3168352"/>
            </a:xfrm>
          </p:grpSpPr>
          <p:cxnSp>
            <p:nvCxnSpPr>
              <p:cNvPr id="52" name="直線コネクタ 51"/>
              <p:cNvCxnSpPr>
                <a:cxnSpLocks/>
              </p:cNvCxnSpPr>
              <p:nvPr/>
            </p:nvCxnSpPr>
            <p:spPr>
              <a:xfrm>
                <a:off x="5580112" y="5229200"/>
                <a:ext cx="0" cy="50405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a:cxnSpLocks/>
              </p:cNvCxnSpPr>
              <p:nvPr/>
            </p:nvCxnSpPr>
            <p:spPr>
              <a:xfrm>
                <a:off x="5436096" y="5229200"/>
                <a:ext cx="0" cy="50405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6372200" y="2564904"/>
                <a:ext cx="0" cy="7920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73" name="下矢印 72"/>
          <p:cNvSpPr/>
          <p:nvPr/>
        </p:nvSpPr>
        <p:spPr>
          <a:xfrm rot="5400000">
            <a:off x="4879793" y="4147172"/>
            <a:ext cx="707666" cy="421905"/>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0120967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543</Words>
  <Application>Microsoft Office PowerPoint</Application>
  <PresentationFormat>画面に合わせる (4:3)</PresentationFormat>
  <Paragraphs>74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HGP創英角ﾎﾟｯﾌﾟ体</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jda-google-admin@jda.or.jp</cp:lastModifiedBy>
  <cp:revision>7</cp:revision>
  <dcterms:modified xsi:type="dcterms:W3CDTF">2022-09-01T05:14:22Z</dcterms:modified>
</cp:coreProperties>
</file>