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12.jpg" ContentType="image/jpg"/>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27"/>
  </p:notesMasterIdLst>
  <p:sldIdLst>
    <p:sldId id="256" r:id="rId2"/>
    <p:sldId id="2251" r:id="rId3"/>
    <p:sldId id="1003" r:id="rId4"/>
    <p:sldId id="282" r:id="rId5"/>
    <p:sldId id="2165" r:id="rId6"/>
    <p:sldId id="2160" r:id="rId7"/>
    <p:sldId id="2161" r:id="rId8"/>
    <p:sldId id="2162" r:id="rId9"/>
    <p:sldId id="259" r:id="rId10"/>
    <p:sldId id="2158" r:id="rId11"/>
    <p:sldId id="2252" r:id="rId12"/>
    <p:sldId id="289" r:id="rId13"/>
    <p:sldId id="2253" r:id="rId14"/>
    <p:sldId id="295" r:id="rId15"/>
    <p:sldId id="2172" r:id="rId16"/>
    <p:sldId id="2228" r:id="rId17"/>
    <p:sldId id="2157" r:id="rId18"/>
    <p:sldId id="2250" r:id="rId19"/>
    <p:sldId id="2155" r:id="rId20"/>
    <p:sldId id="2254" r:id="rId21"/>
    <p:sldId id="273" r:id="rId22"/>
    <p:sldId id="262" r:id="rId23"/>
    <p:sldId id="268" r:id="rId24"/>
    <p:sldId id="2179" r:id="rId25"/>
    <p:sldId id="2229" r:id="rId26"/>
  </p:sldIdLst>
  <p:sldSz cx="9144000" cy="6858000" type="screen4x3"/>
  <p:notesSz cx="7031038" cy="101631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羽根司人" initials="羽根司人" lastIdx="2" clrIdx="0">
    <p:extLst>
      <p:ext uri="{19B8F6BF-5375-455C-9EA6-DF929625EA0E}">
        <p15:presenceInfo xmlns:p15="http://schemas.microsoft.com/office/powerpoint/2012/main" userId="羽根司人"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8AD1F5"/>
    <a:srgbClr val="BCDFFF"/>
    <a:srgbClr val="66B9B7"/>
    <a:srgbClr val="FF0000"/>
    <a:srgbClr val="E61C37"/>
    <a:srgbClr val="E71F3C"/>
    <a:srgbClr val="935CA5"/>
    <a:srgbClr val="389E9E"/>
    <a:srgbClr val="6698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37" autoAdjust="0"/>
    <p:restoredTop sz="96242" autoAdjust="0"/>
  </p:normalViewPr>
  <p:slideViewPr>
    <p:cSldViewPr snapToGrid="0">
      <p:cViewPr varScale="1">
        <p:scale>
          <a:sx n="110" d="100"/>
          <a:sy n="110" d="100"/>
        </p:scale>
        <p:origin x="2094" y="102"/>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p:scale>
          <a:sx n="69" d="100"/>
          <a:sy n="69" d="100"/>
        </p:scale>
        <p:origin x="2304" y="-5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8AD1F5"/>
            </a:solidFill>
            <a:ln w="381000">
              <a:solidFill>
                <a:srgbClr val="8AD1F5"/>
              </a:solidFill>
            </a:ln>
            <a:effectLst/>
          </c:spPr>
          <c:invertIfNegative val="0"/>
          <c:dLbls>
            <c:dLbl>
              <c:idx val="0"/>
              <c:layout>
                <c:manualLayout>
                  <c:x val="0"/>
                  <c:y val="-1.2500000000000001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9B2-42CC-8445-F532EEC286A6}"/>
                </c:ext>
              </c:extLst>
            </c:dLbl>
            <c:dLbl>
              <c:idx val="1"/>
              <c:layout>
                <c:manualLayout>
                  <c:x val="5.0000000000000001E-3"/>
                  <c:y val="-2.1874999999999999E-2"/>
                </c:manualLayout>
              </c:layout>
              <c:tx>
                <c:rich>
                  <a:bodyPr/>
                  <a:lstStyle/>
                  <a:p>
                    <a:fld id="{59A8BBB0-4047-41D3-863C-1F35B21F70A2}" type="VALUE">
                      <a:rPr lang="en-US" altLang="ja-JP" sz="1600"/>
                      <a:pPr/>
                      <a:t>[値]</a:t>
                    </a:fld>
                    <a:endParaRPr lang="ja-JP" alt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9B2-42CC-8445-F532EEC286A6}"/>
                </c:ext>
              </c:extLst>
            </c:dLbl>
            <c:dLbl>
              <c:idx val="2"/>
              <c:layout>
                <c:manualLayout>
                  <c:x val="1.6666666666666668E-3"/>
                  <c:y val="-2.5000000000000057E-2"/>
                </c:manualLayout>
              </c:layout>
              <c:tx>
                <c:rich>
                  <a:bodyPr/>
                  <a:lstStyle/>
                  <a:p>
                    <a:fld id="{A68BA176-4E97-472A-864A-5B7D931B707A}" type="VALUE">
                      <a:rPr lang="en-US" altLang="ja-JP" sz="1600"/>
                      <a:pPr/>
                      <a:t>[値]</a:t>
                    </a:fld>
                    <a:endParaRPr lang="ja-JP" alt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9B2-42CC-8445-F532EEC286A6}"/>
                </c:ext>
              </c:extLst>
            </c:dLbl>
            <c:dLbl>
              <c:idx val="3"/>
              <c:layout>
                <c:manualLayout>
                  <c:x val="0"/>
                  <c:y val="-1.8749999999999999E-2"/>
                </c:manualLayout>
              </c:layout>
              <c:tx>
                <c:rich>
                  <a:bodyPr/>
                  <a:lstStyle/>
                  <a:p>
                    <a:fld id="{BF32DBA2-9C25-444D-B7F1-A4A342330EF4}" type="VALUE">
                      <a:rPr lang="en-US" altLang="ja-JP" sz="1600"/>
                      <a:pPr/>
                      <a:t>[値]</a:t>
                    </a:fld>
                    <a:endParaRPr lang="ja-JP" alt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B9B2-42CC-8445-F532EEC286A6}"/>
                </c:ext>
              </c:extLst>
            </c:dLbl>
            <c:dLbl>
              <c:idx val="4"/>
              <c:layout>
                <c:manualLayout>
                  <c:x val="3.3333333333333335E-3"/>
                  <c:y val="-1.8749999999999999E-2"/>
                </c:manualLayout>
              </c:layout>
              <c:tx>
                <c:rich>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fld id="{46C0F066-8B36-407A-939F-1E1FE5651E05}" type="VALUE">
                      <a:rPr lang="en-US" altLang="ja-JP" sz="1600">
                        <a:solidFill>
                          <a:schemeClr val="tx1"/>
                        </a:solidFill>
                      </a:rPr>
                      <a:pPr>
                        <a:defRPr sz="2000" b="1">
                          <a:latin typeface="メイリオ" panose="020B0604030504040204" pitchFamily="50" charset="-128"/>
                          <a:ea typeface="メイリオ" panose="020B0604030504040204" pitchFamily="50" charset="-128"/>
                        </a:defRPr>
                      </a:pPr>
                      <a:t>[値]</a:t>
                    </a:fld>
                    <a:endParaRPr lang="ja-JP" altLang="en-US"/>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lt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18AB-4EA5-B86C-57E223361BA3}"/>
                </c:ext>
              </c:extLst>
            </c:dLbl>
            <c:dLbl>
              <c:idx val="5"/>
              <c:layout>
                <c:manualLayout>
                  <c:x val="5.0000000000000001E-3"/>
                  <c:y val="-3.7500000000000012E-2"/>
                </c:manualLayout>
              </c:layout>
              <c:tx>
                <c:rich>
                  <a:bodyPr/>
                  <a:lstStyle/>
                  <a:p>
                    <a:fld id="{B0F52060-AC82-4C49-BB03-5E0DD36D32F2}" type="VALUE">
                      <a:rPr lang="en-US" altLang="ja-JP" sz="1600"/>
                      <a:pPr/>
                      <a:t>[値]</a:t>
                    </a:fld>
                    <a:endParaRPr lang="ja-JP" alt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B9B2-42CC-8445-F532EEC286A6}"/>
                </c:ext>
              </c:extLst>
            </c:dLbl>
            <c:dLbl>
              <c:idx val="6"/>
              <c:layout>
                <c:manualLayout>
                  <c:x val="1.6666666666666668E-3"/>
                  <c:y val="-1.5625000000000003E-2"/>
                </c:manualLayout>
              </c:layout>
              <c:tx>
                <c:rich>
                  <a:bodyPr/>
                  <a:lstStyle/>
                  <a:p>
                    <a:fld id="{BC94C190-44D3-4CB9-AE39-1CC435E7C3AD}" type="VALUE">
                      <a:rPr lang="en-US" altLang="ja-JP">
                        <a:solidFill>
                          <a:srgbClr val="FF0000"/>
                        </a:solidFill>
                      </a:rPr>
                      <a:pPr/>
                      <a:t>[値]</a:t>
                    </a:fld>
                    <a:endParaRPr lang="ja-JP" alt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9B2-42CC-8445-F532EEC286A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1993(平成5)年</c:v>
                </c:pt>
                <c:pt idx="1">
                  <c:v>1999(平成11)年</c:v>
                </c:pt>
                <c:pt idx="2">
                  <c:v>2005(平成17)年</c:v>
                </c:pt>
                <c:pt idx="3">
                  <c:v>2011(平成23)年</c:v>
                </c:pt>
                <c:pt idx="4">
                  <c:v>2016(平成28)年</c:v>
                </c:pt>
                <c:pt idx="5">
                  <c:v>2022(令和4)年</c:v>
                </c:pt>
                <c:pt idx="6">
                  <c:v>2024(令和6)年</c:v>
                </c:pt>
              </c:strCache>
            </c:strRef>
          </c:cat>
          <c:val>
            <c:numRef>
              <c:f>Sheet1!$B$2:$B$8</c:f>
              <c:numCache>
                <c:formatCode>0.00%</c:formatCode>
                <c:ptCount val="7"/>
                <c:pt idx="0">
                  <c:v>0.109</c:v>
                </c:pt>
                <c:pt idx="1">
                  <c:v>0.153</c:v>
                </c:pt>
                <c:pt idx="2">
                  <c:v>0.24099999999999999</c:v>
                </c:pt>
                <c:pt idx="3">
                  <c:v>0.40200000000000002</c:v>
                </c:pt>
                <c:pt idx="4">
                  <c:v>0.51200000000000001</c:v>
                </c:pt>
                <c:pt idx="5">
                  <c:v>0.51600000000000001</c:v>
                </c:pt>
                <c:pt idx="6">
                  <c:v>0.61499999999999999</c:v>
                </c:pt>
              </c:numCache>
            </c:numRef>
          </c:val>
          <c:extLst>
            <c:ext xmlns:c16="http://schemas.microsoft.com/office/drawing/2014/chart" uri="{C3380CC4-5D6E-409C-BE32-E72D297353CC}">
              <c16:uniqueId val="{00000000-18AB-4EA5-B86C-57E223361BA3}"/>
            </c:ext>
          </c:extLst>
        </c:ser>
        <c:dLbls>
          <c:showLegendKey val="0"/>
          <c:showVal val="0"/>
          <c:showCatName val="0"/>
          <c:showSerName val="0"/>
          <c:showPercent val="0"/>
          <c:showBubbleSize val="0"/>
        </c:dLbls>
        <c:gapWidth val="219"/>
        <c:overlap val="-27"/>
        <c:axId val="513817808"/>
        <c:axId val="513818136"/>
      </c:barChart>
      <c:catAx>
        <c:axId val="513817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513818136"/>
        <c:crosses val="autoZero"/>
        <c:auto val="1"/>
        <c:lblAlgn val="ctr"/>
        <c:lblOffset val="100"/>
        <c:noMultiLvlLbl val="0"/>
      </c:catAx>
      <c:valAx>
        <c:axId val="513818136"/>
        <c:scaling>
          <c:orientation val="minMax"/>
        </c:scaling>
        <c:delete val="0"/>
        <c:axPos val="l"/>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5138178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37E087-2C86-4F04-8B7E-1BD4D9B080EB}" type="doc">
      <dgm:prSet loTypeId="urn:microsoft.com/office/officeart/2005/8/layout/hChevron3" loCatId="process" qsTypeId="urn:microsoft.com/office/officeart/2005/8/quickstyle/simple1" qsCatId="simple" csTypeId="urn:microsoft.com/office/officeart/2005/8/colors/accent1_1" csCatId="accent1" phldr="1"/>
      <dgm:spPr/>
    </dgm:pt>
    <dgm:pt modelId="{FE86BB07-7F89-44C3-A0A2-D7D8B94033C5}">
      <dgm:prSet phldrT="[テキスト]" custT="1"/>
      <dgm:spPr>
        <a:solidFill>
          <a:srgbClr val="8AD1F5"/>
        </a:solidFill>
        <a:ln w="28575">
          <a:solidFill>
            <a:schemeClr val="bg1"/>
          </a:solidFill>
        </a:ln>
      </dgm:spPr>
      <dgm:t>
        <a:bodyPr/>
        <a:lstStyle/>
        <a:p>
          <a:pPr>
            <a:buClrTx/>
            <a:buSzTx/>
            <a:buFontTx/>
            <a:buNone/>
          </a:pPr>
          <a:r>
            <a:rPr kumimoji="1" lang="en-US" altLang="ja-JP" sz="1600" b="1" i="0" u="none" strike="noStrike"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n-cs"/>
            </a:rPr>
            <a:t>1978</a:t>
          </a:r>
          <a:endParaRPr kumimoji="1" lang="ja-JP" altLang="en-US" sz="1600" b="1" dirty="0">
            <a:solidFill>
              <a:schemeClr val="bg1"/>
            </a:solidFill>
            <a:latin typeface="メイリオ" panose="020B0604030504040204" pitchFamily="50" charset="-128"/>
            <a:ea typeface="メイリオ" panose="020B0604030504040204" pitchFamily="50" charset="-128"/>
          </a:endParaRPr>
        </a:p>
      </dgm:t>
    </dgm:pt>
    <dgm:pt modelId="{D419B74E-2E04-40C3-B461-4DE2C6502150}" type="parTrans" cxnId="{D0D9BA3C-0537-471C-8B09-03D507C5DF9A}">
      <dgm:prSet/>
      <dgm:spPr/>
      <dgm:t>
        <a:bodyPr/>
        <a:lstStyle/>
        <a:p>
          <a:endParaRPr kumimoji="1" lang="ja-JP" altLang="en-US"/>
        </a:p>
      </dgm:t>
    </dgm:pt>
    <dgm:pt modelId="{A6E67DFA-0D2F-493D-ADFE-4CDE52B67016}" type="sibTrans" cxnId="{D0D9BA3C-0537-471C-8B09-03D507C5DF9A}">
      <dgm:prSet/>
      <dgm:spPr/>
      <dgm:t>
        <a:bodyPr/>
        <a:lstStyle/>
        <a:p>
          <a:endParaRPr kumimoji="1" lang="ja-JP" altLang="en-US"/>
        </a:p>
      </dgm:t>
    </dgm:pt>
    <dgm:pt modelId="{EFECBAC1-64EB-4F24-9BEA-FE465E5C6DAC}">
      <dgm:prSet phldrT="[テキスト]" custT="1"/>
      <dgm:spPr>
        <a:solidFill>
          <a:srgbClr val="8AD1F5"/>
        </a:solidFill>
        <a:ln w="28575">
          <a:solidFill>
            <a:schemeClr val="bg1"/>
          </a:solidFill>
        </a:ln>
      </dgm:spPr>
      <dgm:t>
        <a:bodyPr/>
        <a:lstStyle/>
        <a:p>
          <a:pPr>
            <a:buClrTx/>
            <a:buSzTx/>
            <a:buFontTx/>
            <a:buNone/>
          </a:pPr>
          <a:r>
            <a:rPr kumimoji="1" lang="en-US" altLang="ja-JP" sz="1600" b="1" i="0" u="none" strike="noStrike"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n-cs"/>
            </a:rPr>
            <a:t>1988</a:t>
          </a:r>
          <a:endParaRPr kumimoji="1" lang="ja-JP" altLang="en-US" sz="1600" dirty="0"/>
        </a:p>
      </dgm:t>
    </dgm:pt>
    <dgm:pt modelId="{2576E3BD-C15E-4DB4-B210-92FD543B0E18}" type="parTrans" cxnId="{84B756DF-2563-4C4E-B9F9-656367A08059}">
      <dgm:prSet/>
      <dgm:spPr/>
      <dgm:t>
        <a:bodyPr/>
        <a:lstStyle/>
        <a:p>
          <a:endParaRPr kumimoji="1" lang="ja-JP" altLang="en-US"/>
        </a:p>
      </dgm:t>
    </dgm:pt>
    <dgm:pt modelId="{7DE5D8D7-6AAF-4F00-816D-9B9219633DDB}" type="sibTrans" cxnId="{84B756DF-2563-4C4E-B9F9-656367A08059}">
      <dgm:prSet/>
      <dgm:spPr/>
      <dgm:t>
        <a:bodyPr/>
        <a:lstStyle/>
        <a:p>
          <a:endParaRPr kumimoji="1" lang="ja-JP" altLang="en-US"/>
        </a:p>
      </dgm:t>
    </dgm:pt>
    <dgm:pt modelId="{35D0BB04-B116-42B8-A5F2-F5108E2AA4C4}">
      <dgm:prSet phldrT="[テキスト]" custT="1"/>
      <dgm:spPr>
        <a:solidFill>
          <a:srgbClr val="8AD1F5"/>
        </a:solidFill>
        <a:ln w="28575">
          <a:solidFill>
            <a:schemeClr val="bg1"/>
          </a:solidFill>
        </a:ln>
      </dgm:spPr>
      <dgm:t>
        <a:bodyPr/>
        <a:lstStyle/>
        <a:p>
          <a:r>
            <a:rPr kumimoji="1" lang="en-US" altLang="ja-JP" sz="1800" b="1" dirty="0">
              <a:solidFill>
                <a:schemeClr val="bg1"/>
              </a:solidFill>
              <a:latin typeface="メイリオ" panose="020B0604030504040204" pitchFamily="50" charset="-128"/>
              <a:ea typeface="メイリオ" panose="020B0604030504040204" pitchFamily="50" charset="-128"/>
            </a:rPr>
            <a:t>2013</a:t>
          </a:r>
          <a:endParaRPr kumimoji="1" lang="ja-JP" altLang="en-US" sz="1800" b="1" dirty="0">
            <a:solidFill>
              <a:schemeClr val="bg1"/>
            </a:solidFill>
            <a:latin typeface="メイリオ" panose="020B0604030504040204" pitchFamily="50" charset="-128"/>
            <a:ea typeface="メイリオ" panose="020B0604030504040204" pitchFamily="50" charset="-128"/>
          </a:endParaRPr>
        </a:p>
      </dgm:t>
    </dgm:pt>
    <dgm:pt modelId="{E7E4AB2F-CCBD-408D-95DB-DA74C17FF9AF}" type="parTrans" cxnId="{7D4541D8-9E8D-4FB1-AA48-2E877B63594C}">
      <dgm:prSet/>
      <dgm:spPr/>
      <dgm:t>
        <a:bodyPr/>
        <a:lstStyle/>
        <a:p>
          <a:endParaRPr kumimoji="1" lang="ja-JP" altLang="en-US"/>
        </a:p>
      </dgm:t>
    </dgm:pt>
    <dgm:pt modelId="{5026ADA2-B198-40E7-BBF7-220B1124A65A}" type="sibTrans" cxnId="{7D4541D8-9E8D-4FB1-AA48-2E877B63594C}">
      <dgm:prSet/>
      <dgm:spPr/>
      <dgm:t>
        <a:bodyPr/>
        <a:lstStyle/>
        <a:p>
          <a:endParaRPr kumimoji="1" lang="ja-JP" altLang="en-US"/>
        </a:p>
      </dgm:t>
    </dgm:pt>
    <dgm:pt modelId="{30928785-BC4E-4C0A-824E-A3FA4D3C0F2E}">
      <dgm:prSet custT="1"/>
      <dgm:spPr>
        <a:solidFill>
          <a:srgbClr val="8AD1F5"/>
        </a:solidFill>
        <a:ln w="28575">
          <a:solidFill>
            <a:schemeClr val="bg1"/>
          </a:solidFill>
        </a:ln>
      </dgm:spPr>
      <dgm:t>
        <a:bodyPr/>
        <a:lstStyle/>
        <a:p>
          <a:r>
            <a:rPr kumimoji="1" lang="en-US" altLang="ja-JP" sz="1600" b="1" dirty="0">
              <a:solidFill>
                <a:schemeClr val="bg1"/>
              </a:solidFill>
              <a:latin typeface="メイリオ" panose="020B0604030504040204" pitchFamily="50" charset="-128"/>
              <a:ea typeface="メイリオ" panose="020B0604030504040204" pitchFamily="50" charset="-128"/>
            </a:rPr>
            <a:t>2000</a:t>
          </a:r>
          <a:endParaRPr kumimoji="1" lang="ja-JP" altLang="en-US" sz="1600" b="1" dirty="0">
            <a:solidFill>
              <a:schemeClr val="bg1"/>
            </a:solidFill>
            <a:latin typeface="メイリオ" panose="020B0604030504040204" pitchFamily="50" charset="-128"/>
            <a:ea typeface="メイリオ" panose="020B0604030504040204" pitchFamily="50" charset="-128"/>
          </a:endParaRPr>
        </a:p>
      </dgm:t>
    </dgm:pt>
    <dgm:pt modelId="{D50F5F33-BCD8-4EAF-8F75-46F9EBD09197}" type="parTrans" cxnId="{4517D9EF-3890-45F1-8E4B-3516E1632026}">
      <dgm:prSet/>
      <dgm:spPr/>
      <dgm:t>
        <a:bodyPr/>
        <a:lstStyle/>
        <a:p>
          <a:endParaRPr kumimoji="1" lang="ja-JP" altLang="en-US"/>
        </a:p>
      </dgm:t>
    </dgm:pt>
    <dgm:pt modelId="{E8E3FAF7-5B4D-4B22-9618-E309BA4C5D72}" type="sibTrans" cxnId="{4517D9EF-3890-45F1-8E4B-3516E1632026}">
      <dgm:prSet/>
      <dgm:spPr/>
      <dgm:t>
        <a:bodyPr/>
        <a:lstStyle/>
        <a:p>
          <a:endParaRPr kumimoji="1" lang="ja-JP" altLang="en-US"/>
        </a:p>
      </dgm:t>
    </dgm:pt>
    <dgm:pt modelId="{30CB2087-7EAA-40C8-A048-4E20E06B5957}">
      <dgm:prSet custT="1"/>
      <dgm:spPr>
        <a:solidFill>
          <a:srgbClr val="8AD1F5"/>
        </a:solidFill>
        <a:ln w="28575">
          <a:solidFill>
            <a:schemeClr val="bg1"/>
          </a:solidFill>
        </a:ln>
      </dgm:spPr>
      <dgm:t>
        <a:bodyPr/>
        <a:lstStyle/>
        <a:p>
          <a:endParaRPr kumimoji="1" lang="ja-JP" altLang="en-US" sz="1600" b="1">
            <a:solidFill>
              <a:schemeClr val="bg1"/>
            </a:solidFill>
            <a:latin typeface="メイリオ" panose="020B0604030504040204" pitchFamily="50" charset="-128"/>
            <a:ea typeface="メイリオ" panose="020B0604030504040204" pitchFamily="50" charset="-128"/>
          </a:endParaRPr>
        </a:p>
      </dgm:t>
    </dgm:pt>
    <dgm:pt modelId="{22529A7E-7B0F-461E-BEA4-B2C2EBA0D760}" type="parTrans" cxnId="{ED781732-F283-4EED-8865-4CBBC8C57041}">
      <dgm:prSet/>
      <dgm:spPr/>
      <dgm:t>
        <a:bodyPr/>
        <a:lstStyle/>
        <a:p>
          <a:endParaRPr kumimoji="1" lang="ja-JP" altLang="en-US"/>
        </a:p>
      </dgm:t>
    </dgm:pt>
    <dgm:pt modelId="{8044C0EA-A640-4569-9536-5E788CEEA306}" type="sibTrans" cxnId="{ED781732-F283-4EED-8865-4CBBC8C57041}">
      <dgm:prSet/>
      <dgm:spPr/>
      <dgm:t>
        <a:bodyPr/>
        <a:lstStyle/>
        <a:p>
          <a:endParaRPr kumimoji="1" lang="ja-JP" altLang="en-US"/>
        </a:p>
      </dgm:t>
    </dgm:pt>
    <dgm:pt modelId="{25127C75-BE3C-47C5-9CC2-E18B3D33A200}" type="pres">
      <dgm:prSet presAssocID="{2B37E087-2C86-4F04-8B7E-1BD4D9B080EB}" presName="Name0" presStyleCnt="0">
        <dgm:presLayoutVars>
          <dgm:dir/>
          <dgm:resizeHandles val="exact"/>
        </dgm:presLayoutVars>
      </dgm:prSet>
      <dgm:spPr/>
    </dgm:pt>
    <dgm:pt modelId="{23048070-F84B-4B3D-B656-542314A11C2B}" type="pres">
      <dgm:prSet presAssocID="{FE86BB07-7F89-44C3-A0A2-D7D8B94033C5}" presName="parTxOnly" presStyleLbl="node1" presStyleIdx="0" presStyleCnt="5" custScaleY="67079">
        <dgm:presLayoutVars>
          <dgm:bulletEnabled val="1"/>
        </dgm:presLayoutVars>
      </dgm:prSet>
      <dgm:spPr/>
    </dgm:pt>
    <dgm:pt modelId="{AE7645A9-BB27-4F68-9931-6CD7A1BEEED0}" type="pres">
      <dgm:prSet presAssocID="{A6E67DFA-0D2F-493D-ADFE-4CDE52B67016}" presName="parSpace" presStyleCnt="0"/>
      <dgm:spPr/>
    </dgm:pt>
    <dgm:pt modelId="{DDEF264D-7110-4BE6-8869-4E8D1BD14C4E}" type="pres">
      <dgm:prSet presAssocID="{EFECBAC1-64EB-4F24-9BEA-FE465E5C6DAC}" presName="parTxOnly" presStyleLbl="node1" presStyleIdx="1" presStyleCnt="5" custScaleY="67079">
        <dgm:presLayoutVars>
          <dgm:bulletEnabled val="1"/>
        </dgm:presLayoutVars>
      </dgm:prSet>
      <dgm:spPr/>
    </dgm:pt>
    <dgm:pt modelId="{0E8397A7-0C10-4E3E-B8FD-C27D37BCCC10}" type="pres">
      <dgm:prSet presAssocID="{7DE5D8D7-6AAF-4F00-816D-9B9219633DDB}" presName="parSpace" presStyleCnt="0"/>
      <dgm:spPr/>
    </dgm:pt>
    <dgm:pt modelId="{41953C3E-FC48-46B2-B999-330509B74E61}" type="pres">
      <dgm:prSet presAssocID="{30928785-BC4E-4C0A-824E-A3FA4D3C0F2E}" presName="parTxOnly" presStyleLbl="node1" presStyleIdx="2" presStyleCnt="5" custScaleY="68444">
        <dgm:presLayoutVars>
          <dgm:bulletEnabled val="1"/>
        </dgm:presLayoutVars>
      </dgm:prSet>
      <dgm:spPr/>
    </dgm:pt>
    <dgm:pt modelId="{D93BE412-A57D-466B-AC12-EF631B6228D3}" type="pres">
      <dgm:prSet presAssocID="{E8E3FAF7-5B4D-4B22-9618-E309BA4C5D72}" presName="parSpace" presStyleCnt="0"/>
      <dgm:spPr/>
    </dgm:pt>
    <dgm:pt modelId="{8647059E-B827-4DE4-A563-772065832ADB}" type="pres">
      <dgm:prSet presAssocID="{35D0BB04-B116-42B8-A5F2-F5108E2AA4C4}" presName="parTxOnly" presStyleLbl="node1" presStyleIdx="3" presStyleCnt="5" custScaleY="67079">
        <dgm:presLayoutVars>
          <dgm:bulletEnabled val="1"/>
        </dgm:presLayoutVars>
      </dgm:prSet>
      <dgm:spPr/>
    </dgm:pt>
    <dgm:pt modelId="{683E756C-B7DE-40E9-9158-96176D0178F5}" type="pres">
      <dgm:prSet presAssocID="{5026ADA2-B198-40E7-BBF7-220B1124A65A}" presName="parSpace" presStyleCnt="0"/>
      <dgm:spPr/>
    </dgm:pt>
    <dgm:pt modelId="{812B1EF4-8535-45D1-B0D5-456D8B504A37}" type="pres">
      <dgm:prSet presAssocID="{30CB2087-7EAA-40C8-A048-4E20E06B5957}" presName="parTxOnly" presStyleLbl="node1" presStyleIdx="4" presStyleCnt="5" custScaleY="67079">
        <dgm:presLayoutVars>
          <dgm:bulletEnabled val="1"/>
        </dgm:presLayoutVars>
      </dgm:prSet>
      <dgm:spPr/>
    </dgm:pt>
  </dgm:ptLst>
  <dgm:cxnLst>
    <dgm:cxn modelId="{B80B3B10-7BCC-406F-AB8C-64BE3E9A4437}" type="presOf" srcId="{30CB2087-7EAA-40C8-A048-4E20E06B5957}" destId="{812B1EF4-8535-45D1-B0D5-456D8B504A37}" srcOrd="0" destOrd="0" presId="urn:microsoft.com/office/officeart/2005/8/layout/hChevron3"/>
    <dgm:cxn modelId="{ED781732-F283-4EED-8865-4CBBC8C57041}" srcId="{2B37E087-2C86-4F04-8B7E-1BD4D9B080EB}" destId="{30CB2087-7EAA-40C8-A048-4E20E06B5957}" srcOrd="4" destOrd="0" parTransId="{22529A7E-7B0F-461E-BEA4-B2C2EBA0D760}" sibTransId="{8044C0EA-A640-4569-9536-5E788CEEA306}"/>
    <dgm:cxn modelId="{CCE61734-C527-4E47-B306-3DCAA3ABD1CB}" type="presOf" srcId="{30928785-BC4E-4C0A-824E-A3FA4D3C0F2E}" destId="{41953C3E-FC48-46B2-B999-330509B74E61}" srcOrd="0" destOrd="0" presId="urn:microsoft.com/office/officeart/2005/8/layout/hChevron3"/>
    <dgm:cxn modelId="{36A79C35-D1CD-456F-BAD9-EA2415279C08}" type="presOf" srcId="{2B37E087-2C86-4F04-8B7E-1BD4D9B080EB}" destId="{25127C75-BE3C-47C5-9CC2-E18B3D33A200}" srcOrd="0" destOrd="0" presId="urn:microsoft.com/office/officeart/2005/8/layout/hChevron3"/>
    <dgm:cxn modelId="{D0D9BA3C-0537-471C-8B09-03D507C5DF9A}" srcId="{2B37E087-2C86-4F04-8B7E-1BD4D9B080EB}" destId="{FE86BB07-7F89-44C3-A0A2-D7D8B94033C5}" srcOrd="0" destOrd="0" parTransId="{D419B74E-2E04-40C3-B461-4DE2C6502150}" sibTransId="{A6E67DFA-0D2F-493D-ADFE-4CDE52B67016}"/>
    <dgm:cxn modelId="{BBBADB6C-A313-4E0E-BBE4-C3406D281B6F}" type="presOf" srcId="{EFECBAC1-64EB-4F24-9BEA-FE465E5C6DAC}" destId="{DDEF264D-7110-4BE6-8869-4E8D1BD14C4E}" srcOrd="0" destOrd="0" presId="urn:microsoft.com/office/officeart/2005/8/layout/hChevron3"/>
    <dgm:cxn modelId="{7F8EC87B-9A73-4DD0-9435-C02B87FD2EBF}" type="presOf" srcId="{FE86BB07-7F89-44C3-A0A2-D7D8B94033C5}" destId="{23048070-F84B-4B3D-B656-542314A11C2B}" srcOrd="0" destOrd="0" presId="urn:microsoft.com/office/officeart/2005/8/layout/hChevron3"/>
    <dgm:cxn modelId="{60F034BA-289C-49BC-ADF3-8AF5245EE25F}" type="presOf" srcId="{35D0BB04-B116-42B8-A5F2-F5108E2AA4C4}" destId="{8647059E-B827-4DE4-A563-772065832ADB}" srcOrd="0" destOrd="0" presId="urn:microsoft.com/office/officeart/2005/8/layout/hChevron3"/>
    <dgm:cxn modelId="{7D4541D8-9E8D-4FB1-AA48-2E877B63594C}" srcId="{2B37E087-2C86-4F04-8B7E-1BD4D9B080EB}" destId="{35D0BB04-B116-42B8-A5F2-F5108E2AA4C4}" srcOrd="3" destOrd="0" parTransId="{E7E4AB2F-CCBD-408D-95DB-DA74C17FF9AF}" sibTransId="{5026ADA2-B198-40E7-BBF7-220B1124A65A}"/>
    <dgm:cxn modelId="{84B756DF-2563-4C4E-B9F9-656367A08059}" srcId="{2B37E087-2C86-4F04-8B7E-1BD4D9B080EB}" destId="{EFECBAC1-64EB-4F24-9BEA-FE465E5C6DAC}" srcOrd="1" destOrd="0" parTransId="{2576E3BD-C15E-4DB4-B210-92FD543B0E18}" sibTransId="{7DE5D8D7-6AAF-4F00-816D-9B9219633DDB}"/>
    <dgm:cxn modelId="{4517D9EF-3890-45F1-8E4B-3516E1632026}" srcId="{2B37E087-2C86-4F04-8B7E-1BD4D9B080EB}" destId="{30928785-BC4E-4C0A-824E-A3FA4D3C0F2E}" srcOrd="2" destOrd="0" parTransId="{D50F5F33-BCD8-4EAF-8F75-46F9EBD09197}" sibTransId="{E8E3FAF7-5B4D-4B22-9618-E309BA4C5D72}"/>
    <dgm:cxn modelId="{570092B2-B490-444E-9FE1-CB00A29E26D1}" type="presParOf" srcId="{25127C75-BE3C-47C5-9CC2-E18B3D33A200}" destId="{23048070-F84B-4B3D-B656-542314A11C2B}" srcOrd="0" destOrd="0" presId="urn:microsoft.com/office/officeart/2005/8/layout/hChevron3"/>
    <dgm:cxn modelId="{2DE97AAB-8D65-4349-9CAD-1171548A5BB1}" type="presParOf" srcId="{25127C75-BE3C-47C5-9CC2-E18B3D33A200}" destId="{AE7645A9-BB27-4F68-9931-6CD7A1BEEED0}" srcOrd="1" destOrd="0" presId="urn:microsoft.com/office/officeart/2005/8/layout/hChevron3"/>
    <dgm:cxn modelId="{0CD2FC73-03FF-4AC2-BCD1-03EF26078392}" type="presParOf" srcId="{25127C75-BE3C-47C5-9CC2-E18B3D33A200}" destId="{DDEF264D-7110-4BE6-8869-4E8D1BD14C4E}" srcOrd="2" destOrd="0" presId="urn:microsoft.com/office/officeart/2005/8/layout/hChevron3"/>
    <dgm:cxn modelId="{E1442BBE-36F9-4ED1-A125-D93B3D7ECDE4}" type="presParOf" srcId="{25127C75-BE3C-47C5-9CC2-E18B3D33A200}" destId="{0E8397A7-0C10-4E3E-B8FD-C27D37BCCC10}" srcOrd="3" destOrd="0" presId="urn:microsoft.com/office/officeart/2005/8/layout/hChevron3"/>
    <dgm:cxn modelId="{BCA38AE6-3E33-4955-8A86-6320032710C5}" type="presParOf" srcId="{25127C75-BE3C-47C5-9CC2-E18B3D33A200}" destId="{41953C3E-FC48-46B2-B999-330509B74E61}" srcOrd="4" destOrd="0" presId="urn:microsoft.com/office/officeart/2005/8/layout/hChevron3"/>
    <dgm:cxn modelId="{54DA235D-EE19-41AB-B8BD-4F76BDD9ED8D}" type="presParOf" srcId="{25127C75-BE3C-47C5-9CC2-E18B3D33A200}" destId="{D93BE412-A57D-466B-AC12-EF631B6228D3}" srcOrd="5" destOrd="0" presId="urn:microsoft.com/office/officeart/2005/8/layout/hChevron3"/>
    <dgm:cxn modelId="{BAA295C9-C7A8-435B-9072-B721C5183B3E}" type="presParOf" srcId="{25127C75-BE3C-47C5-9CC2-E18B3D33A200}" destId="{8647059E-B827-4DE4-A563-772065832ADB}" srcOrd="6" destOrd="0" presId="urn:microsoft.com/office/officeart/2005/8/layout/hChevron3"/>
    <dgm:cxn modelId="{ED824F89-0716-457B-8CA9-02AA74A9614D}" type="presParOf" srcId="{25127C75-BE3C-47C5-9CC2-E18B3D33A200}" destId="{683E756C-B7DE-40E9-9158-96176D0178F5}" srcOrd="7" destOrd="0" presId="urn:microsoft.com/office/officeart/2005/8/layout/hChevron3"/>
    <dgm:cxn modelId="{824FAB90-B149-4727-A6F0-2A7EE08594DB}" type="presParOf" srcId="{25127C75-BE3C-47C5-9CC2-E18B3D33A200}" destId="{812B1EF4-8535-45D1-B0D5-456D8B504A3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048070-F84B-4B3D-B656-542314A11C2B}">
      <dsp:nvSpPr>
        <dsp:cNvPr id="0" name=""/>
        <dsp:cNvSpPr/>
      </dsp:nvSpPr>
      <dsp:spPr>
        <a:xfrm>
          <a:off x="982" y="1787556"/>
          <a:ext cx="1916717" cy="514286"/>
        </a:xfrm>
        <a:prstGeom prst="homePlate">
          <a:avLst/>
        </a:prstGeom>
        <a:solidFill>
          <a:srgbClr val="8AD1F5"/>
        </a:solidFill>
        <a:ln w="28575"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ClrTx/>
            <a:buSzTx/>
            <a:buFontTx/>
            <a:buNone/>
          </a:pPr>
          <a:r>
            <a:rPr kumimoji="1" lang="en-US" altLang="ja-JP" sz="16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n-cs"/>
            </a:rPr>
            <a:t>1978</a:t>
          </a:r>
          <a:endParaRPr kumimoji="1" lang="ja-JP" altLang="en-US" sz="1600" b="1" kern="1200" dirty="0">
            <a:solidFill>
              <a:schemeClr val="bg1"/>
            </a:solidFill>
            <a:latin typeface="メイリオ" panose="020B0604030504040204" pitchFamily="50" charset="-128"/>
            <a:ea typeface="メイリオ" panose="020B0604030504040204" pitchFamily="50" charset="-128"/>
          </a:endParaRPr>
        </a:p>
      </dsp:txBody>
      <dsp:txXfrm>
        <a:off x="982" y="1787556"/>
        <a:ext cx="1788146" cy="514286"/>
      </dsp:txXfrm>
    </dsp:sp>
    <dsp:sp modelId="{DDEF264D-7110-4BE6-8869-4E8D1BD14C4E}">
      <dsp:nvSpPr>
        <dsp:cNvPr id="0" name=""/>
        <dsp:cNvSpPr/>
      </dsp:nvSpPr>
      <dsp:spPr>
        <a:xfrm>
          <a:off x="1534357" y="1787556"/>
          <a:ext cx="1916717" cy="514286"/>
        </a:xfrm>
        <a:prstGeom prst="chevron">
          <a:avLst/>
        </a:prstGeom>
        <a:solidFill>
          <a:srgbClr val="8AD1F5"/>
        </a:solidFill>
        <a:ln w="28575"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ClrTx/>
            <a:buSzTx/>
            <a:buFontTx/>
            <a:buNone/>
          </a:pPr>
          <a:r>
            <a:rPr kumimoji="1" lang="en-US" altLang="ja-JP" sz="16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n-cs"/>
            </a:rPr>
            <a:t>1988</a:t>
          </a:r>
          <a:endParaRPr kumimoji="1" lang="ja-JP" altLang="en-US" sz="1600" kern="1200" dirty="0"/>
        </a:p>
      </dsp:txBody>
      <dsp:txXfrm>
        <a:off x="1791500" y="1787556"/>
        <a:ext cx="1402431" cy="514286"/>
      </dsp:txXfrm>
    </dsp:sp>
    <dsp:sp modelId="{41953C3E-FC48-46B2-B999-330509B74E61}">
      <dsp:nvSpPr>
        <dsp:cNvPr id="0" name=""/>
        <dsp:cNvSpPr/>
      </dsp:nvSpPr>
      <dsp:spPr>
        <a:xfrm>
          <a:off x="3067731" y="1782324"/>
          <a:ext cx="1916717" cy="524751"/>
        </a:xfrm>
        <a:prstGeom prst="chevron">
          <a:avLst/>
        </a:prstGeom>
        <a:solidFill>
          <a:srgbClr val="8AD1F5"/>
        </a:solidFill>
        <a:ln w="28575"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en-US" altLang="ja-JP" sz="1600" b="1" kern="1200" dirty="0">
              <a:solidFill>
                <a:schemeClr val="bg1"/>
              </a:solidFill>
              <a:latin typeface="メイリオ" panose="020B0604030504040204" pitchFamily="50" charset="-128"/>
              <a:ea typeface="メイリオ" panose="020B0604030504040204" pitchFamily="50" charset="-128"/>
            </a:rPr>
            <a:t>2000</a:t>
          </a:r>
          <a:endParaRPr kumimoji="1" lang="ja-JP" altLang="en-US" sz="1600" b="1" kern="1200" dirty="0">
            <a:solidFill>
              <a:schemeClr val="bg1"/>
            </a:solidFill>
            <a:latin typeface="メイリオ" panose="020B0604030504040204" pitchFamily="50" charset="-128"/>
            <a:ea typeface="メイリオ" panose="020B0604030504040204" pitchFamily="50" charset="-128"/>
          </a:endParaRPr>
        </a:p>
      </dsp:txBody>
      <dsp:txXfrm>
        <a:off x="3330107" y="1782324"/>
        <a:ext cx="1391966" cy="524751"/>
      </dsp:txXfrm>
    </dsp:sp>
    <dsp:sp modelId="{8647059E-B827-4DE4-A563-772065832ADB}">
      <dsp:nvSpPr>
        <dsp:cNvPr id="0" name=""/>
        <dsp:cNvSpPr/>
      </dsp:nvSpPr>
      <dsp:spPr>
        <a:xfrm>
          <a:off x="4601105" y="1787556"/>
          <a:ext cx="1916717" cy="514286"/>
        </a:xfrm>
        <a:prstGeom prst="chevron">
          <a:avLst/>
        </a:prstGeom>
        <a:solidFill>
          <a:srgbClr val="8AD1F5"/>
        </a:solidFill>
        <a:ln w="28575"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kumimoji="1" lang="en-US" altLang="ja-JP" sz="1800" b="1" kern="1200" dirty="0">
              <a:solidFill>
                <a:schemeClr val="bg1"/>
              </a:solidFill>
              <a:latin typeface="メイリオ" panose="020B0604030504040204" pitchFamily="50" charset="-128"/>
              <a:ea typeface="メイリオ" panose="020B0604030504040204" pitchFamily="50" charset="-128"/>
            </a:rPr>
            <a:t>2013</a:t>
          </a:r>
          <a:endParaRPr kumimoji="1" lang="ja-JP" altLang="en-US" sz="1800" b="1" kern="1200" dirty="0">
            <a:solidFill>
              <a:schemeClr val="bg1"/>
            </a:solidFill>
            <a:latin typeface="メイリオ" panose="020B0604030504040204" pitchFamily="50" charset="-128"/>
            <a:ea typeface="メイリオ" panose="020B0604030504040204" pitchFamily="50" charset="-128"/>
          </a:endParaRPr>
        </a:p>
      </dsp:txBody>
      <dsp:txXfrm>
        <a:off x="4858248" y="1787556"/>
        <a:ext cx="1402431" cy="514286"/>
      </dsp:txXfrm>
    </dsp:sp>
    <dsp:sp modelId="{812B1EF4-8535-45D1-B0D5-456D8B504A37}">
      <dsp:nvSpPr>
        <dsp:cNvPr id="0" name=""/>
        <dsp:cNvSpPr/>
      </dsp:nvSpPr>
      <dsp:spPr>
        <a:xfrm>
          <a:off x="6134479" y="1787556"/>
          <a:ext cx="1916717" cy="514286"/>
        </a:xfrm>
        <a:prstGeom prst="chevron">
          <a:avLst/>
        </a:prstGeom>
        <a:solidFill>
          <a:srgbClr val="8AD1F5"/>
        </a:solidFill>
        <a:ln w="28575"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endParaRPr kumimoji="1" lang="ja-JP" altLang="en-US" sz="1600" b="1" kern="1200">
            <a:solidFill>
              <a:schemeClr val="bg1"/>
            </a:solidFill>
            <a:latin typeface="メイリオ" panose="020B0604030504040204" pitchFamily="50" charset="-128"/>
            <a:ea typeface="メイリオ" panose="020B0604030504040204" pitchFamily="50" charset="-128"/>
          </a:endParaRPr>
        </a:p>
      </dsp:txBody>
      <dsp:txXfrm>
        <a:off x="6391622" y="1787556"/>
        <a:ext cx="1402431" cy="514286"/>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46783" cy="509924"/>
          </a:xfrm>
          <a:prstGeom prst="rect">
            <a:avLst/>
          </a:prstGeom>
        </p:spPr>
        <p:txBody>
          <a:bodyPr vert="horz" lIns="98245" tIns="49123" rIns="98245" bIns="49123" rtlCol="0"/>
          <a:lstStyle>
            <a:lvl1pPr algn="l">
              <a:defRPr sz="1300"/>
            </a:lvl1pPr>
          </a:lstStyle>
          <a:p>
            <a:endParaRPr kumimoji="1" lang="ja-JP" altLang="en-US"/>
          </a:p>
        </p:txBody>
      </p:sp>
      <p:sp>
        <p:nvSpPr>
          <p:cNvPr id="3" name="日付プレースホルダー 2"/>
          <p:cNvSpPr>
            <a:spLocks noGrp="1"/>
          </p:cNvSpPr>
          <p:nvPr>
            <p:ph type="dt" idx="1"/>
          </p:nvPr>
        </p:nvSpPr>
        <p:spPr>
          <a:xfrm>
            <a:off x="3982629" y="0"/>
            <a:ext cx="3046783" cy="509924"/>
          </a:xfrm>
          <a:prstGeom prst="rect">
            <a:avLst/>
          </a:prstGeom>
        </p:spPr>
        <p:txBody>
          <a:bodyPr vert="horz" lIns="98245" tIns="49123" rIns="98245" bIns="49123" rtlCol="0"/>
          <a:lstStyle>
            <a:lvl1pPr algn="r">
              <a:defRPr sz="1300"/>
            </a:lvl1pPr>
          </a:lstStyle>
          <a:p>
            <a:fld id="{8F24CED2-EF7F-434A-84C6-33B077B35234}" type="datetimeFigureOut">
              <a:rPr kumimoji="1" lang="ja-JP" altLang="en-US" smtClean="0"/>
              <a:t>2025/12/11</a:t>
            </a:fld>
            <a:endParaRPr kumimoji="1" lang="ja-JP" altLang="en-US"/>
          </a:p>
        </p:txBody>
      </p:sp>
      <p:sp>
        <p:nvSpPr>
          <p:cNvPr id="4" name="スライド イメージ プレースホルダー 3"/>
          <p:cNvSpPr>
            <a:spLocks noGrp="1" noRot="1" noChangeAspect="1"/>
          </p:cNvSpPr>
          <p:nvPr>
            <p:ph type="sldImg" idx="2"/>
          </p:nvPr>
        </p:nvSpPr>
        <p:spPr>
          <a:xfrm>
            <a:off x="1228725" y="1270000"/>
            <a:ext cx="4573588" cy="3430588"/>
          </a:xfrm>
          <a:prstGeom prst="rect">
            <a:avLst/>
          </a:prstGeom>
          <a:noFill/>
          <a:ln w="12700">
            <a:solidFill>
              <a:prstClr val="black"/>
            </a:solidFill>
          </a:ln>
        </p:spPr>
        <p:txBody>
          <a:bodyPr vert="horz" lIns="98245" tIns="49123" rIns="98245" bIns="49123" rtlCol="0" anchor="ctr"/>
          <a:lstStyle/>
          <a:p>
            <a:endParaRPr lang="ja-JP" altLang="en-US"/>
          </a:p>
        </p:txBody>
      </p:sp>
      <p:sp>
        <p:nvSpPr>
          <p:cNvPr id="5" name="ノート プレースホルダー 4"/>
          <p:cNvSpPr>
            <a:spLocks noGrp="1"/>
          </p:cNvSpPr>
          <p:nvPr>
            <p:ph type="body" sz="quarter" idx="3"/>
          </p:nvPr>
        </p:nvSpPr>
        <p:spPr>
          <a:xfrm>
            <a:off x="703104" y="4891028"/>
            <a:ext cx="5624830" cy="4001750"/>
          </a:xfrm>
          <a:prstGeom prst="rect">
            <a:avLst/>
          </a:prstGeom>
        </p:spPr>
        <p:txBody>
          <a:bodyPr vert="horz" lIns="98245" tIns="49123" rIns="98245" bIns="4912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653254"/>
            <a:ext cx="3046783" cy="509923"/>
          </a:xfrm>
          <a:prstGeom prst="rect">
            <a:avLst/>
          </a:prstGeom>
        </p:spPr>
        <p:txBody>
          <a:bodyPr vert="horz" lIns="98245" tIns="49123" rIns="98245" bIns="49123"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982629" y="9653254"/>
            <a:ext cx="3046783" cy="509923"/>
          </a:xfrm>
          <a:prstGeom prst="rect">
            <a:avLst/>
          </a:prstGeom>
        </p:spPr>
        <p:txBody>
          <a:bodyPr vert="horz" lIns="98245" tIns="49123" rIns="98245" bIns="49123" rtlCol="0" anchor="b"/>
          <a:lstStyle>
            <a:lvl1pPr algn="r">
              <a:defRPr sz="1300"/>
            </a:lvl1pPr>
          </a:lstStyle>
          <a:p>
            <a:fld id="{4046ADC2-5FF2-4E94-A3AB-BBBF74300561}" type="slidenum">
              <a:rPr kumimoji="1" lang="ja-JP" altLang="en-US" smtClean="0"/>
              <a:t>‹#›</a:t>
            </a:fld>
            <a:endParaRPr kumimoji="1" lang="ja-JP" altLang="en-US"/>
          </a:p>
        </p:txBody>
      </p:sp>
    </p:spTree>
    <p:extLst>
      <p:ext uri="{BB962C8B-B14F-4D97-AF65-F5344CB8AC3E}">
        <p14:creationId xmlns:p14="http://schemas.microsoft.com/office/powerpoint/2010/main" val="41061498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86D4B-65AD-5E94-6212-4B128BB37EF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C3B409F-0B3C-1BF7-4914-82C7F401F4A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E6AF8FF-B050-929F-FFA4-3E989B637974}"/>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B71D48C-F46B-E277-C4E1-6E5E95C41F77}"/>
              </a:ext>
            </a:extLst>
          </p:cNvPr>
          <p:cNvSpPr>
            <a:spLocks noGrp="1"/>
          </p:cNvSpPr>
          <p:nvPr>
            <p:ph type="sldNum" sz="quarter" idx="5"/>
          </p:nvPr>
        </p:nvSpPr>
        <p:spPr/>
        <p:txBody>
          <a:bodyPr/>
          <a:lstStyle/>
          <a:p>
            <a:fld id="{9FB17FE7-9732-4EB2-97C7-F66FEADA828C}" type="slidenum">
              <a:rPr kumimoji="1" lang="ja-JP" altLang="en-US" smtClean="0"/>
              <a:t>1</a:t>
            </a:fld>
            <a:endParaRPr kumimoji="1" lang="ja-JP" altLang="en-US"/>
          </a:p>
        </p:txBody>
      </p:sp>
    </p:spTree>
    <p:extLst>
      <p:ext uri="{BB962C8B-B14F-4D97-AF65-F5344CB8AC3E}">
        <p14:creationId xmlns:p14="http://schemas.microsoft.com/office/powerpoint/2010/main" val="2835982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6ADC2-5FF2-4E94-A3AB-BBBF74300561}" type="slidenum">
              <a:rPr kumimoji="1" lang="ja-JP" altLang="en-US" smtClean="0"/>
              <a:t>16</a:t>
            </a:fld>
            <a:endParaRPr kumimoji="1" lang="ja-JP" altLang="en-US"/>
          </a:p>
        </p:txBody>
      </p:sp>
    </p:spTree>
    <p:extLst>
      <p:ext uri="{BB962C8B-B14F-4D97-AF65-F5344CB8AC3E}">
        <p14:creationId xmlns:p14="http://schemas.microsoft.com/office/powerpoint/2010/main" val="1851365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わかりやすく</a:t>
            </a:r>
          </a:p>
        </p:txBody>
      </p:sp>
      <p:sp>
        <p:nvSpPr>
          <p:cNvPr id="4" name="スライド番号プレースホルダー 3"/>
          <p:cNvSpPr>
            <a:spLocks noGrp="1"/>
          </p:cNvSpPr>
          <p:nvPr>
            <p:ph type="sldNum" sz="quarter" idx="5"/>
          </p:nvPr>
        </p:nvSpPr>
        <p:spPr/>
        <p:txBody>
          <a:bodyPr/>
          <a:lstStyle/>
          <a:p>
            <a:fld id="{4046ADC2-5FF2-4E94-A3AB-BBBF74300561}" type="slidenum">
              <a:rPr kumimoji="1" lang="ja-JP" altLang="en-US" smtClean="0"/>
              <a:t>23</a:t>
            </a:fld>
            <a:endParaRPr kumimoji="1" lang="ja-JP" altLang="en-US"/>
          </a:p>
        </p:txBody>
      </p:sp>
    </p:spTree>
    <p:extLst>
      <p:ext uri="{BB962C8B-B14F-4D97-AF65-F5344CB8AC3E}">
        <p14:creationId xmlns:p14="http://schemas.microsoft.com/office/powerpoint/2010/main" val="3130827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491226">
              <a:defRPr/>
            </a:pPr>
            <a:fld id="{4046ADC2-5FF2-4E94-A3AB-BBBF74300561}" type="slidenum">
              <a:rPr kumimoji="1" lang="ja-JP" altLang="en-US">
                <a:solidFill>
                  <a:prstClr val="black"/>
                </a:solidFill>
                <a:latin typeface="游ゴシック" panose="020F0502020204030204"/>
                <a:ea typeface="游ゴシック" panose="020B0400000000000000" pitchFamily="50" charset="-128"/>
              </a:rPr>
              <a:pPr defTabSz="491226">
                <a:defRPr/>
              </a:pPr>
              <a:t>4</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548599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046ADC2-5FF2-4E94-A3AB-BBBF74300561}" type="slidenum">
              <a:rPr kumimoji="1" lang="ja-JP" altLang="en-US" smtClean="0"/>
              <a:t>5</a:t>
            </a:fld>
            <a:endParaRPr kumimoji="1" lang="ja-JP" altLang="en-US"/>
          </a:p>
        </p:txBody>
      </p:sp>
    </p:spTree>
    <p:extLst>
      <p:ext uri="{BB962C8B-B14F-4D97-AF65-F5344CB8AC3E}">
        <p14:creationId xmlns:p14="http://schemas.microsoft.com/office/powerpoint/2010/main" val="2818268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スライド イメージ プレースホルダー 1">
            <a:extLst>
              <a:ext uri="{FF2B5EF4-FFF2-40B4-BE49-F238E27FC236}">
                <a16:creationId xmlns:a16="http://schemas.microsoft.com/office/drawing/2014/main" id="{5F84D26C-B956-491C-8680-6B23DE3F6BC5}"/>
              </a:ext>
            </a:extLst>
          </p:cNvPr>
          <p:cNvSpPr>
            <a:spLocks noGrp="1" noRot="1" noChangeAspect="1" noChangeArrowheads="1" noTextEdit="1"/>
          </p:cNvSpPr>
          <p:nvPr>
            <p:ph type="sldImg"/>
          </p:nvPr>
        </p:nvSpPr>
        <p:spPr>
          <a:ln/>
        </p:spPr>
      </p:sp>
      <p:sp>
        <p:nvSpPr>
          <p:cNvPr id="319491" name="ノート プレースホルダー 2">
            <a:extLst>
              <a:ext uri="{FF2B5EF4-FFF2-40B4-BE49-F238E27FC236}">
                <a16:creationId xmlns:a16="http://schemas.microsoft.com/office/drawing/2014/main" id="{C41D8332-4BA3-40BB-B18A-36C76C3B02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319492" name="スライド番号プレースホルダー 3">
            <a:extLst>
              <a:ext uri="{FF2B5EF4-FFF2-40B4-BE49-F238E27FC236}">
                <a16:creationId xmlns:a16="http://schemas.microsoft.com/office/drawing/2014/main" id="{0DB4A7A7-4C8A-4CBA-A091-00FE638A8D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2219">
              <a:defRPr kumimoji="1" sz="1300">
                <a:solidFill>
                  <a:schemeClr val="tx1"/>
                </a:solidFill>
                <a:latin typeface="ＭＳ ゴシック" panose="020B0609070205080204" pitchFamily="49" charset="-128"/>
                <a:ea typeface="ＭＳ ゴシック" panose="020B0609070205080204" pitchFamily="49" charset="-128"/>
              </a:defRPr>
            </a:lvl1pPr>
            <a:lvl2pPr marL="789716" indent="-303605" defTabSz="972219">
              <a:defRPr kumimoji="1" sz="1300">
                <a:solidFill>
                  <a:schemeClr val="tx1"/>
                </a:solidFill>
                <a:latin typeface="ＭＳ ゴシック" panose="020B0609070205080204" pitchFamily="49" charset="-128"/>
                <a:ea typeface="ＭＳ ゴシック" panose="020B0609070205080204" pitchFamily="49" charset="-128"/>
              </a:defRPr>
            </a:lvl2pPr>
            <a:lvl3pPr marL="1216129" indent="-242202" defTabSz="972219">
              <a:defRPr kumimoji="1" sz="1300">
                <a:solidFill>
                  <a:schemeClr val="tx1"/>
                </a:solidFill>
                <a:latin typeface="ＭＳ ゴシック" panose="020B0609070205080204" pitchFamily="49" charset="-128"/>
                <a:ea typeface="ＭＳ ゴシック" panose="020B0609070205080204" pitchFamily="49" charset="-128"/>
              </a:defRPr>
            </a:lvl3pPr>
            <a:lvl4pPr marL="1703944" indent="-242202" defTabSz="972219">
              <a:defRPr kumimoji="1" sz="1300">
                <a:solidFill>
                  <a:schemeClr val="tx1"/>
                </a:solidFill>
                <a:latin typeface="ＭＳ ゴシック" panose="020B0609070205080204" pitchFamily="49" charset="-128"/>
                <a:ea typeface="ＭＳ ゴシック" panose="020B0609070205080204" pitchFamily="49" charset="-128"/>
              </a:defRPr>
            </a:lvl4pPr>
            <a:lvl5pPr marL="2190053" indent="-242202" defTabSz="972219">
              <a:defRPr kumimoji="1" sz="1300">
                <a:solidFill>
                  <a:schemeClr val="tx1"/>
                </a:solidFill>
                <a:latin typeface="ＭＳ ゴシック" panose="020B0609070205080204" pitchFamily="49" charset="-128"/>
                <a:ea typeface="ＭＳ ゴシック" panose="020B0609070205080204" pitchFamily="49" charset="-128"/>
              </a:defRPr>
            </a:lvl5pPr>
            <a:lvl6pPr marL="2681279" indent="-242202" defTabSz="972219" eaLnBrk="0" fontAlgn="base" hangingPunct="0">
              <a:spcBef>
                <a:spcPct val="0"/>
              </a:spcBef>
              <a:spcAft>
                <a:spcPct val="0"/>
              </a:spcAft>
              <a:defRPr kumimoji="1" sz="1300">
                <a:solidFill>
                  <a:schemeClr val="tx1"/>
                </a:solidFill>
                <a:latin typeface="ＭＳ ゴシック" panose="020B0609070205080204" pitchFamily="49" charset="-128"/>
                <a:ea typeface="ＭＳ ゴシック" panose="020B0609070205080204" pitchFamily="49" charset="-128"/>
              </a:defRPr>
            </a:lvl6pPr>
            <a:lvl7pPr marL="3172507" indent="-242202" defTabSz="972219" eaLnBrk="0" fontAlgn="base" hangingPunct="0">
              <a:spcBef>
                <a:spcPct val="0"/>
              </a:spcBef>
              <a:spcAft>
                <a:spcPct val="0"/>
              </a:spcAft>
              <a:defRPr kumimoji="1" sz="1300">
                <a:solidFill>
                  <a:schemeClr val="tx1"/>
                </a:solidFill>
                <a:latin typeface="ＭＳ ゴシック" panose="020B0609070205080204" pitchFamily="49" charset="-128"/>
                <a:ea typeface="ＭＳ ゴシック" panose="020B0609070205080204" pitchFamily="49" charset="-128"/>
              </a:defRPr>
            </a:lvl7pPr>
            <a:lvl8pPr marL="3663733" indent="-242202" defTabSz="972219" eaLnBrk="0" fontAlgn="base" hangingPunct="0">
              <a:spcBef>
                <a:spcPct val="0"/>
              </a:spcBef>
              <a:spcAft>
                <a:spcPct val="0"/>
              </a:spcAft>
              <a:defRPr kumimoji="1" sz="1300">
                <a:solidFill>
                  <a:schemeClr val="tx1"/>
                </a:solidFill>
                <a:latin typeface="ＭＳ ゴシック" panose="020B0609070205080204" pitchFamily="49" charset="-128"/>
                <a:ea typeface="ＭＳ ゴシック" panose="020B0609070205080204" pitchFamily="49" charset="-128"/>
              </a:defRPr>
            </a:lvl8pPr>
            <a:lvl9pPr marL="4154960" indent="-242202" defTabSz="972219" eaLnBrk="0" fontAlgn="base" hangingPunct="0">
              <a:spcBef>
                <a:spcPct val="0"/>
              </a:spcBef>
              <a:spcAft>
                <a:spcPct val="0"/>
              </a:spcAft>
              <a:defRPr kumimoji="1" sz="1300">
                <a:solidFill>
                  <a:schemeClr val="tx1"/>
                </a:solidFill>
                <a:latin typeface="ＭＳ ゴシック" panose="020B0609070205080204" pitchFamily="49" charset="-128"/>
                <a:ea typeface="ＭＳ ゴシック" panose="020B0609070205080204" pitchFamily="49" charset="-128"/>
              </a:defRPr>
            </a:lvl9pPr>
          </a:lstStyle>
          <a:p>
            <a:pPr fontAlgn="base">
              <a:spcBef>
                <a:spcPct val="0"/>
              </a:spcBef>
              <a:spcAft>
                <a:spcPct val="0"/>
              </a:spcAft>
              <a:defRPr/>
            </a:pPr>
            <a:fld id="{7E0473E2-056C-45C1-9E93-E812B6A62419}" type="slidenum">
              <a:rPr lang="ja-JP" altLang="en-US" sz="1200">
                <a:solidFill>
                  <a:srgbClr val="000000"/>
                </a:solidFill>
                <a:latin typeface="Calibri" panose="020F0502020204030204" pitchFamily="34" charset="0"/>
                <a:ea typeface="ＭＳ Ｐゴシック" panose="020B0600070205080204" pitchFamily="50" charset="-128"/>
              </a:rPr>
              <a:pPr fontAlgn="base">
                <a:spcBef>
                  <a:spcPct val="0"/>
                </a:spcBef>
                <a:spcAft>
                  <a:spcPct val="0"/>
                </a:spcAft>
                <a:defRPr/>
              </a:pPr>
              <a:t>6</a:t>
            </a:fld>
            <a:endParaRPr lang="ja-JP" altLang="en-US" sz="1200">
              <a:solidFill>
                <a:srgbClr val="000000"/>
              </a:solidFill>
              <a:latin typeface="Calibri" panose="020F0502020204030204" pitchFamily="34" charset="0"/>
              <a:ea typeface="ＭＳ Ｐゴシック" panose="020B0600070205080204" pitchFamily="50" charset="-128"/>
            </a:endParaRPr>
          </a:p>
        </p:txBody>
      </p:sp>
    </p:spTree>
    <p:extLst>
      <p:ext uri="{BB962C8B-B14F-4D97-AF65-F5344CB8AC3E}">
        <p14:creationId xmlns:p14="http://schemas.microsoft.com/office/powerpoint/2010/main" val="1181576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スライド イメージ プレースホルダー 1">
            <a:extLst>
              <a:ext uri="{FF2B5EF4-FFF2-40B4-BE49-F238E27FC236}">
                <a16:creationId xmlns:a16="http://schemas.microsoft.com/office/drawing/2014/main" id="{5F84D26C-B956-491C-8680-6B23DE3F6BC5}"/>
              </a:ext>
            </a:extLst>
          </p:cNvPr>
          <p:cNvSpPr>
            <a:spLocks noGrp="1" noRot="1" noChangeAspect="1" noChangeArrowheads="1" noTextEdit="1"/>
          </p:cNvSpPr>
          <p:nvPr>
            <p:ph type="sldImg"/>
          </p:nvPr>
        </p:nvSpPr>
        <p:spPr>
          <a:ln/>
        </p:spPr>
      </p:sp>
      <p:sp>
        <p:nvSpPr>
          <p:cNvPr id="319491" name="ノート プレースホルダー 2">
            <a:extLst>
              <a:ext uri="{FF2B5EF4-FFF2-40B4-BE49-F238E27FC236}">
                <a16:creationId xmlns:a16="http://schemas.microsoft.com/office/drawing/2014/main" id="{C41D8332-4BA3-40BB-B18A-36C76C3B02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319492" name="スライド番号プレースホルダー 3">
            <a:extLst>
              <a:ext uri="{FF2B5EF4-FFF2-40B4-BE49-F238E27FC236}">
                <a16:creationId xmlns:a16="http://schemas.microsoft.com/office/drawing/2014/main" id="{0DB4A7A7-4C8A-4CBA-A091-00FE638A8D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2219">
              <a:defRPr kumimoji="1" sz="1300">
                <a:solidFill>
                  <a:schemeClr val="tx1"/>
                </a:solidFill>
                <a:latin typeface="ＭＳ ゴシック" panose="020B0609070205080204" pitchFamily="49" charset="-128"/>
                <a:ea typeface="ＭＳ ゴシック" panose="020B0609070205080204" pitchFamily="49" charset="-128"/>
              </a:defRPr>
            </a:lvl1pPr>
            <a:lvl2pPr marL="789716" indent="-303605" defTabSz="972219">
              <a:defRPr kumimoji="1" sz="1300">
                <a:solidFill>
                  <a:schemeClr val="tx1"/>
                </a:solidFill>
                <a:latin typeface="ＭＳ ゴシック" panose="020B0609070205080204" pitchFamily="49" charset="-128"/>
                <a:ea typeface="ＭＳ ゴシック" panose="020B0609070205080204" pitchFamily="49" charset="-128"/>
              </a:defRPr>
            </a:lvl2pPr>
            <a:lvl3pPr marL="1216129" indent="-242202" defTabSz="972219">
              <a:defRPr kumimoji="1" sz="1300">
                <a:solidFill>
                  <a:schemeClr val="tx1"/>
                </a:solidFill>
                <a:latin typeface="ＭＳ ゴシック" panose="020B0609070205080204" pitchFamily="49" charset="-128"/>
                <a:ea typeface="ＭＳ ゴシック" panose="020B0609070205080204" pitchFamily="49" charset="-128"/>
              </a:defRPr>
            </a:lvl3pPr>
            <a:lvl4pPr marL="1703944" indent="-242202" defTabSz="972219">
              <a:defRPr kumimoji="1" sz="1300">
                <a:solidFill>
                  <a:schemeClr val="tx1"/>
                </a:solidFill>
                <a:latin typeface="ＭＳ ゴシック" panose="020B0609070205080204" pitchFamily="49" charset="-128"/>
                <a:ea typeface="ＭＳ ゴシック" panose="020B0609070205080204" pitchFamily="49" charset="-128"/>
              </a:defRPr>
            </a:lvl4pPr>
            <a:lvl5pPr marL="2190053" indent="-242202" defTabSz="972219">
              <a:defRPr kumimoji="1" sz="1300">
                <a:solidFill>
                  <a:schemeClr val="tx1"/>
                </a:solidFill>
                <a:latin typeface="ＭＳ ゴシック" panose="020B0609070205080204" pitchFamily="49" charset="-128"/>
                <a:ea typeface="ＭＳ ゴシック" panose="020B0609070205080204" pitchFamily="49" charset="-128"/>
              </a:defRPr>
            </a:lvl5pPr>
            <a:lvl6pPr marL="2681279" indent="-242202" defTabSz="972219" eaLnBrk="0" fontAlgn="base" hangingPunct="0">
              <a:spcBef>
                <a:spcPct val="0"/>
              </a:spcBef>
              <a:spcAft>
                <a:spcPct val="0"/>
              </a:spcAft>
              <a:defRPr kumimoji="1" sz="1300">
                <a:solidFill>
                  <a:schemeClr val="tx1"/>
                </a:solidFill>
                <a:latin typeface="ＭＳ ゴシック" panose="020B0609070205080204" pitchFamily="49" charset="-128"/>
                <a:ea typeface="ＭＳ ゴシック" panose="020B0609070205080204" pitchFamily="49" charset="-128"/>
              </a:defRPr>
            </a:lvl6pPr>
            <a:lvl7pPr marL="3172507" indent="-242202" defTabSz="972219" eaLnBrk="0" fontAlgn="base" hangingPunct="0">
              <a:spcBef>
                <a:spcPct val="0"/>
              </a:spcBef>
              <a:spcAft>
                <a:spcPct val="0"/>
              </a:spcAft>
              <a:defRPr kumimoji="1" sz="1300">
                <a:solidFill>
                  <a:schemeClr val="tx1"/>
                </a:solidFill>
                <a:latin typeface="ＭＳ ゴシック" panose="020B0609070205080204" pitchFamily="49" charset="-128"/>
                <a:ea typeface="ＭＳ ゴシック" panose="020B0609070205080204" pitchFamily="49" charset="-128"/>
              </a:defRPr>
            </a:lvl7pPr>
            <a:lvl8pPr marL="3663733" indent="-242202" defTabSz="972219" eaLnBrk="0" fontAlgn="base" hangingPunct="0">
              <a:spcBef>
                <a:spcPct val="0"/>
              </a:spcBef>
              <a:spcAft>
                <a:spcPct val="0"/>
              </a:spcAft>
              <a:defRPr kumimoji="1" sz="1300">
                <a:solidFill>
                  <a:schemeClr val="tx1"/>
                </a:solidFill>
                <a:latin typeface="ＭＳ ゴシック" panose="020B0609070205080204" pitchFamily="49" charset="-128"/>
                <a:ea typeface="ＭＳ ゴシック" panose="020B0609070205080204" pitchFamily="49" charset="-128"/>
              </a:defRPr>
            </a:lvl8pPr>
            <a:lvl9pPr marL="4154960" indent="-242202" defTabSz="972219" eaLnBrk="0" fontAlgn="base" hangingPunct="0">
              <a:spcBef>
                <a:spcPct val="0"/>
              </a:spcBef>
              <a:spcAft>
                <a:spcPct val="0"/>
              </a:spcAft>
              <a:defRPr kumimoji="1" sz="1300">
                <a:solidFill>
                  <a:schemeClr val="tx1"/>
                </a:solidFill>
                <a:latin typeface="ＭＳ ゴシック" panose="020B0609070205080204" pitchFamily="49" charset="-128"/>
                <a:ea typeface="ＭＳ ゴシック" panose="020B0609070205080204" pitchFamily="49" charset="-128"/>
              </a:defRPr>
            </a:lvl9pPr>
          </a:lstStyle>
          <a:p>
            <a:pPr fontAlgn="base">
              <a:spcBef>
                <a:spcPct val="0"/>
              </a:spcBef>
              <a:spcAft>
                <a:spcPct val="0"/>
              </a:spcAft>
              <a:defRPr/>
            </a:pPr>
            <a:fld id="{7E0473E2-056C-45C1-9E93-E812B6A62419}" type="slidenum">
              <a:rPr lang="ja-JP" altLang="en-US" sz="1200">
                <a:solidFill>
                  <a:srgbClr val="000000"/>
                </a:solidFill>
                <a:latin typeface="Calibri" panose="020F0502020204030204" pitchFamily="34" charset="0"/>
                <a:ea typeface="ＭＳ Ｐゴシック" panose="020B0600070205080204" pitchFamily="50" charset="-128"/>
              </a:rPr>
              <a:pPr fontAlgn="base">
                <a:spcBef>
                  <a:spcPct val="0"/>
                </a:spcBef>
                <a:spcAft>
                  <a:spcPct val="0"/>
                </a:spcAft>
                <a:defRPr/>
              </a:pPr>
              <a:t>7</a:t>
            </a:fld>
            <a:endParaRPr lang="ja-JP" altLang="en-US" sz="1200">
              <a:solidFill>
                <a:srgbClr val="000000"/>
              </a:solidFill>
              <a:latin typeface="Calibri" panose="020F0502020204030204" pitchFamily="34" charset="0"/>
              <a:ea typeface="ＭＳ Ｐゴシック" panose="020B0600070205080204" pitchFamily="50" charset="-128"/>
            </a:endParaRPr>
          </a:p>
        </p:txBody>
      </p:sp>
    </p:spTree>
    <p:extLst>
      <p:ext uri="{BB962C8B-B14F-4D97-AF65-F5344CB8AC3E}">
        <p14:creationId xmlns:p14="http://schemas.microsoft.com/office/powerpoint/2010/main" val="1980646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6ADC2-5FF2-4E94-A3AB-BBBF74300561}" type="slidenum">
              <a:rPr kumimoji="1" lang="ja-JP" altLang="en-US" smtClean="0"/>
              <a:t>8</a:t>
            </a:fld>
            <a:endParaRPr kumimoji="1" lang="ja-JP" altLang="en-US"/>
          </a:p>
        </p:txBody>
      </p:sp>
    </p:spTree>
    <p:extLst>
      <p:ext uri="{BB962C8B-B14F-4D97-AF65-F5344CB8AC3E}">
        <p14:creationId xmlns:p14="http://schemas.microsoft.com/office/powerpoint/2010/main" val="4247561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6ADC2-5FF2-4E94-A3AB-BBBF74300561}" type="slidenum">
              <a:rPr kumimoji="1" lang="ja-JP" altLang="en-US" smtClean="0"/>
              <a:t>9</a:t>
            </a:fld>
            <a:endParaRPr kumimoji="1" lang="ja-JP" altLang="en-US"/>
          </a:p>
        </p:txBody>
      </p:sp>
    </p:spTree>
    <p:extLst>
      <p:ext uri="{BB962C8B-B14F-4D97-AF65-F5344CB8AC3E}">
        <p14:creationId xmlns:p14="http://schemas.microsoft.com/office/powerpoint/2010/main" val="524509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55FA3-4BE9-0BAC-A788-A55E0CC9E66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6219DBE-AF94-50EA-028C-1AB131E5BC1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19465E2-C207-0B15-7050-2779FCA5BAA5}"/>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411B4B28-F013-588D-7D1E-2E9D2F10B294}"/>
              </a:ext>
            </a:extLst>
          </p:cNvPr>
          <p:cNvSpPr>
            <a:spLocks noGrp="1"/>
          </p:cNvSpPr>
          <p:nvPr>
            <p:ph type="sldNum" sz="quarter" idx="5"/>
          </p:nvPr>
        </p:nvSpPr>
        <p:spPr/>
        <p:txBody>
          <a:bodyPr/>
          <a:lstStyle/>
          <a:p>
            <a:fld id="{4046ADC2-5FF2-4E94-A3AB-BBBF74300561}" type="slidenum">
              <a:rPr kumimoji="1" lang="ja-JP" altLang="en-US" smtClean="0"/>
              <a:t>10</a:t>
            </a:fld>
            <a:endParaRPr kumimoji="1" lang="ja-JP" altLang="en-US"/>
          </a:p>
        </p:txBody>
      </p:sp>
    </p:spTree>
    <p:extLst>
      <p:ext uri="{BB962C8B-B14F-4D97-AF65-F5344CB8AC3E}">
        <p14:creationId xmlns:p14="http://schemas.microsoft.com/office/powerpoint/2010/main" val="3593617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6ADC2-5FF2-4E94-A3AB-BBBF74300561}" type="slidenum">
              <a:rPr kumimoji="1" lang="ja-JP" altLang="en-US" smtClean="0"/>
              <a:t>14</a:t>
            </a:fld>
            <a:endParaRPr kumimoji="1" lang="ja-JP" altLang="en-US"/>
          </a:p>
        </p:txBody>
      </p:sp>
    </p:spTree>
    <p:extLst>
      <p:ext uri="{BB962C8B-B14F-4D97-AF65-F5344CB8AC3E}">
        <p14:creationId xmlns:p14="http://schemas.microsoft.com/office/powerpoint/2010/main" val="2984182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4BF22DE-8168-4713-97D2-88ADC407B419}" type="datetimeFigureOut">
              <a:rPr kumimoji="1" lang="ja-JP" altLang="en-US" smtClean="0"/>
              <a:t>2025/12/11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D0F9668-2F1E-4209-B660-79A2FBA080BE}" type="slidenum">
              <a:rPr kumimoji="1" lang="ja-JP" altLang="en-US" smtClean="0"/>
              <a:t>‹#›</a:t>
            </a:fld>
            <a:endParaRPr kumimoji="1" lang="ja-JP" altLang="en-US"/>
          </a:p>
        </p:txBody>
      </p:sp>
    </p:spTree>
    <p:extLst>
      <p:ext uri="{BB962C8B-B14F-4D97-AF65-F5344CB8AC3E}">
        <p14:creationId xmlns:p14="http://schemas.microsoft.com/office/powerpoint/2010/main" val="419837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4BF22DE-8168-4713-97D2-88ADC407B419}" type="datetimeFigureOut">
              <a:rPr kumimoji="1" lang="ja-JP" altLang="en-US" smtClean="0"/>
              <a:t>2025/12/11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D0F9668-2F1E-4209-B660-79A2FBA080BE}" type="slidenum">
              <a:rPr kumimoji="1" lang="ja-JP" altLang="en-US" smtClean="0"/>
              <a:t>‹#›</a:t>
            </a:fld>
            <a:endParaRPr kumimoji="1" lang="ja-JP" altLang="en-US"/>
          </a:p>
        </p:txBody>
      </p:sp>
    </p:spTree>
    <p:extLst>
      <p:ext uri="{BB962C8B-B14F-4D97-AF65-F5344CB8AC3E}">
        <p14:creationId xmlns:p14="http://schemas.microsoft.com/office/powerpoint/2010/main" val="2125489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4BF22DE-8168-4713-97D2-88ADC407B419}" type="datetimeFigureOut">
              <a:rPr kumimoji="1" lang="ja-JP" altLang="en-US" smtClean="0"/>
              <a:t>2025/12/11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D0F9668-2F1E-4209-B660-79A2FBA080BE}" type="slidenum">
              <a:rPr kumimoji="1" lang="ja-JP" altLang="en-US" smtClean="0"/>
              <a:t>‹#›</a:t>
            </a:fld>
            <a:endParaRPr kumimoji="1" lang="ja-JP" altLang="en-US"/>
          </a:p>
        </p:txBody>
      </p:sp>
    </p:spTree>
    <p:extLst>
      <p:ext uri="{BB962C8B-B14F-4D97-AF65-F5344CB8AC3E}">
        <p14:creationId xmlns:p14="http://schemas.microsoft.com/office/powerpoint/2010/main" val="2289523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4BF22DE-8168-4713-97D2-88ADC407B419}" type="datetimeFigureOut">
              <a:rPr kumimoji="1" lang="ja-JP" altLang="en-US" smtClean="0"/>
              <a:t>2025/12/11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D0F9668-2F1E-4209-B660-79A2FBA080BE}" type="slidenum">
              <a:rPr kumimoji="1" lang="ja-JP" altLang="en-US" smtClean="0"/>
              <a:t>‹#›</a:t>
            </a:fld>
            <a:endParaRPr kumimoji="1" lang="ja-JP" altLang="en-US"/>
          </a:p>
        </p:txBody>
      </p:sp>
    </p:spTree>
    <p:extLst>
      <p:ext uri="{BB962C8B-B14F-4D97-AF65-F5344CB8AC3E}">
        <p14:creationId xmlns:p14="http://schemas.microsoft.com/office/powerpoint/2010/main" val="4137510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4BF22DE-8168-4713-97D2-88ADC407B419}" type="datetimeFigureOut">
              <a:rPr kumimoji="1" lang="ja-JP" altLang="en-US" smtClean="0"/>
              <a:t>2025/12/11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D0F9668-2F1E-4209-B660-79A2FBA080BE}" type="slidenum">
              <a:rPr kumimoji="1" lang="ja-JP" altLang="en-US" smtClean="0"/>
              <a:t>‹#›</a:t>
            </a:fld>
            <a:endParaRPr kumimoji="1" lang="ja-JP" altLang="en-US"/>
          </a:p>
        </p:txBody>
      </p:sp>
    </p:spTree>
    <p:extLst>
      <p:ext uri="{BB962C8B-B14F-4D97-AF65-F5344CB8AC3E}">
        <p14:creationId xmlns:p14="http://schemas.microsoft.com/office/powerpoint/2010/main" val="2761978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4BF22DE-8168-4713-97D2-88ADC407B419}" type="datetimeFigureOut">
              <a:rPr kumimoji="1" lang="ja-JP" altLang="en-US" smtClean="0"/>
              <a:t>2025/12/11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D0F9668-2F1E-4209-B660-79A2FBA080BE}" type="slidenum">
              <a:rPr kumimoji="1" lang="ja-JP" altLang="en-US" smtClean="0"/>
              <a:t>‹#›</a:t>
            </a:fld>
            <a:endParaRPr kumimoji="1" lang="ja-JP" altLang="en-US"/>
          </a:p>
        </p:txBody>
      </p:sp>
    </p:spTree>
    <p:extLst>
      <p:ext uri="{BB962C8B-B14F-4D97-AF65-F5344CB8AC3E}">
        <p14:creationId xmlns:p14="http://schemas.microsoft.com/office/powerpoint/2010/main" val="524267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4BF22DE-8168-4713-97D2-88ADC407B419}" type="datetimeFigureOut">
              <a:rPr kumimoji="1" lang="ja-JP" altLang="en-US" smtClean="0"/>
              <a:t>2025/12/11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D0F9668-2F1E-4209-B660-79A2FBA080BE}" type="slidenum">
              <a:rPr kumimoji="1" lang="ja-JP" altLang="en-US" smtClean="0"/>
              <a:t>‹#›</a:t>
            </a:fld>
            <a:endParaRPr kumimoji="1" lang="ja-JP" altLang="en-US"/>
          </a:p>
        </p:txBody>
      </p:sp>
    </p:spTree>
    <p:extLst>
      <p:ext uri="{BB962C8B-B14F-4D97-AF65-F5344CB8AC3E}">
        <p14:creationId xmlns:p14="http://schemas.microsoft.com/office/powerpoint/2010/main" val="352505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4BF22DE-8168-4713-97D2-88ADC407B419}" type="datetimeFigureOut">
              <a:rPr kumimoji="1" lang="ja-JP" altLang="en-US" smtClean="0"/>
              <a:t>2025/12/11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D0F9668-2F1E-4209-B660-79A2FBA080BE}" type="slidenum">
              <a:rPr kumimoji="1" lang="ja-JP" altLang="en-US" smtClean="0"/>
              <a:t>‹#›</a:t>
            </a:fld>
            <a:endParaRPr kumimoji="1" lang="ja-JP" altLang="en-US"/>
          </a:p>
        </p:txBody>
      </p:sp>
    </p:spTree>
    <p:extLst>
      <p:ext uri="{BB962C8B-B14F-4D97-AF65-F5344CB8AC3E}">
        <p14:creationId xmlns:p14="http://schemas.microsoft.com/office/powerpoint/2010/main" val="3181435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BF22DE-8168-4713-97D2-88ADC407B419}" type="datetimeFigureOut">
              <a:rPr kumimoji="1" lang="ja-JP" altLang="en-US" smtClean="0"/>
              <a:t>2025/12/11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D0F9668-2F1E-4209-B660-79A2FBA080BE}" type="slidenum">
              <a:rPr kumimoji="1" lang="ja-JP" altLang="en-US" smtClean="0"/>
              <a:t>‹#›</a:t>
            </a:fld>
            <a:endParaRPr kumimoji="1" lang="ja-JP" altLang="en-US"/>
          </a:p>
        </p:txBody>
      </p:sp>
    </p:spTree>
    <p:extLst>
      <p:ext uri="{BB962C8B-B14F-4D97-AF65-F5344CB8AC3E}">
        <p14:creationId xmlns:p14="http://schemas.microsoft.com/office/powerpoint/2010/main" val="290222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4BF22DE-8168-4713-97D2-88ADC407B419}" type="datetimeFigureOut">
              <a:rPr kumimoji="1" lang="ja-JP" altLang="en-US" smtClean="0"/>
              <a:t>2025/12/11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D0F9668-2F1E-4209-B660-79A2FBA080BE}" type="slidenum">
              <a:rPr kumimoji="1" lang="ja-JP" altLang="en-US" smtClean="0"/>
              <a:t>‹#›</a:t>
            </a:fld>
            <a:endParaRPr kumimoji="1" lang="ja-JP" altLang="en-US"/>
          </a:p>
        </p:txBody>
      </p:sp>
    </p:spTree>
    <p:extLst>
      <p:ext uri="{BB962C8B-B14F-4D97-AF65-F5344CB8AC3E}">
        <p14:creationId xmlns:p14="http://schemas.microsoft.com/office/powerpoint/2010/main" val="1148604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4BF22DE-8168-4713-97D2-88ADC407B419}" type="datetimeFigureOut">
              <a:rPr kumimoji="1" lang="ja-JP" altLang="en-US" smtClean="0"/>
              <a:t>2025/12/11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D0F9668-2F1E-4209-B660-79A2FBA080BE}" type="slidenum">
              <a:rPr kumimoji="1" lang="ja-JP" altLang="en-US" smtClean="0"/>
              <a:t>‹#›</a:t>
            </a:fld>
            <a:endParaRPr kumimoji="1" lang="ja-JP" altLang="en-US"/>
          </a:p>
        </p:txBody>
      </p:sp>
    </p:spTree>
    <p:extLst>
      <p:ext uri="{BB962C8B-B14F-4D97-AF65-F5344CB8AC3E}">
        <p14:creationId xmlns:p14="http://schemas.microsoft.com/office/powerpoint/2010/main" val="3398402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BF22DE-8168-4713-97D2-88ADC407B419}" type="datetimeFigureOut">
              <a:rPr kumimoji="1" lang="ja-JP" altLang="en-US" smtClean="0"/>
              <a:t>2025/12/11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0F9668-2F1E-4209-B660-79A2FBA080BE}" type="slidenum">
              <a:rPr kumimoji="1" lang="ja-JP" altLang="en-US" smtClean="0"/>
              <a:t>‹#›</a:t>
            </a:fld>
            <a:endParaRPr kumimoji="1" lang="ja-JP" altLang="en-US"/>
          </a:p>
        </p:txBody>
      </p:sp>
    </p:spTree>
    <p:extLst>
      <p:ext uri="{BB962C8B-B14F-4D97-AF65-F5344CB8AC3E}">
        <p14:creationId xmlns:p14="http://schemas.microsoft.com/office/powerpoint/2010/main" val="6581877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2.gif"/><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gif"/><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gif"/></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gif"/><Relationship Id="rId1" Type="http://schemas.openxmlformats.org/officeDocument/2006/relationships/slideLayout" Target="../slideLayouts/slideLayout2.xml"/><Relationship Id="rId5" Type="http://schemas.openxmlformats.org/officeDocument/2006/relationships/image" Target="../media/image3.jpeg"/><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3.jpeg"/><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e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image" Target="../media/image3.jpe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6.png"/><Relationship Id="rId5" Type="http://schemas.openxmlformats.org/officeDocument/2006/relationships/image" Target="../media/image23.png"/><Relationship Id="rId10" Type="http://schemas.microsoft.com/office/2007/relationships/hdphoto" Target="../media/hdphoto3.wdp"/><Relationship Id="rId4" Type="http://schemas.openxmlformats.org/officeDocument/2006/relationships/image" Target="../media/image22.jpg"/><Relationship Id="rId9"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jp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gif"/><Relationship Id="rId9"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gif"/></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家族全員歯ブラシ">
            <a:extLst>
              <a:ext uri="{FF2B5EF4-FFF2-40B4-BE49-F238E27FC236}">
                <a16:creationId xmlns:a16="http://schemas.microsoft.com/office/drawing/2014/main" id="{22123D07-F707-0CAF-836B-50A1757CF6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713" y="3013060"/>
            <a:ext cx="8712000" cy="3185361"/>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F333CEFD-A0BD-4604-BE2D-40116CA8532A}"/>
              </a:ext>
            </a:extLst>
          </p:cNvPr>
          <p:cNvSpPr>
            <a:spLocks noGrp="1"/>
          </p:cNvSpPr>
          <p:nvPr>
            <p:ph type="ctrTitle"/>
          </p:nvPr>
        </p:nvSpPr>
        <p:spPr>
          <a:xfrm>
            <a:off x="0" y="568909"/>
            <a:ext cx="9144000" cy="2468563"/>
          </a:xfrm>
        </p:spPr>
        <p:txBody>
          <a:bodyPr>
            <a:normAutofit/>
          </a:bodyPr>
          <a:lstStyle/>
          <a:p>
            <a:r>
              <a:rPr kumimoji="1" lang="en-US" altLang="ja-JP" b="1" dirty="0">
                <a:solidFill>
                  <a:srgbClr val="00B050"/>
                </a:solidFill>
                <a:latin typeface="メイリオ" panose="020B0604030504040204" pitchFamily="50" charset="-128"/>
                <a:ea typeface="メイリオ" panose="020B0604030504040204" pitchFamily="50" charset="-128"/>
              </a:rPr>
              <a:t>8020</a:t>
            </a:r>
            <a:r>
              <a:rPr kumimoji="1" lang="ja-JP" altLang="en-US" b="1" dirty="0">
                <a:solidFill>
                  <a:srgbClr val="00B050"/>
                </a:solidFill>
                <a:latin typeface="メイリオ" panose="020B0604030504040204" pitchFamily="50" charset="-128"/>
                <a:ea typeface="メイリオ" panose="020B0604030504040204" pitchFamily="50" charset="-128"/>
              </a:rPr>
              <a:t>達成型社会の</a:t>
            </a:r>
            <a:br>
              <a:rPr kumimoji="1" lang="en-US" altLang="ja-JP" b="1" dirty="0">
                <a:solidFill>
                  <a:srgbClr val="00B050"/>
                </a:solidFill>
                <a:latin typeface="メイリオ" panose="020B0604030504040204" pitchFamily="50" charset="-128"/>
                <a:ea typeface="メイリオ" panose="020B0604030504040204" pitchFamily="50" charset="-128"/>
              </a:rPr>
            </a:br>
            <a:r>
              <a:rPr kumimoji="1" lang="ja-JP" altLang="en-US" b="1" dirty="0">
                <a:solidFill>
                  <a:srgbClr val="00B050"/>
                </a:solidFill>
                <a:latin typeface="メイリオ" panose="020B0604030504040204" pitchFamily="50" charset="-128"/>
                <a:ea typeface="メイリオ" panose="020B0604030504040204" pitchFamily="50" charset="-128"/>
              </a:rPr>
              <a:t>産業歯科保健</a:t>
            </a:r>
            <a:br>
              <a:rPr kumimoji="1" lang="en-US" altLang="ja-JP" dirty="0">
                <a:solidFill>
                  <a:srgbClr val="00B050"/>
                </a:solidFill>
                <a:latin typeface="メイリオ" panose="020B0604030504040204" pitchFamily="50" charset="-128"/>
                <a:ea typeface="メイリオ" panose="020B0604030504040204" pitchFamily="50" charset="-128"/>
              </a:rPr>
            </a:br>
            <a:r>
              <a:rPr kumimoji="1" lang="ja-JP" altLang="en-US" sz="3200" dirty="0">
                <a:latin typeface="メイリオ" panose="020B0604030504040204" pitchFamily="50" charset="-128"/>
                <a:ea typeface="メイリオ" panose="020B0604030504040204" pitchFamily="50" charset="-128"/>
              </a:rPr>
              <a:t>（パート１　歯・口腔の健康と全身の健康）</a:t>
            </a:r>
          </a:p>
        </p:txBody>
      </p:sp>
      <p:pic>
        <p:nvPicPr>
          <p:cNvPr id="7" name="Picture 2" descr="８０２０ロゴマーク">
            <a:extLst>
              <a:ext uri="{FF2B5EF4-FFF2-40B4-BE49-F238E27FC236}">
                <a16:creationId xmlns:a16="http://schemas.microsoft.com/office/drawing/2014/main" id="{73F88535-E846-485F-826D-EAFFD571E2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03" y="145634"/>
            <a:ext cx="1498406" cy="504072"/>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47361EE0-7EC8-47B7-BB33-D88C553BA6A0}"/>
              </a:ext>
            </a:extLst>
          </p:cNvPr>
          <p:cNvSpPr txBox="1"/>
          <p:nvPr/>
        </p:nvSpPr>
        <p:spPr>
          <a:xfrm>
            <a:off x="0" y="6334286"/>
            <a:ext cx="9143999" cy="523220"/>
          </a:xfrm>
          <a:prstGeom prst="rect">
            <a:avLst/>
          </a:prstGeom>
          <a:solidFill>
            <a:schemeClr val="accent6">
              <a:lumMod val="40000"/>
              <a:lumOff val="60000"/>
            </a:schemeClr>
          </a:solidFill>
          <a:ln>
            <a:solidFill>
              <a:srgbClr val="00B050"/>
            </a:solidFill>
          </a:ln>
        </p:spPr>
        <p:txBody>
          <a:bodyPr wrap="square" rtlCol="0" anchor="ctr">
            <a:spAutoFit/>
          </a:bodyPr>
          <a:lstStyle/>
          <a:p>
            <a:pPr algn="ctr"/>
            <a:r>
              <a:rPr kumimoji="1" lang="ja-JP" altLang="en-US" sz="2800" b="1" dirty="0">
                <a:latin typeface="メイリオ" panose="020B0604030504040204" pitchFamily="50" charset="-128"/>
                <a:ea typeface="メイリオ" panose="020B0604030504040204" pitchFamily="50" charset="-128"/>
              </a:rPr>
              <a:t>公益社団法人 日本歯科医師会</a:t>
            </a:r>
          </a:p>
        </p:txBody>
      </p:sp>
      <p:sp>
        <p:nvSpPr>
          <p:cNvPr id="8" name="テキスト ボックス 7">
            <a:extLst>
              <a:ext uri="{FF2B5EF4-FFF2-40B4-BE49-F238E27FC236}">
                <a16:creationId xmlns:a16="http://schemas.microsoft.com/office/drawing/2014/main" id="{C8E23DBB-2534-1B1B-2DF9-A46997A846CB}"/>
              </a:ext>
            </a:extLst>
          </p:cNvPr>
          <p:cNvSpPr txBox="1"/>
          <p:nvPr/>
        </p:nvSpPr>
        <p:spPr>
          <a:xfrm>
            <a:off x="0" y="2974999"/>
            <a:ext cx="9144000" cy="338554"/>
          </a:xfrm>
          <a:prstGeom prst="rect">
            <a:avLst/>
          </a:prstGeom>
          <a:noFill/>
          <a:ln w="19050">
            <a:noFill/>
          </a:ln>
        </p:spPr>
        <p:txBody>
          <a:bodyPr wrap="square">
            <a:spAutoFit/>
          </a:bodyPr>
          <a:lstStyle/>
          <a:p>
            <a:pPr algn="ctr"/>
            <a:r>
              <a:rPr lang="ja-JP" altLang="en-US" sz="1600">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600">
                <a:effectLst/>
                <a:latin typeface="メイリオ" panose="020B0604030504040204" pitchFamily="50" charset="-128"/>
                <a:ea typeface="メイリオ" panose="020B0604030504040204" pitchFamily="50" charset="-128"/>
                <a:cs typeface="Times New Roman" panose="02020603050405020304" pitchFamily="18" charset="0"/>
              </a:rPr>
              <a:t>2025</a:t>
            </a:r>
            <a:r>
              <a:rPr lang="ja-JP" altLang="ja-JP" sz="1600">
                <a:effectLst/>
                <a:latin typeface="メイリオ" panose="020B0604030504040204" pitchFamily="50" charset="-128"/>
                <a:ea typeface="メイリオ" panose="020B0604030504040204" pitchFamily="50" charset="-128"/>
                <a:cs typeface="Times New Roman" panose="02020603050405020304" pitchFamily="18" charset="0"/>
              </a:rPr>
              <a:t>年</a:t>
            </a:r>
            <a:r>
              <a:rPr lang="en-US" altLang="ja-JP" sz="1600">
                <a:effectLst/>
                <a:latin typeface="メイリオ" panose="020B0604030504040204" pitchFamily="50" charset="-128"/>
                <a:ea typeface="メイリオ" panose="020B0604030504040204" pitchFamily="50" charset="-128"/>
                <a:cs typeface="Times New Roman" panose="02020603050405020304" pitchFamily="18" charset="0"/>
              </a:rPr>
              <a:t>12</a:t>
            </a:r>
            <a:r>
              <a:rPr lang="ja-JP" altLang="ja-JP" sz="1600">
                <a:effectLst/>
                <a:latin typeface="メイリオ" panose="020B0604030504040204" pitchFamily="50" charset="-128"/>
                <a:ea typeface="メイリオ" panose="020B0604030504040204" pitchFamily="50" charset="-128"/>
                <a:cs typeface="Times New Roman" panose="02020603050405020304" pitchFamily="18" charset="0"/>
              </a:rPr>
              <a:t>月第</a:t>
            </a:r>
            <a:r>
              <a:rPr lang="en-US" altLang="ja-JP" sz="1600">
                <a:effectLst/>
                <a:latin typeface="メイリオ" panose="020B0604030504040204" pitchFamily="50" charset="-128"/>
                <a:ea typeface="メイリオ" panose="020B0604030504040204" pitchFamily="50" charset="-128"/>
                <a:cs typeface="Times New Roman" panose="02020603050405020304" pitchFamily="18" charset="0"/>
              </a:rPr>
              <a:t>2</a:t>
            </a:r>
            <a:r>
              <a:rPr lang="ja-JP" altLang="ja-JP" sz="1600">
                <a:effectLst/>
                <a:latin typeface="メイリオ" panose="020B0604030504040204" pitchFamily="50" charset="-128"/>
                <a:ea typeface="メイリオ" panose="020B0604030504040204" pitchFamily="50" charset="-128"/>
                <a:cs typeface="Times New Roman" panose="02020603050405020304" pitchFamily="18" charset="0"/>
              </a:rPr>
              <a:t>版</a:t>
            </a:r>
            <a:r>
              <a:rPr lang="ja-JP" altLang="en-US" sz="1600">
                <a:latin typeface="メイリオ" panose="020B0604030504040204" pitchFamily="50" charset="-128"/>
                <a:ea typeface="メイリオ" panose="020B0604030504040204" pitchFamily="50" charset="-128"/>
                <a:cs typeface="Times New Roman" panose="02020603050405020304" pitchFamily="18" charset="0"/>
              </a:rPr>
              <a:t>＞</a:t>
            </a:r>
            <a:endParaRPr lang="ja-JP" altLang="en-US" sz="160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88133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27;p35">
            <a:extLst>
              <a:ext uri="{FF2B5EF4-FFF2-40B4-BE49-F238E27FC236}">
                <a16:creationId xmlns:a16="http://schemas.microsoft.com/office/drawing/2014/main" id="{6B558FFD-7B3F-4DC7-A75B-3F7A2E5D79BF}"/>
              </a:ext>
            </a:extLst>
          </p:cNvPr>
          <p:cNvSpPr txBox="1"/>
          <p:nvPr/>
        </p:nvSpPr>
        <p:spPr>
          <a:xfrm>
            <a:off x="246832" y="6624392"/>
            <a:ext cx="2616441"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9</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kumimoji="1" lang="en-US" altLang="ja-JP" sz="900" dirty="0">
                <a:latin typeface="メイリオ" panose="020B0604030504040204" pitchFamily="50" charset="-128"/>
                <a:ea typeface="メイリオ" panose="020B0604030504040204" pitchFamily="50" charset="-128"/>
              </a:rPr>
              <a:t>8020</a:t>
            </a:r>
            <a:r>
              <a:rPr kumimoji="1" lang="ja-JP" altLang="en-US" sz="900" dirty="0">
                <a:latin typeface="メイリオ" panose="020B0604030504040204" pitchFamily="50" charset="-128"/>
                <a:ea typeface="メイリオ" panose="020B0604030504040204" pitchFamily="50" charset="-128"/>
              </a:rPr>
              <a:t>達成型社会の産業歯科保健　パート</a:t>
            </a:r>
            <a:r>
              <a:rPr kumimoji="1" lang="en-US" altLang="ja-JP" sz="900" dirty="0">
                <a:latin typeface="メイリオ" panose="020B0604030504040204" pitchFamily="50" charset="-128"/>
                <a:ea typeface="メイリオ" panose="020B0604030504040204" pitchFamily="50" charset="-128"/>
              </a:rPr>
              <a:t>1</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pic>
        <p:nvPicPr>
          <p:cNvPr id="3" name="Picture 4">
            <a:extLst>
              <a:ext uri="{FF2B5EF4-FFF2-40B4-BE49-F238E27FC236}">
                <a16:creationId xmlns:a16="http://schemas.microsoft.com/office/drawing/2014/main" id="{3FFE58F3-3C9F-8C39-CD8D-C2A95D66F7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1610" y="5603708"/>
            <a:ext cx="1672389" cy="12542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８０２０ロゴマーク">
            <a:extLst>
              <a:ext uri="{FF2B5EF4-FFF2-40B4-BE49-F238E27FC236}">
                <a16:creationId xmlns:a16="http://schemas.microsoft.com/office/drawing/2014/main" id="{9A363CC9-DC13-6109-9F04-F9C88E60C0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603" y="145634"/>
            <a:ext cx="1498406" cy="504072"/>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8CEB4BC1-E2B4-C598-E575-85A6E0B8B2B1}"/>
              </a:ext>
            </a:extLst>
          </p:cNvPr>
          <p:cNvSpPr txBox="1"/>
          <p:nvPr/>
        </p:nvSpPr>
        <p:spPr>
          <a:xfrm>
            <a:off x="0" y="868590"/>
            <a:ext cx="9144000" cy="954107"/>
          </a:xfrm>
          <a:prstGeom prst="rect">
            <a:avLst/>
          </a:prstGeom>
          <a:noFill/>
        </p:spPr>
        <p:txBody>
          <a:bodyPr wrap="square" rtlCol="0">
            <a:spAutoFit/>
          </a:bodyPr>
          <a:lstStyle/>
          <a:p>
            <a:r>
              <a:rPr kumimoji="1" lang="en-US" altLang="ja-JP" sz="2800" b="1">
                <a:latin typeface="メイリオ" panose="020B0604030504040204" pitchFamily="50" charset="-128"/>
                <a:ea typeface="メイリオ" panose="020B0604030504040204" pitchFamily="50" charset="-128"/>
              </a:rPr>
              <a:t>【</a:t>
            </a:r>
            <a:r>
              <a:rPr kumimoji="1" lang="ja-JP" altLang="en-US" sz="2800" b="1">
                <a:latin typeface="メイリオ" panose="020B0604030504040204" pitchFamily="50" charset="-128"/>
                <a:ea typeface="メイリオ" panose="020B0604030504040204" pitchFamily="50" charset="-128"/>
              </a:rPr>
              <a:t>口腔機能の獲得・維持・向上における目標・計画</a:t>
            </a:r>
            <a:r>
              <a:rPr kumimoji="1" lang="en-US" altLang="ja-JP" sz="2800" b="1">
                <a:latin typeface="メイリオ" panose="020B0604030504040204" pitchFamily="50" charset="-128"/>
                <a:ea typeface="メイリオ" panose="020B0604030504040204" pitchFamily="50" charset="-128"/>
              </a:rPr>
              <a:t>】</a:t>
            </a:r>
          </a:p>
          <a:p>
            <a:endParaRPr kumimoji="1" lang="en-US" altLang="ja-JP" sz="2800" b="1">
              <a:latin typeface="メイリオ" panose="020B0604030504040204" pitchFamily="50" charset="-128"/>
              <a:ea typeface="メイリオ" panose="020B0604030504040204" pitchFamily="50" charset="-128"/>
            </a:endParaRPr>
          </a:p>
        </p:txBody>
      </p:sp>
      <p:graphicFrame>
        <p:nvGraphicFramePr>
          <p:cNvPr id="13" name="表 3">
            <a:extLst>
              <a:ext uri="{FF2B5EF4-FFF2-40B4-BE49-F238E27FC236}">
                <a16:creationId xmlns:a16="http://schemas.microsoft.com/office/drawing/2014/main" id="{38F2D02E-1539-1405-F2F8-031907DC677B}"/>
              </a:ext>
            </a:extLst>
          </p:cNvPr>
          <p:cNvGraphicFramePr>
            <a:graphicFrameLocks noGrp="1"/>
          </p:cNvGraphicFramePr>
          <p:nvPr>
            <p:extLst>
              <p:ext uri="{D42A27DB-BD31-4B8C-83A1-F6EECF244321}">
                <p14:modId xmlns:p14="http://schemas.microsoft.com/office/powerpoint/2010/main" val="741090982"/>
              </p:ext>
            </p:extLst>
          </p:nvPr>
        </p:nvGraphicFramePr>
        <p:xfrm>
          <a:off x="323850" y="1695657"/>
          <a:ext cx="8446489" cy="1011120"/>
        </p:xfrm>
        <a:graphic>
          <a:graphicData uri="http://schemas.openxmlformats.org/drawingml/2006/table">
            <a:tbl>
              <a:tblPr firstRow="1" bandRow="1">
                <a:tableStyleId>{00A15C55-8517-42AA-B614-E9B94910E393}</a:tableStyleId>
              </a:tblPr>
              <a:tblGrid>
                <a:gridCol w="3406321">
                  <a:extLst>
                    <a:ext uri="{9D8B030D-6E8A-4147-A177-3AD203B41FA5}">
                      <a16:colId xmlns:a16="http://schemas.microsoft.com/office/drawing/2014/main" val="3981992770"/>
                    </a:ext>
                  </a:extLst>
                </a:gridCol>
                <a:gridCol w="4304030">
                  <a:extLst>
                    <a:ext uri="{9D8B030D-6E8A-4147-A177-3AD203B41FA5}">
                      <a16:colId xmlns:a16="http://schemas.microsoft.com/office/drawing/2014/main" val="2131249197"/>
                    </a:ext>
                  </a:extLst>
                </a:gridCol>
                <a:gridCol w="736138">
                  <a:extLst>
                    <a:ext uri="{9D8B030D-6E8A-4147-A177-3AD203B41FA5}">
                      <a16:colId xmlns:a16="http://schemas.microsoft.com/office/drawing/2014/main" val="1502630334"/>
                    </a:ext>
                  </a:extLst>
                </a:gridCol>
              </a:tblGrid>
              <a:tr h="280823">
                <a:tc>
                  <a:txBody>
                    <a:bodyPr/>
                    <a:lstStyle/>
                    <a:p>
                      <a:pPr algn="ctr"/>
                      <a:r>
                        <a:rPr kumimoji="1" lang="ja-JP" altLang="en-US" sz="1400" b="1" dirty="0">
                          <a:latin typeface="メイリオ" panose="020B0604030504040204" pitchFamily="50" charset="-128"/>
                          <a:ea typeface="メイリオ" panose="020B0604030504040204" pitchFamily="50" charset="-128"/>
                        </a:rPr>
                        <a:t>個別目標</a:t>
                      </a:r>
                    </a:p>
                  </a:txBody>
                  <a:tcPr marT="72000" marB="72000">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r>
                        <a:rPr kumimoji="1" lang="ja-JP" altLang="en-US" sz="1400" b="1" dirty="0">
                          <a:latin typeface="メイリオ" panose="020B0604030504040204" pitchFamily="50" charset="-128"/>
                          <a:ea typeface="メイリオ" panose="020B0604030504040204" pitchFamily="50" charset="-128"/>
                        </a:rPr>
                        <a:t>具体的指標</a:t>
                      </a:r>
                    </a:p>
                  </a:txBody>
                  <a:tcPr marT="72000" marB="72000">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r>
                        <a:rPr kumimoji="1" lang="ja-JP" altLang="en-US" sz="1400" b="1" dirty="0">
                          <a:latin typeface="メイリオ" panose="020B0604030504040204" pitchFamily="50" charset="-128"/>
                          <a:ea typeface="メイリオ" panose="020B0604030504040204" pitchFamily="50" charset="-128"/>
                        </a:rPr>
                        <a:t>目標値</a:t>
                      </a:r>
                    </a:p>
                  </a:txBody>
                  <a:tcPr marT="72000" marB="72000">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00B050"/>
                    </a:solidFill>
                  </a:tcPr>
                </a:tc>
                <a:extLst>
                  <a:ext uri="{0D108BD9-81ED-4DB2-BD59-A6C34878D82A}">
                    <a16:rowId xmlns:a16="http://schemas.microsoft.com/office/drawing/2014/main" val="3491060567"/>
                  </a:ext>
                </a:extLst>
              </a:tr>
              <a:tr h="280823">
                <a:tc>
                  <a:txBody>
                    <a:bodyPr/>
                    <a:lstStyle/>
                    <a:p>
                      <a:r>
                        <a:rPr kumimoji="1" lang="ja-JP" altLang="en-US" sz="1200" b="1">
                          <a:latin typeface="メイリオ" panose="020B0604030504040204" pitchFamily="50" charset="-128"/>
                          <a:ea typeface="メイリオ" panose="020B0604030504040204" pitchFamily="50" charset="-128"/>
                        </a:rPr>
                        <a:t>①よく</a:t>
                      </a:r>
                      <a:r>
                        <a:rPr kumimoji="1" lang="ja-JP" altLang="en-US" sz="1200" b="1" dirty="0">
                          <a:latin typeface="メイリオ" panose="020B0604030504040204" pitchFamily="50" charset="-128"/>
                          <a:ea typeface="メイリオ" panose="020B0604030504040204" pitchFamily="50" charset="-128"/>
                        </a:rPr>
                        <a:t>かんで食べること</a:t>
                      </a:r>
                      <a:r>
                        <a:rPr kumimoji="1" lang="ja-JP" altLang="en-US" sz="1200" b="1">
                          <a:latin typeface="メイリオ" panose="020B0604030504040204" pitchFamily="50" charset="-128"/>
                          <a:ea typeface="メイリオ" panose="020B0604030504040204" pitchFamily="50" charset="-128"/>
                        </a:rPr>
                        <a:t>ができる者</a:t>
                      </a:r>
                      <a:r>
                        <a:rPr kumimoji="1" lang="ja-JP" altLang="en-US" sz="1200" b="1" dirty="0">
                          <a:latin typeface="メイリオ" panose="020B0604030504040204" pitchFamily="50" charset="-128"/>
                          <a:ea typeface="メイリオ" panose="020B0604030504040204" pitchFamily="50" charset="-128"/>
                        </a:rPr>
                        <a:t>の増加</a:t>
                      </a:r>
                    </a:p>
                  </a:txBody>
                  <a:tcPr marT="72000" marB="72000">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tc>
                  <a:txBody>
                    <a:bodyPr/>
                    <a:lstStyle/>
                    <a:p>
                      <a:r>
                        <a:rPr kumimoji="1" lang="en-US" altLang="ja-JP" sz="1200" b="1">
                          <a:latin typeface="メイリオ" panose="020B0604030504040204" pitchFamily="50" charset="-128"/>
                          <a:ea typeface="メイリオ" panose="020B0604030504040204" pitchFamily="50" charset="-128"/>
                        </a:rPr>
                        <a:t>50</a:t>
                      </a:r>
                      <a:r>
                        <a:rPr kumimoji="1" lang="ja-JP" altLang="en-US" sz="1200" b="1">
                          <a:latin typeface="メイリオ" panose="020B0604030504040204" pitchFamily="50" charset="-128"/>
                          <a:ea typeface="メイリオ" panose="020B0604030504040204" pitchFamily="50" charset="-128"/>
                        </a:rPr>
                        <a:t>歳</a:t>
                      </a:r>
                      <a:r>
                        <a:rPr kumimoji="1" lang="ja-JP" altLang="en-US" sz="1200" b="1" dirty="0">
                          <a:latin typeface="メイリオ" panose="020B0604030504040204" pitchFamily="50" charset="-128"/>
                          <a:ea typeface="メイリオ" panose="020B0604030504040204" pitchFamily="50" charset="-128"/>
                        </a:rPr>
                        <a:t>以上における咀嚼良好者の割合</a:t>
                      </a:r>
                    </a:p>
                  </a:txBody>
                  <a:tcPr marT="72000" marB="72000">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kumimoji="1" lang="en-US" altLang="ja-JP" sz="1200" b="1">
                          <a:latin typeface="メイリオ" panose="020B0604030504040204" pitchFamily="50" charset="-128"/>
                          <a:ea typeface="メイリオ" panose="020B0604030504040204" pitchFamily="50" charset="-128"/>
                        </a:rPr>
                        <a:t>80</a:t>
                      </a:r>
                      <a:r>
                        <a:rPr kumimoji="1" lang="ja-JP" altLang="en-US" sz="1200" b="1">
                          <a:latin typeface="メイリオ" panose="020B0604030504040204" pitchFamily="50" charset="-128"/>
                          <a:ea typeface="メイリオ" panose="020B0604030504040204" pitchFamily="50" charset="-128"/>
                        </a:rPr>
                        <a:t>％</a:t>
                      </a:r>
                      <a:endParaRPr kumimoji="1" lang="ja-JP" altLang="en-US" sz="1200" b="1" dirty="0">
                        <a:latin typeface="メイリオ" panose="020B0604030504040204" pitchFamily="50" charset="-128"/>
                        <a:ea typeface="メイリオ" panose="020B0604030504040204" pitchFamily="50" charset="-128"/>
                      </a:endParaRPr>
                    </a:p>
                  </a:txBody>
                  <a:tcPr marT="72000" marB="72000">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026552295"/>
                  </a:ext>
                </a:extLst>
              </a:tr>
              <a:tr h="280823">
                <a:tc>
                  <a:txBody>
                    <a:bodyPr/>
                    <a:lstStyle/>
                    <a:p>
                      <a:r>
                        <a:rPr kumimoji="1" lang="ja-JP" altLang="en-US" sz="1200" b="1">
                          <a:latin typeface="メイリオ" panose="020B0604030504040204" pitchFamily="50" charset="-128"/>
                          <a:ea typeface="メイリオ" panose="020B0604030504040204" pitchFamily="50" charset="-128"/>
                        </a:rPr>
                        <a:t>②より</a:t>
                      </a:r>
                      <a:r>
                        <a:rPr kumimoji="1" lang="ja-JP" altLang="en-US" sz="1200" b="1" dirty="0">
                          <a:latin typeface="メイリオ" panose="020B0604030504040204" pitchFamily="50" charset="-128"/>
                          <a:ea typeface="メイリオ" panose="020B0604030504040204" pitchFamily="50" charset="-128"/>
                        </a:rPr>
                        <a:t>多くの自分の歯を</a:t>
                      </a:r>
                      <a:r>
                        <a:rPr kumimoji="1" lang="ja-JP" altLang="en-US" sz="1200" b="1">
                          <a:latin typeface="メイリオ" panose="020B0604030504040204" pitchFamily="50" charset="-128"/>
                          <a:ea typeface="メイリオ" panose="020B0604030504040204" pitchFamily="50" charset="-128"/>
                        </a:rPr>
                        <a:t>有する者の</a:t>
                      </a:r>
                      <a:r>
                        <a:rPr kumimoji="1" lang="ja-JP" altLang="en-US" sz="1200" b="1" dirty="0">
                          <a:latin typeface="メイリオ" panose="020B0604030504040204" pitchFamily="50" charset="-128"/>
                          <a:ea typeface="メイリオ" panose="020B0604030504040204" pitchFamily="50" charset="-128"/>
                        </a:rPr>
                        <a:t>増加</a:t>
                      </a:r>
                    </a:p>
                  </a:txBody>
                  <a:tcPr marT="72000" marB="72000">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a:latin typeface="メイリオ" panose="020B0604030504040204" pitchFamily="50" charset="-128"/>
                          <a:ea typeface="メイリオ" panose="020B0604030504040204" pitchFamily="50" charset="-128"/>
                        </a:rPr>
                        <a:t>40</a:t>
                      </a:r>
                      <a:r>
                        <a:rPr kumimoji="1" lang="ja-JP" altLang="en-US" sz="1200" b="1">
                          <a:latin typeface="メイリオ" panose="020B0604030504040204" pitchFamily="50" charset="-128"/>
                          <a:ea typeface="メイリオ" panose="020B0604030504040204" pitchFamily="50" charset="-128"/>
                        </a:rPr>
                        <a:t>歳</a:t>
                      </a:r>
                      <a:r>
                        <a:rPr kumimoji="1" lang="ja-JP" altLang="en-US" sz="1200" b="1" dirty="0">
                          <a:latin typeface="メイリオ" panose="020B0604030504040204" pitchFamily="50" charset="-128"/>
                          <a:ea typeface="メイリオ" panose="020B0604030504040204" pitchFamily="50" charset="-128"/>
                        </a:rPr>
                        <a:t>以上における自分の</a:t>
                      </a:r>
                      <a:r>
                        <a:rPr kumimoji="1" lang="ja-JP" altLang="en-US" sz="1200" b="1">
                          <a:latin typeface="メイリオ" panose="020B0604030504040204" pitchFamily="50" charset="-128"/>
                          <a:ea typeface="メイリオ" panose="020B0604030504040204" pitchFamily="50" charset="-128"/>
                        </a:rPr>
                        <a:t>歯が</a:t>
                      </a:r>
                      <a:r>
                        <a:rPr kumimoji="1" lang="en-US" altLang="ja-JP" sz="1200" b="1">
                          <a:latin typeface="メイリオ" panose="020B0604030504040204" pitchFamily="50" charset="-128"/>
                          <a:ea typeface="メイリオ" panose="020B0604030504040204" pitchFamily="50" charset="-128"/>
                        </a:rPr>
                        <a:t>19</a:t>
                      </a:r>
                      <a:r>
                        <a:rPr kumimoji="1" lang="ja-JP" altLang="en-US" sz="1200" b="1">
                          <a:latin typeface="メイリオ" panose="020B0604030504040204" pitchFamily="50" charset="-128"/>
                          <a:ea typeface="メイリオ" panose="020B0604030504040204" pitchFamily="50" charset="-128"/>
                        </a:rPr>
                        <a:t>歯</a:t>
                      </a:r>
                      <a:r>
                        <a:rPr kumimoji="1" lang="ja-JP" altLang="en-US" sz="1200" b="1" dirty="0">
                          <a:latin typeface="メイリオ" panose="020B0604030504040204" pitchFamily="50" charset="-128"/>
                          <a:ea typeface="メイリオ" panose="020B0604030504040204" pitchFamily="50" charset="-128"/>
                        </a:rPr>
                        <a:t>以下の者の割合（再掲）</a:t>
                      </a:r>
                    </a:p>
                  </a:txBody>
                  <a:tcPr marT="72000" marB="72000">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kumimoji="1" lang="ja-JP" altLang="en-US" sz="1200" b="1" dirty="0">
                          <a:latin typeface="メイリオ" panose="020B0604030504040204" pitchFamily="50" charset="-128"/>
                          <a:ea typeface="メイリオ" panose="020B0604030504040204" pitchFamily="50" charset="-128"/>
                        </a:rPr>
                        <a:t>５％</a:t>
                      </a:r>
                    </a:p>
                  </a:txBody>
                  <a:tcPr marT="72000" marB="72000">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46186286"/>
                  </a:ext>
                </a:extLst>
              </a:tr>
            </a:tbl>
          </a:graphicData>
        </a:graphic>
      </p:graphicFrame>
      <p:sp>
        <p:nvSpPr>
          <p:cNvPr id="14" name="テキスト ボックス 13">
            <a:extLst>
              <a:ext uri="{FF2B5EF4-FFF2-40B4-BE49-F238E27FC236}">
                <a16:creationId xmlns:a16="http://schemas.microsoft.com/office/drawing/2014/main" id="{71645532-0027-9D43-1891-361381B59604}"/>
              </a:ext>
            </a:extLst>
          </p:cNvPr>
          <p:cNvSpPr txBox="1"/>
          <p:nvPr/>
        </p:nvSpPr>
        <p:spPr>
          <a:xfrm>
            <a:off x="323850" y="1341852"/>
            <a:ext cx="8650514" cy="369332"/>
          </a:xfrm>
          <a:prstGeom prst="rect">
            <a:avLst/>
          </a:prstGeom>
          <a:noFill/>
        </p:spPr>
        <p:txBody>
          <a:bodyPr wrap="square" rtlCol="0">
            <a:spAutoFit/>
          </a:bodyPr>
          <a:lstStyle/>
          <a:p>
            <a:pPr algn="just"/>
            <a:r>
              <a:rPr kumimoji="1" lang="ja-JP" altLang="en-US" b="1" spc="-40">
                <a:latin typeface="メイリオ" panose="020B0604030504040204" pitchFamily="50" charset="-128"/>
                <a:ea typeface="メイリオ" panose="020B0604030504040204" pitchFamily="50" charset="-128"/>
              </a:rPr>
              <a:t>一　</a:t>
            </a:r>
            <a:r>
              <a:rPr kumimoji="1" lang="ja-JP" altLang="en-US" b="1" spc="-40">
                <a:solidFill>
                  <a:srgbClr val="00B050"/>
                </a:solidFill>
                <a:latin typeface="メイリオ" panose="020B0604030504040204" pitchFamily="50" charset="-128"/>
                <a:ea typeface="メイリオ" panose="020B0604030504040204" pitchFamily="50" charset="-128"/>
              </a:rPr>
              <a:t>生涯を通じた口腔機能の獲得・維持・向上の達成</a:t>
            </a:r>
            <a:endParaRPr kumimoji="1" lang="ja-JP" altLang="en-US" b="1" spc="-40" dirty="0">
              <a:solidFill>
                <a:srgbClr val="00B050"/>
              </a:solidFill>
              <a:latin typeface="メイリオ" panose="020B0604030504040204" pitchFamily="50" charset="-128"/>
              <a:ea typeface="メイリオ" panose="020B0604030504040204" pitchFamily="50" charset="-128"/>
            </a:endParaRPr>
          </a:p>
        </p:txBody>
      </p:sp>
      <p:graphicFrame>
        <p:nvGraphicFramePr>
          <p:cNvPr id="15" name="表 3">
            <a:extLst>
              <a:ext uri="{FF2B5EF4-FFF2-40B4-BE49-F238E27FC236}">
                <a16:creationId xmlns:a16="http://schemas.microsoft.com/office/drawing/2014/main" id="{329AC3FB-1921-B60B-32E2-F88696FE09BB}"/>
              </a:ext>
            </a:extLst>
          </p:cNvPr>
          <p:cNvGraphicFramePr>
            <a:graphicFrameLocks noGrp="1"/>
          </p:cNvGraphicFramePr>
          <p:nvPr>
            <p:extLst>
              <p:ext uri="{D42A27DB-BD31-4B8C-83A1-F6EECF244321}">
                <p14:modId xmlns:p14="http://schemas.microsoft.com/office/powerpoint/2010/main" val="3300342483"/>
              </p:ext>
            </p:extLst>
          </p:nvPr>
        </p:nvGraphicFramePr>
        <p:xfrm>
          <a:off x="323849" y="4481738"/>
          <a:ext cx="8442778" cy="1271760"/>
        </p:xfrm>
        <a:graphic>
          <a:graphicData uri="http://schemas.openxmlformats.org/drawingml/2006/table">
            <a:tbl>
              <a:tblPr firstRow="1" bandRow="1">
                <a:tableStyleId>{00A15C55-8517-42AA-B614-E9B94910E393}</a:tableStyleId>
              </a:tblPr>
              <a:tblGrid>
                <a:gridCol w="3503034">
                  <a:extLst>
                    <a:ext uri="{9D8B030D-6E8A-4147-A177-3AD203B41FA5}">
                      <a16:colId xmlns:a16="http://schemas.microsoft.com/office/drawing/2014/main" val="3981992770"/>
                    </a:ext>
                  </a:extLst>
                </a:gridCol>
                <a:gridCol w="4214031">
                  <a:extLst>
                    <a:ext uri="{9D8B030D-6E8A-4147-A177-3AD203B41FA5}">
                      <a16:colId xmlns:a16="http://schemas.microsoft.com/office/drawing/2014/main" val="2131249197"/>
                    </a:ext>
                  </a:extLst>
                </a:gridCol>
                <a:gridCol w="725713">
                  <a:extLst>
                    <a:ext uri="{9D8B030D-6E8A-4147-A177-3AD203B41FA5}">
                      <a16:colId xmlns:a16="http://schemas.microsoft.com/office/drawing/2014/main" val="1502630334"/>
                    </a:ext>
                  </a:extLst>
                </a:gridCol>
              </a:tblGrid>
              <a:tr h="336112">
                <a:tc>
                  <a:txBody>
                    <a:bodyPr/>
                    <a:lstStyle/>
                    <a:p>
                      <a:pPr algn="ctr"/>
                      <a:r>
                        <a:rPr kumimoji="1" lang="ja-JP" altLang="en-US" sz="1400" b="1" dirty="0">
                          <a:latin typeface="メイリオ" panose="020B0604030504040204" pitchFamily="50" charset="-128"/>
                          <a:ea typeface="メイリオ" panose="020B0604030504040204" pitchFamily="50" charset="-128"/>
                        </a:rPr>
                        <a:t>個別目標</a:t>
                      </a:r>
                    </a:p>
                  </a:txBody>
                  <a:tcPr marT="72000" marB="72000">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r>
                        <a:rPr kumimoji="1" lang="ja-JP" altLang="en-US" sz="1400" b="1" dirty="0">
                          <a:latin typeface="メイリオ" panose="020B0604030504040204" pitchFamily="50" charset="-128"/>
                          <a:ea typeface="メイリオ" panose="020B0604030504040204" pitchFamily="50" charset="-128"/>
                        </a:rPr>
                        <a:t>具体的指標</a:t>
                      </a:r>
                    </a:p>
                  </a:txBody>
                  <a:tcPr marT="72000" marB="72000">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r>
                        <a:rPr kumimoji="1" lang="ja-JP" altLang="en-US" sz="1400" b="1" dirty="0">
                          <a:latin typeface="メイリオ" panose="020B0604030504040204" pitchFamily="50" charset="-128"/>
                          <a:ea typeface="メイリオ" panose="020B0604030504040204" pitchFamily="50" charset="-128"/>
                        </a:rPr>
                        <a:t>目標値</a:t>
                      </a:r>
                    </a:p>
                  </a:txBody>
                  <a:tcPr marT="72000" marB="72000">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00B050"/>
                    </a:solidFill>
                  </a:tcPr>
                </a:tc>
                <a:extLst>
                  <a:ext uri="{0D108BD9-81ED-4DB2-BD59-A6C34878D82A}">
                    <a16:rowId xmlns:a16="http://schemas.microsoft.com/office/drawing/2014/main" val="3491060567"/>
                  </a:ext>
                </a:extLst>
              </a:tr>
              <a:tr h="309672">
                <a:tc>
                  <a:txBody>
                    <a:bodyPr/>
                    <a:lstStyle/>
                    <a:p>
                      <a:r>
                        <a:rPr kumimoji="1" lang="ja-JP" altLang="en-US" sz="1200" b="1">
                          <a:latin typeface="メイリオ" panose="020B0604030504040204" pitchFamily="50" charset="-128"/>
                          <a:ea typeface="メイリオ" panose="020B0604030504040204" pitchFamily="50" charset="-128"/>
                        </a:rPr>
                        <a:t>①障害者</a:t>
                      </a:r>
                      <a:r>
                        <a:rPr kumimoji="1" lang="ja-JP" altLang="en-US" sz="1200" b="1" dirty="0">
                          <a:latin typeface="メイリオ" panose="020B0604030504040204" pitchFamily="50" charset="-128"/>
                          <a:ea typeface="メイリオ" panose="020B0604030504040204" pitchFamily="50" charset="-128"/>
                        </a:rPr>
                        <a:t>・障害児の歯科</a:t>
                      </a:r>
                      <a:r>
                        <a:rPr kumimoji="1" lang="ja-JP" altLang="en-US" sz="1200" b="1">
                          <a:latin typeface="メイリオ" panose="020B0604030504040204" pitchFamily="50" charset="-128"/>
                          <a:ea typeface="メイリオ" panose="020B0604030504040204" pitchFamily="50" charset="-128"/>
                        </a:rPr>
                        <a:t>口腔保健</a:t>
                      </a:r>
                      <a:r>
                        <a:rPr kumimoji="1" lang="ja-JP" altLang="en-US" sz="1200" b="1" dirty="0">
                          <a:latin typeface="メイリオ" panose="020B0604030504040204" pitchFamily="50" charset="-128"/>
                          <a:ea typeface="メイリオ" panose="020B0604030504040204" pitchFamily="50" charset="-128"/>
                        </a:rPr>
                        <a:t>の推進</a:t>
                      </a:r>
                    </a:p>
                  </a:txBody>
                  <a:tcP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r>
                        <a:rPr kumimoji="1" lang="ja-JP" altLang="en-US" sz="1200" b="1" dirty="0">
                          <a:latin typeface="メイリオ" panose="020B0604030504040204" pitchFamily="50" charset="-128"/>
                          <a:ea typeface="メイリオ" panose="020B0604030504040204" pitchFamily="50" charset="-128"/>
                        </a:rPr>
                        <a:t>障害者・障害児が利用する施設</a:t>
                      </a:r>
                      <a:r>
                        <a:rPr kumimoji="1" lang="ja-JP" altLang="en-US" sz="1200" b="1">
                          <a:latin typeface="メイリオ" panose="020B0604030504040204" pitchFamily="50" charset="-128"/>
                          <a:ea typeface="メイリオ" panose="020B0604030504040204" pitchFamily="50" charset="-128"/>
                        </a:rPr>
                        <a:t>での</a:t>
                      </a:r>
                      <a:endParaRPr kumimoji="1" lang="en-US" altLang="ja-JP" sz="1200" b="1">
                        <a:latin typeface="メイリオ" panose="020B0604030504040204" pitchFamily="50" charset="-128"/>
                        <a:ea typeface="メイリオ" panose="020B0604030504040204" pitchFamily="50" charset="-128"/>
                      </a:endParaRPr>
                    </a:p>
                    <a:p>
                      <a:r>
                        <a:rPr kumimoji="1" lang="ja-JP" altLang="en-US" sz="1200" b="1">
                          <a:latin typeface="メイリオ" panose="020B0604030504040204" pitchFamily="50" charset="-128"/>
                          <a:ea typeface="メイリオ" panose="020B0604030504040204" pitchFamily="50" charset="-128"/>
                        </a:rPr>
                        <a:t>過去</a:t>
                      </a:r>
                      <a:r>
                        <a:rPr kumimoji="1" lang="ja-JP" altLang="en-US" sz="1200" b="1" dirty="0">
                          <a:latin typeface="メイリオ" panose="020B0604030504040204" pitchFamily="50" charset="-128"/>
                          <a:ea typeface="メイリオ" panose="020B0604030504040204" pitchFamily="50" charset="-128"/>
                        </a:rPr>
                        <a:t>１年間の歯科検診実施率</a:t>
                      </a:r>
                    </a:p>
                  </a:txBody>
                  <a:tcP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kumimoji="1" lang="en-US" altLang="ja-JP" sz="1200" b="1">
                          <a:latin typeface="メイリオ" panose="020B0604030504040204" pitchFamily="50" charset="-128"/>
                          <a:ea typeface="メイリオ" panose="020B0604030504040204" pitchFamily="50" charset="-128"/>
                        </a:rPr>
                        <a:t>90</a:t>
                      </a:r>
                      <a:r>
                        <a:rPr kumimoji="1" lang="ja-JP" altLang="en-US" sz="1200" b="1">
                          <a:latin typeface="メイリオ" panose="020B0604030504040204" pitchFamily="50" charset="-128"/>
                          <a:ea typeface="メイリオ" panose="020B0604030504040204" pitchFamily="50" charset="-128"/>
                        </a:rPr>
                        <a:t>％</a:t>
                      </a:r>
                      <a:endParaRPr kumimoji="1" lang="ja-JP" altLang="en-US" sz="1200" b="1" dirty="0">
                        <a:latin typeface="メイリオ" panose="020B0604030504040204" pitchFamily="50" charset="-128"/>
                        <a:ea typeface="メイリオ" panose="020B0604030504040204" pitchFamily="50" charset="-128"/>
                      </a:endParaRPr>
                    </a:p>
                  </a:txBody>
                  <a:tcP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33903259"/>
                  </a:ext>
                </a:extLst>
              </a:tr>
              <a:tr h="309672">
                <a:tc>
                  <a:txBody>
                    <a:bodyPr/>
                    <a:lstStyle/>
                    <a:p>
                      <a:r>
                        <a:rPr kumimoji="1" lang="ja-JP" altLang="en-US" sz="1200" b="1">
                          <a:latin typeface="メイリオ" panose="020B0604030504040204" pitchFamily="50" charset="-128"/>
                          <a:ea typeface="メイリオ" panose="020B0604030504040204" pitchFamily="50" charset="-128"/>
                        </a:rPr>
                        <a:t>②要介護</a:t>
                      </a:r>
                      <a:r>
                        <a:rPr kumimoji="1" lang="ja-JP" altLang="en-US" sz="1200" b="1" dirty="0">
                          <a:latin typeface="メイリオ" panose="020B0604030504040204" pitchFamily="50" charset="-128"/>
                          <a:ea typeface="メイリオ" panose="020B0604030504040204" pitchFamily="50" charset="-128"/>
                        </a:rPr>
                        <a:t>高齢者の歯科</a:t>
                      </a:r>
                      <a:r>
                        <a:rPr kumimoji="1" lang="ja-JP" altLang="en-US" sz="1200" b="1">
                          <a:latin typeface="メイリオ" panose="020B0604030504040204" pitchFamily="50" charset="-128"/>
                          <a:ea typeface="メイリオ" panose="020B0604030504040204" pitchFamily="50" charset="-128"/>
                        </a:rPr>
                        <a:t>口腔保健</a:t>
                      </a:r>
                      <a:r>
                        <a:rPr kumimoji="1" lang="ja-JP" altLang="en-US" sz="1200" b="1" dirty="0">
                          <a:latin typeface="メイリオ" panose="020B0604030504040204" pitchFamily="50" charset="-128"/>
                          <a:ea typeface="メイリオ" panose="020B0604030504040204" pitchFamily="50" charset="-128"/>
                        </a:rPr>
                        <a:t>の推進</a:t>
                      </a:r>
                    </a:p>
                  </a:txBody>
                  <a:tcP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r>
                        <a:rPr kumimoji="1" lang="ja-JP" altLang="en-US" sz="1200" b="1" dirty="0">
                          <a:latin typeface="メイリオ" panose="020B0604030504040204" pitchFamily="50" charset="-128"/>
                          <a:ea typeface="メイリオ" panose="020B0604030504040204" pitchFamily="50" charset="-128"/>
                        </a:rPr>
                        <a:t>要介護高齢者が利用する施設</a:t>
                      </a:r>
                      <a:r>
                        <a:rPr kumimoji="1" lang="ja-JP" altLang="en-US" sz="1200" b="1">
                          <a:latin typeface="メイリオ" panose="020B0604030504040204" pitchFamily="50" charset="-128"/>
                          <a:ea typeface="メイリオ" panose="020B0604030504040204" pitchFamily="50" charset="-128"/>
                        </a:rPr>
                        <a:t>での</a:t>
                      </a:r>
                      <a:endParaRPr kumimoji="1" lang="en-US" altLang="ja-JP" sz="1200" b="1">
                        <a:latin typeface="メイリオ" panose="020B0604030504040204" pitchFamily="50" charset="-128"/>
                        <a:ea typeface="メイリオ" panose="020B0604030504040204" pitchFamily="50" charset="-128"/>
                      </a:endParaRPr>
                    </a:p>
                    <a:p>
                      <a:r>
                        <a:rPr kumimoji="1" lang="ja-JP" altLang="en-US" sz="1200" b="1">
                          <a:latin typeface="メイリオ" panose="020B0604030504040204" pitchFamily="50" charset="-128"/>
                          <a:ea typeface="メイリオ" panose="020B0604030504040204" pitchFamily="50" charset="-128"/>
                        </a:rPr>
                        <a:t>過去</a:t>
                      </a:r>
                      <a:r>
                        <a:rPr kumimoji="1" lang="ja-JP" altLang="en-US" sz="1200" b="1" dirty="0">
                          <a:latin typeface="メイリオ" panose="020B0604030504040204" pitchFamily="50" charset="-128"/>
                          <a:ea typeface="メイリオ" panose="020B0604030504040204" pitchFamily="50" charset="-128"/>
                        </a:rPr>
                        <a:t>１年間の歯科検診実施率</a:t>
                      </a:r>
                    </a:p>
                  </a:txBody>
                  <a:tcP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kumimoji="1" lang="en-US" altLang="ja-JP" sz="1200" b="1">
                          <a:latin typeface="メイリオ" panose="020B0604030504040204" pitchFamily="50" charset="-128"/>
                          <a:ea typeface="メイリオ" panose="020B0604030504040204" pitchFamily="50" charset="-128"/>
                        </a:rPr>
                        <a:t>50</a:t>
                      </a:r>
                      <a:r>
                        <a:rPr kumimoji="1" lang="ja-JP" altLang="en-US" sz="1200" b="1">
                          <a:latin typeface="メイリオ" panose="020B0604030504040204" pitchFamily="50" charset="-128"/>
                          <a:ea typeface="メイリオ" panose="020B0604030504040204" pitchFamily="50" charset="-128"/>
                        </a:rPr>
                        <a:t>％</a:t>
                      </a:r>
                      <a:endParaRPr kumimoji="1" lang="ja-JP" altLang="en-US" sz="1200" b="1" dirty="0">
                        <a:latin typeface="メイリオ" panose="020B0604030504040204" pitchFamily="50" charset="-128"/>
                        <a:ea typeface="メイリオ" panose="020B0604030504040204" pitchFamily="50" charset="-128"/>
                      </a:endParaRPr>
                    </a:p>
                  </a:txBody>
                  <a:tcP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26552295"/>
                  </a:ext>
                </a:extLst>
              </a:tr>
            </a:tbl>
          </a:graphicData>
        </a:graphic>
      </p:graphicFrame>
      <p:sp>
        <p:nvSpPr>
          <p:cNvPr id="16" name="テキスト ボックス 15">
            <a:extLst>
              <a:ext uri="{FF2B5EF4-FFF2-40B4-BE49-F238E27FC236}">
                <a16:creationId xmlns:a16="http://schemas.microsoft.com/office/drawing/2014/main" id="{E3DDEB91-6F6B-4A34-1912-E0AF03E29D56}"/>
              </a:ext>
            </a:extLst>
          </p:cNvPr>
          <p:cNvSpPr txBox="1"/>
          <p:nvPr/>
        </p:nvSpPr>
        <p:spPr>
          <a:xfrm>
            <a:off x="323850" y="3813359"/>
            <a:ext cx="8650514" cy="646331"/>
          </a:xfrm>
          <a:prstGeom prst="rect">
            <a:avLst/>
          </a:prstGeom>
          <a:noFill/>
        </p:spPr>
        <p:txBody>
          <a:bodyPr wrap="square" rtlCol="0">
            <a:spAutoFit/>
          </a:bodyPr>
          <a:lstStyle/>
          <a:p>
            <a:pPr algn="just"/>
            <a:r>
              <a:rPr kumimoji="1" lang="ja-JP" altLang="en-US" b="1" spc="-40">
                <a:latin typeface="メイリオ" panose="020B0604030504040204" pitchFamily="50" charset="-128"/>
                <a:ea typeface="メイリオ" panose="020B0604030504040204" pitchFamily="50" charset="-128"/>
              </a:rPr>
              <a:t>一　</a:t>
            </a:r>
            <a:r>
              <a:rPr kumimoji="1" lang="ja-JP" altLang="en-US" b="1" spc="-40">
                <a:solidFill>
                  <a:srgbClr val="00B050"/>
                </a:solidFill>
                <a:latin typeface="メイリオ" panose="020B0604030504040204" pitchFamily="50" charset="-128"/>
                <a:ea typeface="メイリオ" panose="020B0604030504040204" pitchFamily="50" charset="-128"/>
              </a:rPr>
              <a:t>定期的に歯科検診又は歯科医療を受けることが</a:t>
            </a:r>
            <a:endParaRPr kumimoji="1" lang="en-US" altLang="ja-JP" b="1" spc="-40">
              <a:solidFill>
                <a:srgbClr val="00B050"/>
              </a:solidFill>
              <a:latin typeface="メイリオ" panose="020B0604030504040204" pitchFamily="50" charset="-128"/>
              <a:ea typeface="メイリオ" panose="020B0604030504040204" pitchFamily="50" charset="-128"/>
            </a:endParaRPr>
          </a:p>
          <a:p>
            <a:pPr algn="just"/>
            <a:r>
              <a:rPr kumimoji="1" lang="ja-JP" altLang="en-US" b="1" spc="-40">
                <a:solidFill>
                  <a:srgbClr val="00B050"/>
                </a:solidFill>
                <a:latin typeface="メイリオ" panose="020B0604030504040204" pitchFamily="50" charset="-128"/>
                <a:ea typeface="メイリオ" panose="020B0604030504040204" pitchFamily="50" charset="-128"/>
              </a:rPr>
              <a:t>　　困難な者に対する歯科口腔保健の推進</a:t>
            </a:r>
            <a:endParaRPr kumimoji="1" lang="ja-JP" altLang="en-US" b="1" spc="-40" dirty="0">
              <a:solidFill>
                <a:srgbClr val="00B050"/>
              </a:solidFill>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B3CBD102-E06F-C0F1-AE5B-F742076F08C7}"/>
              </a:ext>
            </a:extLst>
          </p:cNvPr>
          <p:cNvSpPr txBox="1"/>
          <p:nvPr/>
        </p:nvSpPr>
        <p:spPr>
          <a:xfrm>
            <a:off x="703942" y="5916527"/>
            <a:ext cx="4027715" cy="276999"/>
          </a:xfrm>
          <a:prstGeom prst="rect">
            <a:avLst/>
          </a:prstGeom>
          <a:solidFill>
            <a:schemeClr val="bg1"/>
          </a:solidFill>
          <a:ln w="19050">
            <a:noFill/>
          </a:ln>
        </p:spPr>
        <p:txBody>
          <a:bodyPr wrap="square">
            <a:spAutoFit/>
          </a:bodyPr>
          <a:lstStyle/>
          <a:p>
            <a:pPr marL="50165" algn="just">
              <a:buNone/>
            </a:pPr>
            <a:r>
              <a:rPr lang="ja-JP" altLang="ja-JP" sz="1200" kern="100">
                <a:effectLst/>
                <a:latin typeface="メイリオ" panose="020B0604030504040204" pitchFamily="50" charset="-128"/>
                <a:ea typeface="メイリオ" panose="020B0604030504040204" pitchFamily="50" charset="-128"/>
                <a:cs typeface="Times New Roman" panose="02020603050405020304" pitchFamily="18" charset="0"/>
              </a:rPr>
              <a:t>は</a:t>
            </a:r>
            <a:r>
              <a:rPr lang="ja-JP" altLang="en-US" sz="1200">
                <a:solidFill>
                  <a:srgbClr val="333333"/>
                </a:solidFill>
                <a:latin typeface="Meiryo" panose="020B0604030504040204" pitchFamily="50" charset="-128"/>
                <a:ea typeface="Meiryo" panose="020B0604030504040204" pitchFamily="50" charset="-128"/>
              </a:rPr>
              <a:t>「健康日本</a:t>
            </a:r>
            <a:r>
              <a:rPr lang="en-US" altLang="ja-JP" sz="1200">
                <a:solidFill>
                  <a:srgbClr val="333333"/>
                </a:solidFill>
                <a:latin typeface="Meiryo" panose="020B0604030504040204" pitchFamily="50" charset="-128"/>
                <a:ea typeface="Meiryo" panose="020B0604030504040204" pitchFamily="50" charset="-128"/>
              </a:rPr>
              <a:t>21</a:t>
            </a:r>
            <a:r>
              <a:rPr lang="ja-JP" altLang="en-US" sz="1200">
                <a:solidFill>
                  <a:srgbClr val="333333"/>
                </a:solidFill>
                <a:latin typeface="Meiryo" panose="020B0604030504040204" pitchFamily="50" charset="-128"/>
                <a:ea typeface="Meiryo" panose="020B0604030504040204" pitchFamily="50" charset="-128"/>
              </a:rPr>
              <a:t>（第三次）」</a:t>
            </a:r>
            <a:r>
              <a:rPr lang="ja-JP" altLang="ja-JP" sz="1200" kern="100">
                <a:effectLst/>
                <a:latin typeface="メイリオ" panose="020B0604030504040204" pitchFamily="50" charset="-128"/>
                <a:ea typeface="メイリオ" panose="020B0604030504040204" pitchFamily="50" charset="-128"/>
                <a:cs typeface="Times New Roman" panose="02020603050405020304" pitchFamily="18" charset="0"/>
              </a:rPr>
              <a:t>と重複する事項</a:t>
            </a:r>
          </a:p>
        </p:txBody>
      </p:sp>
      <p:sp>
        <p:nvSpPr>
          <p:cNvPr id="18" name="正方形/長方形 17">
            <a:extLst>
              <a:ext uri="{FF2B5EF4-FFF2-40B4-BE49-F238E27FC236}">
                <a16:creationId xmlns:a16="http://schemas.microsoft.com/office/drawing/2014/main" id="{CC00DCDF-65BA-5BE9-CC26-F345F0087116}"/>
              </a:ext>
            </a:extLst>
          </p:cNvPr>
          <p:cNvSpPr/>
          <p:nvPr/>
        </p:nvSpPr>
        <p:spPr>
          <a:xfrm>
            <a:off x="323850" y="5936342"/>
            <a:ext cx="445407" cy="180000"/>
          </a:xfrm>
          <a:prstGeom prst="rect">
            <a:avLst/>
          </a:prstGeom>
          <a:solidFill>
            <a:schemeClr val="accent4">
              <a:lumMod val="20000"/>
              <a:lumOff val="80000"/>
            </a:schemeClr>
          </a:solidFill>
          <a:ln w="63500">
            <a:solidFill>
              <a:schemeClr val="accent4">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l"/>
            <a:endParaRPr kumimoji="1" lang="ja-JP" altLang="en-US" sz="1600" b="1" dirty="0">
              <a:latin typeface="メイリオ" panose="020B0604030504040204" pitchFamily="50" charset="-128"/>
              <a:ea typeface="メイリオ" panose="020B0604030504040204" pitchFamily="50" charset="-128"/>
            </a:endParaRPr>
          </a:p>
        </p:txBody>
      </p:sp>
      <p:sp>
        <p:nvSpPr>
          <p:cNvPr id="25" name="テキスト ボックス 24">
            <a:extLst>
              <a:ext uri="{FF2B5EF4-FFF2-40B4-BE49-F238E27FC236}">
                <a16:creationId xmlns:a16="http://schemas.microsoft.com/office/drawing/2014/main" id="{F3DABDE4-0B63-2ACF-49AD-D5981F9F1DC2}"/>
              </a:ext>
            </a:extLst>
          </p:cNvPr>
          <p:cNvSpPr txBox="1"/>
          <p:nvPr/>
        </p:nvSpPr>
        <p:spPr>
          <a:xfrm>
            <a:off x="0" y="2861129"/>
            <a:ext cx="9144000" cy="954107"/>
          </a:xfrm>
          <a:prstGeom prst="rect">
            <a:avLst/>
          </a:prstGeom>
          <a:noFill/>
        </p:spPr>
        <p:txBody>
          <a:bodyPr wrap="square" rtlCol="0">
            <a:spAutoFit/>
          </a:bodyPr>
          <a:lstStyle/>
          <a:p>
            <a:r>
              <a:rPr kumimoji="1" lang="en-US" altLang="ja-JP" sz="2800" b="1">
                <a:latin typeface="メイリオ" panose="020B0604030504040204" pitchFamily="50" charset="-128"/>
                <a:ea typeface="メイリオ" panose="020B0604030504040204" pitchFamily="50" charset="-128"/>
              </a:rPr>
              <a:t>【</a:t>
            </a:r>
            <a:r>
              <a:rPr kumimoji="1" lang="ja-JP" altLang="en-US" sz="2800" b="1">
                <a:latin typeface="メイリオ" panose="020B0604030504040204" pitchFamily="50" charset="-128"/>
                <a:ea typeface="メイリオ" panose="020B0604030504040204" pitchFamily="50" charset="-128"/>
              </a:rPr>
              <a:t>定期的な歯科検診又は歯科医療を受けることが　　　　　　　　</a:t>
            </a:r>
          </a:p>
          <a:p>
            <a:r>
              <a:rPr kumimoji="1" lang="ja-JP" altLang="en-US" sz="2800" b="1">
                <a:latin typeface="メイリオ" panose="020B0604030504040204" pitchFamily="50" charset="-128"/>
                <a:ea typeface="メイリオ" panose="020B0604030504040204" pitchFamily="50" charset="-128"/>
              </a:rPr>
              <a:t>　困難な者に対する歯科口腔保健における目標</a:t>
            </a:r>
            <a:r>
              <a:rPr kumimoji="1" lang="en-US" altLang="ja-JP" sz="2800" b="1">
                <a:latin typeface="メイリオ" panose="020B0604030504040204" pitchFamily="50" charset="-128"/>
                <a:ea typeface="メイリオ" panose="020B0604030504040204" pitchFamily="50" charset="-128"/>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9665F-1D91-6A1C-CB40-40C7C421B3E8}"/>
            </a:ext>
          </a:extLst>
        </p:cNvPr>
        <p:cNvGrpSpPr/>
        <p:nvPr/>
      </p:nvGrpSpPr>
      <p:grpSpPr>
        <a:xfrm>
          <a:off x="0" y="0"/>
          <a:ext cx="0" cy="0"/>
          <a:chOff x="0" y="0"/>
          <a:chExt cx="0" cy="0"/>
        </a:xfrm>
      </p:grpSpPr>
      <p:sp>
        <p:nvSpPr>
          <p:cNvPr id="9" name="Google Shape;27;p35">
            <a:extLst>
              <a:ext uri="{FF2B5EF4-FFF2-40B4-BE49-F238E27FC236}">
                <a16:creationId xmlns:a16="http://schemas.microsoft.com/office/drawing/2014/main" id="{8D144A6B-5E85-EFA8-E824-1CB7483C7985}"/>
              </a:ext>
            </a:extLst>
          </p:cNvPr>
          <p:cNvSpPr txBox="1"/>
          <p:nvPr/>
        </p:nvSpPr>
        <p:spPr>
          <a:xfrm>
            <a:off x="246832" y="6624392"/>
            <a:ext cx="2616441"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10</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kumimoji="1" lang="en-US" altLang="ja-JP" sz="900" dirty="0">
                <a:latin typeface="メイリオ" panose="020B0604030504040204" pitchFamily="50" charset="-128"/>
                <a:ea typeface="メイリオ" panose="020B0604030504040204" pitchFamily="50" charset="-128"/>
              </a:rPr>
              <a:t>8020</a:t>
            </a:r>
            <a:r>
              <a:rPr kumimoji="1" lang="ja-JP" altLang="en-US" sz="900" dirty="0">
                <a:latin typeface="メイリオ" panose="020B0604030504040204" pitchFamily="50" charset="-128"/>
                <a:ea typeface="メイリオ" panose="020B0604030504040204" pitchFamily="50" charset="-128"/>
              </a:rPr>
              <a:t>達成型社会の産業歯科保健　パート</a:t>
            </a:r>
            <a:r>
              <a:rPr kumimoji="1" lang="en-US" altLang="ja-JP" sz="900" dirty="0">
                <a:latin typeface="メイリオ" panose="020B0604030504040204" pitchFamily="50" charset="-128"/>
                <a:ea typeface="メイリオ" panose="020B0604030504040204" pitchFamily="50" charset="-128"/>
              </a:rPr>
              <a:t>1</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pic>
        <p:nvPicPr>
          <p:cNvPr id="3" name="Picture 4">
            <a:extLst>
              <a:ext uri="{FF2B5EF4-FFF2-40B4-BE49-F238E27FC236}">
                <a16:creationId xmlns:a16="http://schemas.microsoft.com/office/drawing/2014/main" id="{4BEE04C9-239E-DCA2-6277-D0F4A1812F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1610" y="5603708"/>
            <a:ext cx="1672389" cy="12542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８０２０ロゴマーク">
            <a:extLst>
              <a:ext uri="{FF2B5EF4-FFF2-40B4-BE49-F238E27FC236}">
                <a16:creationId xmlns:a16="http://schemas.microsoft.com/office/drawing/2014/main" id="{94886886-4E89-F118-F802-1A54129ABC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603" y="145634"/>
            <a:ext cx="1498406" cy="504072"/>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3EE5DA40-BD17-605C-0525-2374128B28B6}"/>
              </a:ext>
            </a:extLst>
          </p:cNvPr>
          <p:cNvSpPr txBox="1"/>
          <p:nvPr/>
        </p:nvSpPr>
        <p:spPr>
          <a:xfrm>
            <a:off x="0" y="868590"/>
            <a:ext cx="9144000" cy="769441"/>
          </a:xfrm>
          <a:prstGeom prst="rect">
            <a:avLst/>
          </a:prstGeom>
          <a:noFill/>
        </p:spPr>
        <p:txBody>
          <a:bodyPr wrap="square" rtlCol="0">
            <a:spAutoFit/>
          </a:bodyPr>
          <a:lstStyle/>
          <a:p>
            <a:r>
              <a:rPr kumimoji="1" lang="en-US" altLang="ja-JP" sz="2200" b="1">
                <a:latin typeface="メイリオ" panose="020B0604030504040204" pitchFamily="50" charset="-128"/>
                <a:ea typeface="メイリオ" panose="020B0604030504040204" pitchFamily="50" charset="-128"/>
              </a:rPr>
              <a:t>【</a:t>
            </a:r>
            <a:r>
              <a:rPr kumimoji="1" lang="ja-JP" altLang="en-US" sz="2200" b="1">
                <a:latin typeface="メイリオ" panose="020B0604030504040204" pitchFamily="50" charset="-128"/>
                <a:ea typeface="メイリオ" panose="020B0604030504040204" pitchFamily="50" charset="-128"/>
              </a:rPr>
              <a:t>歯科口腔保健を推進するために必要な社会環境の整備における目標</a:t>
            </a:r>
            <a:r>
              <a:rPr kumimoji="1" lang="en-US" altLang="ja-JP" sz="2200" b="1">
                <a:latin typeface="メイリオ" panose="020B0604030504040204" pitchFamily="50" charset="-128"/>
                <a:ea typeface="メイリオ" panose="020B0604030504040204" pitchFamily="50" charset="-128"/>
              </a:rPr>
              <a:t>】</a:t>
            </a:r>
            <a:endParaRPr kumimoji="1" lang="ja-JP" altLang="en-US" sz="2200" b="1">
              <a:latin typeface="メイリオ" panose="020B0604030504040204" pitchFamily="50" charset="-128"/>
              <a:ea typeface="メイリオ" panose="020B0604030504040204" pitchFamily="50" charset="-128"/>
            </a:endParaRPr>
          </a:p>
          <a:p>
            <a:endParaRPr kumimoji="1" lang="en-US" altLang="ja-JP" sz="2200" b="1">
              <a:latin typeface="メイリオ" panose="020B0604030504040204" pitchFamily="50" charset="-128"/>
              <a:ea typeface="メイリオ" panose="020B0604030504040204" pitchFamily="50" charset="-128"/>
            </a:endParaRPr>
          </a:p>
        </p:txBody>
      </p:sp>
      <p:graphicFrame>
        <p:nvGraphicFramePr>
          <p:cNvPr id="13" name="表 3">
            <a:extLst>
              <a:ext uri="{FF2B5EF4-FFF2-40B4-BE49-F238E27FC236}">
                <a16:creationId xmlns:a16="http://schemas.microsoft.com/office/drawing/2014/main" id="{FDC4EEEC-F685-8D7C-2939-22958C894EF4}"/>
              </a:ext>
            </a:extLst>
          </p:cNvPr>
          <p:cNvGraphicFramePr>
            <a:graphicFrameLocks noGrp="1"/>
          </p:cNvGraphicFramePr>
          <p:nvPr>
            <p:extLst>
              <p:ext uri="{D42A27DB-BD31-4B8C-83A1-F6EECF244321}">
                <p14:modId xmlns:p14="http://schemas.microsoft.com/office/powerpoint/2010/main" val="2941317934"/>
              </p:ext>
            </p:extLst>
          </p:nvPr>
        </p:nvGraphicFramePr>
        <p:xfrm>
          <a:off x="323849" y="1695657"/>
          <a:ext cx="8424863" cy="1376880"/>
        </p:xfrm>
        <a:graphic>
          <a:graphicData uri="http://schemas.openxmlformats.org/drawingml/2006/table">
            <a:tbl>
              <a:tblPr firstRow="1" bandRow="1">
                <a:tableStyleId>{00A15C55-8517-42AA-B614-E9B94910E393}</a:tableStyleId>
              </a:tblPr>
              <a:tblGrid>
                <a:gridCol w="2918982">
                  <a:extLst>
                    <a:ext uri="{9D8B030D-6E8A-4147-A177-3AD203B41FA5}">
                      <a16:colId xmlns:a16="http://schemas.microsoft.com/office/drawing/2014/main" val="3981992770"/>
                    </a:ext>
                  </a:extLst>
                </a:gridCol>
                <a:gridCol w="4701724">
                  <a:extLst>
                    <a:ext uri="{9D8B030D-6E8A-4147-A177-3AD203B41FA5}">
                      <a16:colId xmlns:a16="http://schemas.microsoft.com/office/drawing/2014/main" val="2131249197"/>
                    </a:ext>
                  </a:extLst>
                </a:gridCol>
                <a:gridCol w="804157">
                  <a:extLst>
                    <a:ext uri="{9D8B030D-6E8A-4147-A177-3AD203B41FA5}">
                      <a16:colId xmlns:a16="http://schemas.microsoft.com/office/drawing/2014/main" val="1502630334"/>
                    </a:ext>
                  </a:extLst>
                </a:gridCol>
              </a:tblGrid>
              <a:tr h="0">
                <a:tc>
                  <a:txBody>
                    <a:bodyPr/>
                    <a:lstStyle/>
                    <a:p>
                      <a:pPr algn="ctr"/>
                      <a:r>
                        <a:rPr kumimoji="1" lang="ja-JP" altLang="en-US" sz="1400" b="1" dirty="0">
                          <a:latin typeface="メイリオ" panose="020B0604030504040204" pitchFamily="50" charset="-128"/>
                          <a:ea typeface="メイリオ" panose="020B0604030504040204" pitchFamily="50" charset="-128"/>
                        </a:rPr>
                        <a:t>個別目標</a:t>
                      </a:r>
                    </a:p>
                  </a:txBody>
                  <a:tcPr marT="72000" marB="7200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r>
                        <a:rPr kumimoji="1" lang="ja-JP" altLang="en-US" sz="1400" b="1" dirty="0">
                          <a:latin typeface="メイリオ" panose="020B0604030504040204" pitchFamily="50" charset="-128"/>
                          <a:ea typeface="メイリオ" panose="020B0604030504040204" pitchFamily="50" charset="-128"/>
                        </a:rPr>
                        <a:t>具体的指標</a:t>
                      </a:r>
                    </a:p>
                  </a:txBody>
                  <a:tcPr marT="72000" marB="7200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r>
                        <a:rPr kumimoji="1" lang="ja-JP" altLang="en-US" sz="1400" b="1" dirty="0">
                          <a:latin typeface="メイリオ" panose="020B0604030504040204" pitchFamily="50" charset="-128"/>
                          <a:ea typeface="メイリオ" panose="020B0604030504040204" pitchFamily="50" charset="-128"/>
                        </a:rPr>
                        <a:t>目標値</a:t>
                      </a:r>
                    </a:p>
                  </a:txBody>
                  <a:tcPr marT="72000" marB="72000">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00B050"/>
                    </a:solidFill>
                  </a:tcPr>
                </a:tc>
                <a:extLst>
                  <a:ext uri="{0D108BD9-81ED-4DB2-BD59-A6C34878D82A}">
                    <a16:rowId xmlns:a16="http://schemas.microsoft.com/office/drawing/2014/main" val="3491060567"/>
                  </a:ext>
                </a:extLst>
              </a:tr>
              <a:tr h="280823">
                <a:tc>
                  <a:txBody>
                    <a:bodyPr/>
                    <a:lstStyle/>
                    <a:p>
                      <a:r>
                        <a:rPr kumimoji="1" lang="ja-JP" altLang="en-US" sz="1200" b="1">
                          <a:latin typeface="メイリオ" panose="020B0604030504040204" pitchFamily="50" charset="-128"/>
                          <a:ea typeface="メイリオ" panose="020B0604030504040204" pitchFamily="50" charset="-128"/>
                        </a:rPr>
                        <a:t>①歯科</a:t>
                      </a:r>
                      <a:r>
                        <a:rPr kumimoji="1" lang="ja-JP" altLang="en-US" sz="1200" b="1" dirty="0">
                          <a:latin typeface="メイリオ" panose="020B0604030504040204" pitchFamily="50" charset="-128"/>
                          <a:ea typeface="メイリオ" panose="020B0604030504040204" pitchFamily="50" charset="-128"/>
                        </a:rPr>
                        <a:t>口腔保健の推進</a:t>
                      </a:r>
                      <a:r>
                        <a:rPr kumimoji="1" lang="ja-JP" altLang="en-US" sz="1200" b="1">
                          <a:latin typeface="メイリオ" panose="020B0604030504040204" pitchFamily="50" charset="-128"/>
                          <a:ea typeface="メイリオ" panose="020B0604030504040204" pitchFamily="50" charset="-128"/>
                        </a:rPr>
                        <a:t>に関する</a:t>
                      </a:r>
                      <a:endParaRPr kumimoji="1" lang="en-US" altLang="ja-JP" sz="1200" b="1">
                        <a:latin typeface="メイリオ" panose="020B0604030504040204" pitchFamily="50" charset="-128"/>
                        <a:ea typeface="メイリオ" panose="020B0604030504040204" pitchFamily="50" charset="-128"/>
                      </a:endParaRPr>
                    </a:p>
                    <a:p>
                      <a:r>
                        <a:rPr kumimoji="1" lang="ja-JP" altLang="en-US" sz="1200" b="1">
                          <a:latin typeface="メイリオ" panose="020B0604030504040204" pitchFamily="50" charset="-128"/>
                          <a:ea typeface="メイリオ" panose="020B0604030504040204" pitchFamily="50" charset="-128"/>
                        </a:rPr>
                        <a:t>　条例</a:t>
                      </a:r>
                      <a:r>
                        <a:rPr kumimoji="1" lang="ja-JP" altLang="en-US" sz="1200" b="1" dirty="0">
                          <a:latin typeface="メイリオ" panose="020B0604030504040204" pitchFamily="50" charset="-128"/>
                          <a:ea typeface="メイリオ" panose="020B0604030504040204" pitchFamily="50" charset="-128"/>
                        </a:rPr>
                        <a:t>の制定</a:t>
                      </a:r>
                    </a:p>
                  </a:txBody>
                  <a:tcPr marT="72000" marB="72000">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algn="just"/>
                      <a:r>
                        <a:rPr kumimoji="1" lang="ja-JP" altLang="en-US" sz="1200" b="1" dirty="0">
                          <a:latin typeface="メイリオ" panose="020B0604030504040204" pitchFamily="50" charset="-128"/>
                          <a:ea typeface="メイリオ" panose="020B0604030504040204" pitchFamily="50" charset="-128"/>
                        </a:rPr>
                        <a:t>歯科口腔保健の推進に関する条例を制定</a:t>
                      </a:r>
                      <a:r>
                        <a:rPr kumimoji="1" lang="ja-JP" altLang="en-US" sz="1200" b="1">
                          <a:latin typeface="メイリオ" panose="020B0604030504040204" pitchFamily="50" charset="-128"/>
                          <a:ea typeface="メイリオ" panose="020B0604030504040204" pitchFamily="50" charset="-128"/>
                        </a:rPr>
                        <a:t>している</a:t>
                      </a:r>
                      <a:endParaRPr kumimoji="1" lang="en-US" altLang="ja-JP" sz="1200" b="1">
                        <a:latin typeface="メイリオ" panose="020B0604030504040204" pitchFamily="50" charset="-128"/>
                        <a:ea typeface="メイリオ" panose="020B0604030504040204" pitchFamily="50" charset="-128"/>
                      </a:endParaRPr>
                    </a:p>
                    <a:p>
                      <a:pPr algn="just"/>
                      <a:r>
                        <a:rPr kumimoji="1" lang="ja-JP" altLang="en-US" sz="1200" b="1">
                          <a:latin typeface="メイリオ" panose="020B0604030504040204" pitchFamily="50" charset="-128"/>
                          <a:ea typeface="メイリオ" panose="020B0604030504040204" pitchFamily="50" charset="-128"/>
                        </a:rPr>
                        <a:t>保健所</a:t>
                      </a:r>
                      <a:r>
                        <a:rPr kumimoji="1" lang="ja-JP" altLang="en-US" sz="1200" b="1" dirty="0">
                          <a:latin typeface="メイリオ" panose="020B0604030504040204" pitchFamily="50" charset="-128"/>
                          <a:ea typeface="メイリオ" panose="020B0604030504040204" pitchFamily="50" charset="-128"/>
                        </a:rPr>
                        <a:t>設置市・特別区の割合</a:t>
                      </a:r>
                    </a:p>
                  </a:txBody>
                  <a:tcPr marT="72000" marB="72000">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kumimoji="1" lang="en-US" altLang="ja-JP" sz="1200" b="1">
                          <a:latin typeface="メイリオ" panose="020B0604030504040204" pitchFamily="50" charset="-128"/>
                          <a:ea typeface="メイリオ" panose="020B0604030504040204" pitchFamily="50" charset="-128"/>
                        </a:rPr>
                        <a:t>60</a:t>
                      </a:r>
                      <a:r>
                        <a:rPr kumimoji="1" lang="ja-JP" altLang="en-US" sz="1200" b="1">
                          <a:latin typeface="メイリオ" panose="020B0604030504040204" pitchFamily="50" charset="-128"/>
                          <a:ea typeface="メイリオ" panose="020B0604030504040204" pitchFamily="50" charset="-128"/>
                        </a:rPr>
                        <a:t>％</a:t>
                      </a:r>
                      <a:endParaRPr kumimoji="1" lang="ja-JP" altLang="en-US" sz="1200" b="1" dirty="0">
                        <a:latin typeface="メイリオ" panose="020B0604030504040204" pitchFamily="50" charset="-128"/>
                        <a:ea typeface="メイリオ" panose="020B0604030504040204" pitchFamily="50" charset="-128"/>
                      </a:endParaRPr>
                    </a:p>
                  </a:txBody>
                  <a:tcPr marT="72000" marB="72000">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26552295"/>
                  </a:ext>
                </a:extLst>
              </a:tr>
              <a:tr h="280823">
                <a:tc>
                  <a:txBody>
                    <a:bodyPr/>
                    <a:lstStyle/>
                    <a:p>
                      <a:r>
                        <a:rPr kumimoji="1" lang="ja-JP" altLang="en-US" sz="1200" b="1">
                          <a:latin typeface="メイリオ" panose="020B0604030504040204" pitchFamily="50" charset="-128"/>
                          <a:ea typeface="メイリオ" panose="020B0604030504040204" pitchFamily="50" charset="-128"/>
                        </a:rPr>
                        <a:t>②</a:t>
                      </a:r>
                      <a:r>
                        <a:rPr kumimoji="1" lang="en-US" altLang="ja-JP" sz="1200" b="1">
                          <a:latin typeface="メイリオ" panose="020B0604030504040204" pitchFamily="50" charset="-128"/>
                          <a:ea typeface="メイリオ" panose="020B0604030504040204" pitchFamily="50" charset="-128"/>
                        </a:rPr>
                        <a:t>PDCA</a:t>
                      </a:r>
                      <a:r>
                        <a:rPr kumimoji="1" lang="ja-JP" altLang="en-US" sz="1200" b="1" dirty="0">
                          <a:latin typeface="メイリオ" panose="020B0604030504040204" pitchFamily="50" charset="-128"/>
                          <a:ea typeface="メイリオ" panose="020B0604030504040204" pitchFamily="50" charset="-128"/>
                        </a:rPr>
                        <a:t>サイクル</a:t>
                      </a:r>
                      <a:r>
                        <a:rPr kumimoji="1" lang="ja-JP" altLang="en-US" sz="1200" b="1">
                          <a:latin typeface="メイリオ" panose="020B0604030504040204" pitchFamily="50" charset="-128"/>
                          <a:ea typeface="メイリオ" panose="020B0604030504040204" pitchFamily="50" charset="-128"/>
                        </a:rPr>
                        <a:t>に沿った</a:t>
                      </a:r>
                      <a:endParaRPr kumimoji="1" lang="en-US" altLang="ja-JP" sz="1200" b="1">
                        <a:latin typeface="メイリオ" panose="020B0604030504040204" pitchFamily="50" charset="-128"/>
                        <a:ea typeface="メイリオ" panose="020B0604030504040204" pitchFamily="50" charset="-128"/>
                      </a:endParaRPr>
                    </a:p>
                    <a:p>
                      <a:r>
                        <a:rPr kumimoji="1" lang="ja-JP" altLang="en-US" sz="1200" b="1">
                          <a:latin typeface="メイリオ" panose="020B0604030504040204" pitchFamily="50" charset="-128"/>
                          <a:ea typeface="メイリオ" panose="020B0604030504040204" pitchFamily="50" charset="-128"/>
                        </a:rPr>
                        <a:t>　歯科口腔</a:t>
                      </a:r>
                      <a:r>
                        <a:rPr kumimoji="1" lang="ja-JP" altLang="en-US" sz="1200" b="1" dirty="0">
                          <a:latin typeface="メイリオ" panose="020B0604030504040204" pitchFamily="50" charset="-128"/>
                          <a:ea typeface="メイリオ" panose="020B0604030504040204" pitchFamily="50" charset="-128"/>
                        </a:rPr>
                        <a:t>保健に関する取組の実施</a:t>
                      </a:r>
                    </a:p>
                  </a:txBody>
                  <a:tcPr marT="72000" marB="72000">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a:latin typeface="メイリオ" panose="020B0604030504040204" pitchFamily="50" charset="-128"/>
                          <a:ea typeface="メイリオ" panose="020B0604030504040204" pitchFamily="50" charset="-128"/>
                        </a:rPr>
                        <a:t>歯科口腔保健に関する事業の効果検証を実施</a:t>
                      </a:r>
                      <a:r>
                        <a:rPr kumimoji="1" lang="ja-JP" altLang="en-US" sz="1200" b="1">
                          <a:latin typeface="メイリオ" panose="020B0604030504040204" pitchFamily="50" charset="-128"/>
                          <a:ea typeface="メイリオ" panose="020B0604030504040204" pitchFamily="50" charset="-128"/>
                        </a:rPr>
                        <a:t>している</a:t>
                      </a:r>
                      <a:endParaRPr kumimoji="1" lang="en-US" altLang="ja-JP" sz="1200" b="1">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a:latin typeface="メイリオ" panose="020B0604030504040204" pitchFamily="50" charset="-128"/>
                          <a:ea typeface="メイリオ" panose="020B0604030504040204" pitchFamily="50" charset="-128"/>
                        </a:rPr>
                        <a:t>市町村</a:t>
                      </a:r>
                      <a:r>
                        <a:rPr kumimoji="1" lang="ja-JP" altLang="en-US" sz="1200" b="1" dirty="0">
                          <a:latin typeface="メイリオ" panose="020B0604030504040204" pitchFamily="50" charset="-128"/>
                          <a:ea typeface="メイリオ" panose="020B0604030504040204" pitchFamily="50" charset="-128"/>
                        </a:rPr>
                        <a:t>の割合</a:t>
                      </a:r>
                    </a:p>
                  </a:txBody>
                  <a:tcPr marT="72000" marB="72000">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kumimoji="1" lang="en-US" altLang="ja-JP" sz="1200" b="1" dirty="0">
                          <a:latin typeface="メイリオ" panose="020B0604030504040204" pitchFamily="50" charset="-128"/>
                          <a:ea typeface="メイリオ" panose="020B0604030504040204" pitchFamily="50" charset="-128"/>
                        </a:rPr>
                        <a:t>100</a:t>
                      </a:r>
                      <a:r>
                        <a:rPr kumimoji="1" lang="ja-JP" altLang="en-US" sz="1200" b="1" dirty="0">
                          <a:latin typeface="メイリオ" panose="020B0604030504040204" pitchFamily="50" charset="-128"/>
                          <a:ea typeface="メイリオ" panose="020B0604030504040204" pitchFamily="50" charset="-128"/>
                        </a:rPr>
                        <a:t>％</a:t>
                      </a:r>
                    </a:p>
                  </a:txBody>
                  <a:tcPr marT="72000" marB="72000">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46186286"/>
                  </a:ext>
                </a:extLst>
              </a:tr>
            </a:tbl>
          </a:graphicData>
        </a:graphic>
      </p:graphicFrame>
      <p:sp>
        <p:nvSpPr>
          <p:cNvPr id="14" name="テキスト ボックス 13">
            <a:extLst>
              <a:ext uri="{FF2B5EF4-FFF2-40B4-BE49-F238E27FC236}">
                <a16:creationId xmlns:a16="http://schemas.microsoft.com/office/drawing/2014/main" id="{09BCD295-4D37-0FE0-E4B0-0A285FED34C6}"/>
              </a:ext>
            </a:extLst>
          </p:cNvPr>
          <p:cNvSpPr txBox="1"/>
          <p:nvPr/>
        </p:nvSpPr>
        <p:spPr>
          <a:xfrm>
            <a:off x="323850" y="1341852"/>
            <a:ext cx="8650514" cy="369332"/>
          </a:xfrm>
          <a:prstGeom prst="rect">
            <a:avLst/>
          </a:prstGeom>
          <a:noFill/>
        </p:spPr>
        <p:txBody>
          <a:bodyPr wrap="square" rtlCol="0">
            <a:spAutoFit/>
          </a:bodyPr>
          <a:lstStyle/>
          <a:p>
            <a:pPr algn="just"/>
            <a:r>
              <a:rPr kumimoji="1" lang="ja-JP" altLang="en-US" b="1" spc="-40">
                <a:latin typeface="メイリオ" panose="020B0604030504040204" pitchFamily="50" charset="-128"/>
                <a:ea typeface="メイリオ" panose="020B0604030504040204" pitchFamily="50" charset="-128"/>
              </a:rPr>
              <a:t>一　</a:t>
            </a:r>
            <a:r>
              <a:rPr kumimoji="1" lang="ja-JP" altLang="en-US" b="1" spc="-40">
                <a:solidFill>
                  <a:srgbClr val="00B050"/>
                </a:solidFill>
                <a:latin typeface="メイリオ" panose="020B0604030504040204" pitchFamily="50" charset="-128"/>
                <a:ea typeface="メイリオ" panose="020B0604030504040204" pitchFamily="50" charset="-128"/>
              </a:rPr>
              <a:t>地方公共団体における歯科口腔保健の推進体制の整備</a:t>
            </a:r>
            <a:endParaRPr kumimoji="1" lang="ja-JP" altLang="en-US" b="1" spc="-40" dirty="0">
              <a:solidFill>
                <a:srgbClr val="00B050"/>
              </a:solidFill>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B4751379-AB36-2555-439B-43674EE3E451}"/>
              </a:ext>
            </a:extLst>
          </p:cNvPr>
          <p:cNvSpPr txBox="1"/>
          <p:nvPr/>
        </p:nvSpPr>
        <p:spPr>
          <a:xfrm>
            <a:off x="703942" y="5916527"/>
            <a:ext cx="4027715" cy="276999"/>
          </a:xfrm>
          <a:prstGeom prst="rect">
            <a:avLst/>
          </a:prstGeom>
          <a:solidFill>
            <a:schemeClr val="bg1"/>
          </a:solidFill>
          <a:ln w="19050">
            <a:noFill/>
          </a:ln>
        </p:spPr>
        <p:txBody>
          <a:bodyPr wrap="square">
            <a:spAutoFit/>
          </a:bodyPr>
          <a:lstStyle/>
          <a:p>
            <a:pPr marL="50165" algn="just">
              <a:buNone/>
            </a:pPr>
            <a:r>
              <a:rPr lang="ja-JP" altLang="ja-JP" sz="1200" kern="100">
                <a:effectLst/>
                <a:latin typeface="メイリオ" panose="020B0604030504040204" pitchFamily="50" charset="-128"/>
                <a:ea typeface="メイリオ" panose="020B0604030504040204" pitchFamily="50" charset="-128"/>
                <a:cs typeface="Times New Roman" panose="02020603050405020304" pitchFamily="18" charset="0"/>
              </a:rPr>
              <a:t>は</a:t>
            </a:r>
            <a:r>
              <a:rPr lang="ja-JP" altLang="en-US" sz="1200">
                <a:solidFill>
                  <a:srgbClr val="333333"/>
                </a:solidFill>
                <a:latin typeface="Meiryo" panose="020B0604030504040204" pitchFamily="50" charset="-128"/>
                <a:ea typeface="Meiryo" panose="020B0604030504040204" pitchFamily="50" charset="-128"/>
              </a:rPr>
              <a:t>「健康日本</a:t>
            </a:r>
            <a:r>
              <a:rPr lang="en-US" altLang="ja-JP" sz="1200">
                <a:solidFill>
                  <a:srgbClr val="333333"/>
                </a:solidFill>
                <a:latin typeface="Meiryo" panose="020B0604030504040204" pitchFamily="50" charset="-128"/>
                <a:ea typeface="Meiryo" panose="020B0604030504040204" pitchFamily="50" charset="-128"/>
              </a:rPr>
              <a:t>21</a:t>
            </a:r>
            <a:r>
              <a:rPr lang="ja-JP" altLang="en-US" sz="1200">
                <a:solidFill>
                  <a:srgbClr val="333333"/>
                </a:solidFill>
                <a:latin typeface="Meiryo" panose="020B0604030504040204" pitchFamily="50" charset="-128"/>
                <a:ea typeface="Meiryo" panose="020B0604030504040204" pitchFamily="50" charset="-128"/>
              </a:rPr>
              <a:t>（第三次）」</a:t>
            </a:r>
            <a:r>
              <a:rPr lang="ja-JP" altLang="ja-JP" sz="1200" kern="100">
                <a:effectLst/>
                <a:latin typeface="メイリオ" panose="020B0604030504040204" pitchFamily="50" charset="-128"/>
                <a:ea typeface="メイリオ" panose="020B0604030504040204" pitchFamily="50" charset="-128"/>
                <a:cs typeface="Times New Roman" panose="02020603050405020304" pitchFamily="18" charset="0"/>
              </a:rPr>
              <a:t>と重複する事項</a:t>
            </a:r>
          </a:p>
        </p:txBody>
      </p:sp>
      <p:sp>
        <p:nvSpPr>
          <p:cNvPr id="18" name="正方形/長方形 17">
            <a:extLst>
              <a:ext uri="{FF2B5EF4-FFF2-40B4-BE49-F238E27FC236}">
                <a16:creationId xmlns:a16="http://schemas.microsoft.com/office/drawing/2014/main" id="{275E7B0E-6A9E-8D61-F2E4-01AEEB75C9F1}"/>
              </a:ext>
            </a:extLst>
          </p:cNvPr>
          <p:cNvSpPr/>
          <p:nvPr/>
        </p:nvSpPr>
        <p:spPr>
          <a:xfrm>
            <a:off x="323850" y="5936342"/>
            <a:ext cx="445407" cy="180000"/>
          </a:xfrm>
          <a:prstGeom prst="rect">
            <a:avLst/>
          </a:prstGeom>
          <a:solidFill>
            <a:schemeClr val="accent4">
              <a:lumMod val="20000"/>
              <a:lumOff val="80000"/>
            </a:schemeClr>
          </a:solidFill>
          <a:ln w="63500">
            <a:solidFill>
              <a:schemeClr val="accent4">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l"/>
            <a:endParaRPr kumimoji="1" lang="ja-JP" altLang="en-US" sz="1600" b="1" dirty="0">
              <a:latin typeface="メイリオ" panose="020B0604030504040204" pitchFamily="50" charset="-128"/>
              <a:ea typeface="メイリオ" panose="020B0604030504040204" pitchFamily="50" charset="-128"/>
            </a:endParaRPr>
          </a:p>
        </p:txBody>
      </p:sp>
      <p:graphicFrame>
        <p:nvGraphicFramePr>
          <p:cNvPr id="2" name="表 3">
            <a:extLst>
              <a:ext uri="{FF2B5EF4-FFF2-40B4-BE49-F238E27FC236}">
                <a16:creationId xmlns:a16="http://schemas.microsoft.com/office/drawing/2014/main" id="{9EC7389A-BC01-A44F-FF83-904BC933A324}"/>
              </a:ext>
            </a:extLst>
          </p:cNvPr>
          <p:cNvGraphicFramePr>
            <a:graphicFrameLocks noGrp="1"/>
          </p:cNvGraphicFramePr>
          <p:nvPr>
            <p:extLst>
              <p:ext uri="{D42A27DB-BD31-4B8C-83A1-F6EECF244321}">
                <p14:modId xmlns:p14="http://schemas.microsoft.com/office/powerpoint/2010/main" val="3858512493"/>
              </p:ext>
            </p:extLst>
          </p:nvPr>
        </p:nvGraphicFramePr>
        <p:xfrm>
          <a:off x="323850" y="3538964"/>
          <a:ext cx="8424863" cy="1194000"/>
        </p:xfrm>
        <a:graphic>
          <a:graphicData uri="http://schemas.openxmlformats.org/drawingml/2006/table">
            <a:tbl>
              <a:tblPr firstRow="1" bandRow="1">
                <a:tableStyleId>{00A15C55-8517-42AA-B614-E9B94910E393}</a:tableStyleId>
              </a:tblPr>
              <a:tblGrid>
                <a:gridCol w="2941864">
                  <a:extLst>
                    <a:ext uri="{9D8B030D-6E8A-4147-A177-3AD203B41FA5}">
                      <a16:colId xmlns:a16="http://schemas.microsoft.com/office/drawing/2014/main" val="3981992770"/>
                    </a:ext>
                  </a:extLst>
                </a:gridCol>
                <a:gridCol w="4696818">
                  <a:extLst>
                    <a:ext uri="{9D8B030D-6E8A-4147-A177-3AD203B41FA5}">
                      <a16:colId xmlns:a16="http://schemas.microsoft.com/office/drawing/2014/main" val="2131249197"/>
                    </a:ext>
                  </a:extLst>
                </a:gridCol>
                <a:gridCol w="786181">
                  <a:extLst>
                    <a:ext uri="{9D8B030D-6E8A-4147-A177-3AD203B41FA5}">
                      <a16:colId xmlns:a16="http://schemas.microsoft.com/office/drawing/2014/main" val="1502630334"/>
                    </a:ext>
                  </a:extLst>
                </a:gridCol>
              </a:tblGrid>
              <a:tr h="0">
                <a:tc>
                  <a:txBody>
                    <a:bodyPr/>
                    <a:lstStyle/>
                    <a:p>
                      <a:pPr algn="ctr"/>
                      <a:r>
                        <a:rPr kumimoji="1" lang="ja-JP" altLang="en-US" sz="1400" b="1">
                          <a:latin typeface="メイリオ" panose="020B0604030504040204" pitchFamily="50" charset="-128"/>
                          <a:ea typeface="メイリオ" panose="020B0604030504040204" pitchFamily="50" charset="-128"/>
                        </a:rPr>
                        <a:t>個別目標</a:t>
                      </a:r>
                      <a:endParaRPr kumimoji="1" lang="ja-JP" altLang="en-US" sz="1400" b="1" dirty="0">
                        <a:latin typeface="メイリオ" panose="020B0604030504040204" pitchFamily="50" charset="-128"/>
                        <a:ea typeface="メイリオ" panose="020B0604030504040204" pitchFamily="50" charset="-128"/>
                      </a:endParaRPr>
                    </a:p>
                  </a:txBody>
                  <a:tcPr marL="108000" marR="36000" marT="72000" marB="72000">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r>
                        <a:rPr kumimoji="1" lang="ja-JP" altLang="en-US" sz="1400" b="1" dirty="0">
                          <a:latin typeface="メイリオ" panose="020B0604030504040204" pitchFamily="50" charset="-128"/>
                          <a:ea typeface="メイリオ" panose="020B0604030504040204" pitchFamily="50" charset="-128"/>
                        </a:rPr>
                        <a:t>具体的指標</a:t>
                      </a:r>
                    </a:p>
                  </a:txBody>
                  <a:tcPr marL="108000" marR="36000" marT="72000" marB="72000">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r>
                        <a:rPr kumimoji="1" lang="ja-JP" altLang="en-US" sz="1400" b="1" dirty="0">
                          <a:latin typeface="メイリオ" panose="020B0604030504040204" pitchFamily="50" charset="-128"/>
                          <a:ea typeface="メイリオ" panose="020B0604030504040204" pitchFamily="50" charset="-128"/>
                        </a:rPr>
                        <a:t>目標値</a:t>
                      </a:r>
                    </a:p>
                  </a:txBody>
                  <a:tcPr marL="90000" marR="90000" marT="72000" marB="72000">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00B050"/>
                    </a:solidFill>
                  </a:tcPr>
                </a:tc>
                <a:extLst>
                  <a:ext uri="{0D108BD9-81ED-4DB2-BD59-A6C34878D82A}">
                    <a16:rowId xmlns:a16="http://schemas.microsoft.com/office/drawing/2014/main" val="3491060567"/>
                  </a:ext>
                </a:extLst>
              </a:tr>
              <a:tr h="280823">
                <a:tc>
                  <a:txBody>
                    <a:bodyPr/>
                    <a:lstStyle/>
                    <a:p>
                      <a:r>
                        <a:rPr kumimoji="1" lang="ja-JP" altLang="en-US" sz="1200" b="1">
                          <a:latin typeface="メイリオ" panose="020B0604030504040204" pitchFamily="50" charset="-128"/>
                          <a:ea typeface="メイリオ" panose="020B0604030504040204" pitchFamily="50" charset="-128"/>
                        </a:rPr>
                        <a:t>①歯科</a:t>
                      </a:r>
                      <a:r>
                        <a:rPr kumimoji="1" lang="ja-JP" altLang="en-US" sz="1200" b="1" dirty="0">
                          <a:latin typeface="メイリオ" panose="020B0604030504040204" pitchFamily="50" charset="-128"/>
                          <a:ea typeface="メイリオ" panose="020B0604030504040204" pitchFamily="50" charset="-128"/>
                        </a:rPr>
                        <a:t>検診の受診者の増加</a:t>
                      </a:r>
                    </a:p>
                  </a:txBody>
                  <a:tcPr marT="72000" marB="72000">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tc>
                  <a:txBody>
                    <a:bodyPr/>
                    <a:lstStyle/>
                    <a:p>
                      <a:r>
                        <a:rPr kumimoji="1" lang="ja-JP" altLang="en-US" sz="1200" b="1" dirty="0">
                          <a:latin typeface="メイリオ" panose="020B0604030504040204" pitchFamily="50" charset="-128"/>
                          <a:ea typeface="メイリオ" panose="020B0604030504040204" pitchFamily="50" charset="-128"/>
                        </a:rPr>
                        <a:t>過去１年間に歯科検診を受診した者の割合</a:t>
                      </a:r>
                    </a:p>
                  </a:txBody>
                  <a:tcPr marT="72000" marB="72000">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kumimoji="1" lang="en-US" altLang="ja-JP" sz="1200" b="1">
                          <a:latin typeface="メイリオ" panose="020B0604030504040204" pitchFamily="50" charset="-128"/>
                          <a:ea typeface="メイリオ" panose="020B0604030504040204" pitchFamily="50" charset="-128"/>
                        </a:rPr>
                        <a:t>95</a:t>
                      </a:r>
                      <a:r>
                        <a:rPr kumimoji="1" lang="ja-JP" altLang="en-US" sz="1200" b="1">
                          <a:latin typeface="メイリオ" panose="020B0604030504040204" pitchFamily="50" charset="-128"/>
                          <a:ea typeface="メイリオ" panose="020B0604030504040204" pitchFamily="50" charset="-128"/>
                        </a:rPr>
                        <a:t>％</a:t>
                      </a:r>
                      <a:endParaRPr kumimoji="1" lang="ja-JP" altLang="en-US" sz="1200" b="1" dirty="0">
                        <a:latin typeface="メイリオ" panose="020B0604030504040204" pitchFamily="50" charset="-128"/>
                        <a:ea typeface="メイリオ" panose="020B0604030504040204" pitchFamily="50" charset="-128"/>
                      </a:endParaRPr>
                    </a:p>
                  </a:txBody>
                  <a:tcPr marT="72000" marB="72000">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026552295"/>
                  </a:ext>
                </a:extLst>
              </a:tr>
              <a:tr h="280823">
                <a:tc>
                  <a:txBody>
                    <a:bodyPr/>
                    <a:lstStyle/>
                    <a:p>
                      <a:r>
                        <a:rPr kumimoji="1" lang="ja-JP" altLang="en-US" sz="1200" b="1">
                          <a:latin typeface="メイリオ" panose="020B0604030504040204" pitchFamily="50" charset="-128"/>
                          <a:ea typeface="メイリオ" panose="020B0604030504040204" pitchFamily="50" charset="-128"/>
                        </a:rPr>
                        <a:t>②歯科</a:t>
                      </a:r>
                      <a:r>
                        <a:rPr kumimoji="1" lang="ja-JP" altLang="en-US" sz="1200" b="1" dirty="0">
                          <a:latin typeface="メイリオ" panose="020B0604030504040204" pitchFamily="50" charset="-128"/>
                          <a:ea typeface="メイリオ" panose="020B0604030504040204" pitchFamily="50" charset="-128"/>
                        </a:rPr>
                        <a:t>検診の実施体制の整備</a:t>
                      </a:r>
                    </a:p>
                  </a:txBody>
                  <a:tcPr marT="72000" marB="72000">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r>
                        <a:rPr kumimoji="1" lang="ja-JP" altLang="en-US" sz="1200" b="1" dirty="0">
                          <a:latin typeface="メイリオ" panose="020B0604030504040204" pitchFamily="50" charset="-128"/>
                          <a:ea typeface="メイリオ" panose="020B0604030504040204" pitchFamily="50" charset="-128"/>
                        </a:rPr>
                        <a:t>法令で定められている歯科検診を除く歯科検診を実施</a:t>
                      </a:r>
                      <a:r>
                        <a:rPr kumimoji="1" lang="ja-JP" altLang="en-US" sz="1200" b="1">
                          <a:latin typeface="メイリオ" panose="020B0604030504040204" pitchFamily="50" charset="-128"/>
                          <a:ea typeface="メイリオ" panose="020B0604030504040204" pitchFamily="50" charset="-128"/>
                        </a:rPr>
                        <a:t>している</a:t>
                      </a:r>
                      <a:endParaRPr kumimoji="1" lang="en-US" altLang="ja-JP" sz="1200" b="1">
                        <a:latin typeface="メイリオ" panose="020B0604030504040204" pitchFamily="50" charset="-128"/>
                        <a:ea typeface="メイリオ" panose="020B0604030504040204" pitchFamily="50" charset="-128"/>
                      </a:endParaRPr>
                    </a:p>
                    <a:p>
                      <a:r>
                        <a:rPr kumimoji="1" lang="ja-JP" altLang="en-US" sz="1200" b="1">
                          <a:latin typeface="メイリオ" panose="020B0604030504040204" pitchFamily="50" charset="-128"/>
                          <a:ea typeface="メイリオ" panose="020B0604030504040204" pitchFamily="50" charset="-128"/>
                        </a:rPr>
                        <a:t>市町村</a:t>
                      </a:r>
                      <a:r>
                        <a:rPr kumimoji="1" lang="ja-JP" altLang="en-US" sz="1200" b="1" dirty="0">
                          <a:latin typeface="メイリオ" panose="020B0604030504040204" pitchFamily="50" charset="-128"/>
                          <a:ea typeface="メイリオ" panose="020B0604030504040204" pitchFamily="50" charset="-128"/>
                        </a:rPr>
                        <a:t>の割合</a:t>
                      </a:r>
                    </a:p>
                  </a:txBody>
                  <a:tcPr marT="72000" marB="72000">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kumimoji="1" lang="en-US" altLang="ja-JP" sz="1200" b="1" dirty="0">
                          <a:latin typeface="メイリオ" panose="020B0604030504040204" pitchFamily="50" charset="-128"/>
                          <a:ea typeface="メイリオ" panose="020B0604030504040204" pitchFamily="50" charset="-128"/>
                        </a:rPr>
                        <a:t>100</a:t>
                      </a:r>
                      <a:r>
                        <a:rPr kumimoji="1" lang="ja-JP" altLang="en-US" sz="1200" b="1" dirty="0">
                          <a:latin typeface="メイリオ" panose="020B0604030504040204" pitchFamily="50" charset="-128"/>
                          <a:ea typeface="メイリオ" panose="020B0604030504040204" pitchFamily="50" charset="-128"/>
                        </a:rPr>
                        <a:t>％</a:t>
                      </a:r>
                    </a:p>
                  </a:txBody>
                  <a:tcPr marT="72000" marB="72000">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46186286"/>
                  </a:ext>
                </a:extLst>
              </a:tr>
            </a:tbl>
          </a:graphicData>
        </a:graphic>
      </p:graphicFrame>
      <p:sp>
        <p:nvSpPr>
          <p:cNvPr id="5" name="テキスト ボックス 4">
            <a:extLst>
              <a:ext uri="{FF2B5EF4-FFF2-40B4-BE49-F238E27FC236}">
                <a16:creationId xmlns:a16="http://schemas.microsoft.com/office/drawing/2014/main" id="{FC4E4E3F-21AD-97E4-7C0B-EEE4D4FBCB4D}"/>
              </a:ext>
            </a:extLst>
          </p:cNvPr>
          <p:cNvSpPr txBox="1"/>
          <p:nvPr/>
        </p:nvSpPr>
        <p:spPr>
          <a:xfrm>
            <a:off x="323850" y="3170644"/>
            <a:ext cx="8650514" cy="369332"/>
          </a:xfrm>
          <a:prstGeom prst="rect">
            <a:avLst/>
          </a:prstGeom>
          <a:noFill/>
        </p:spPr>
        <p:txBody>
          <a:bodyPr wrap="square" rtlCol="0">
            <a:spAutoFit/>
          </a:bodyPr>
          <a:lstStyle/>
          <a:p>
            <a:pPr algn="just"/>
            <a:r>
              <a:rPr kumimoji="1" lang="ja-JP" altLang="en-US" b="1" spc="-40">
                <a:latin typeface="メイリオ" panose="020B0604030504040204" pitchFamily="50" charset="-128"/>
                <a:ea typeface="メイリオ" panose="020B0604030504040204" pitchFamily="50" charset="-128"/>
              </a:rPr>
              <a:t>ニ　</a:t>
            </a:r>
            <a:r>
              <a:rPr kumimoji="1" lang="ja-JP" altLang="en-US" b="1" spc="-40">
                <a:solidFill>
                  <a:srgbClr val="00B050"/>
                </a:solidFill>
                <a:latin typeface="メイリオ" panose="020B0604030504040204" pitchFamily="50" charset="-128"/>
                <a:ea typeface="メイリオ" panose="020B0604030504040204" pitchFamily="50" charset="-128"/>
              </a:rPr>
              <a:t>歯科検診の受診の機会及び歯科検診の実施体制等の整備</a:t>
            </a:r>
            <a:endParaRPr kumimoji="1" lang="ja-JP" altLang="en-US" b="1" spc="-40" dirty="0">
              <a:solidFill>
                <a:srgbClr val="00B050"/>
              </a:solidFill>
              <a:latin typeface="メイリオ" panose="020B0604030504040204" pitchFamily="50" charset="-128"/>
              <a:ea typeface="メイリオ" panose="020B0604030504040204" pitchFamily="50" charset="-128"/>
            </a:endParaRPr>
          </a:p>
        </p:txBody>
      </p:sp>
      <p:graphicFrame>
        <p:nvGraphicFramePr>
          <p:cNvPr id="7" name="表 3">
            <a:extLst>
              <a:ext uri="{FF2B5EF4-FFF2-40B4-BE49-F238E27FC236}">
                <a16:creationId xmlns:a16="http://schemas.microsoft.com/office/drawing/2014/main" id="{FAB62363-1134-EF96-0436-897A4727DB8A}"/>
              </a:ext>
            </a:extLst>
          </p:cNvPr>
          <p:cNvGraphicFramePr>
            <a:graphicFrameLocks noGrp="1"/>
          </p:cNvGraphicFramePr>
          <p:nvPr>
            <p:extLst>
              <p:ext uri="{D42A27DB-BD31-4B8C-83A1-F6EECF244321}">
                <p14:modId xmlns:p14="http://schemas.microsoft.com/office/powerpoint/2010/main" val="4156925956"/>
              </p:ext>
            </p:extLst>
          </p:nvPr>
        </p:nvGraphicFramePr>
        <p:xfrm>
          <a:off x="323849" y="5120371"/>
          <a:ext cx="8442778" cy="684240"/>
        </p:xfrm>
        <a:graphic>
          <a:graphicData uri="http://schemas.openxmlformats.org/drawingml/2006/table">
            <a:tbl>
              <a:tblPr firstRow="1" bandRow="1">
                <a:tableStyleId>{00A15C55-8517-42AA-B614-E9B94910E393}</a:tableStyleId>
              </a:tblPr>
              <a:tblGrid>
                <a:gridCol w="2912837">
                  <a:extLst>
                    <a:ext uri="{9D8B030D-6E8A-4147-A177-3AD203B41FA5}">
                      <a16:colId xmlns:a16="http://schemas.microsoft.com/office/drawing/2014/main" val="3981992770"/>
                    </a:ext>
                  </a:extLst>
                </a:gridCol>
                <a:gridCol w="4717143">
                  <a:extLst>
                    <a:ext uri="{9D8B030D-6E8A-4147-A177-3AD203B41FA5}">
                      <a16:colId xmlns:a16="http://schemas.microsoft.com/office/drawing/2014/main" val="2131249197"/>
                    </a:ext>
                  </a:extLst>
                </a:gridCol>
                <a:gridCol w="812798">
                  <a:extLst>
                    <a:ext uri="{9D8B030D-6E8A-4147-A177-3AD203B41FA5}">
                      <a16:colId xmlns:a16="http://schemas.microsoft.com/office/drawing/2014/main" val="1502630334"/>
                    </a:ext>
                  </a:extLst>
                </a:gridCol>
              </a:tblGrid>
              <a:tr h="190872">
                <a:tc>
                  <a:txBody>
                    <a:bodyPr/>
                    <a:lstStyle/>
                    <a:p>
                      <a:pPr algn="ctr"/>
                      <a:r>
                        <a:rPr kumimoji="1" lang="ja-JP" altLang="en-US" sz="1400" b="1" dirty="0">
                          <a:latin typeface="メイリオ" panose="020B0604030504040204" pitchFamily="50" charset="-128"/>
                          <a:ea typeface="メイリオ" panose="020B0604030504040204" pitchFamily="50" charset="-128"/>
                        </a:rPr>
                        <a:t>個別目標</a:t>
                      </a:r>
                    </a:p>
                  </a:txBody>
                  <a:tcPr marT="72000" marB="72000">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r>
                        <a:rPr kumimoji="1" lang="ja-JP" altLang="en-US" sz="1400" b="1" dirty="0">
                          <a:latin typeface="メイリオ" panose="020B0604030504040204" pitchFamily="50" charset="-128"/>
                          <a:ea typeface="メイリオ" panose="020B0604030504040204" pitchFamily="50" charset="-128"/>
                        </a:rPr>
                        <a:t>具体的指標</a:t>
                      </a:r>
                    </a:p>
                  </a:txBody>
                  <a:tcPr marT="72000" marB="72000">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r>
                        <a:rPr kumimoji="1" lang="ja-JP" altLang="en-US" sz="1400" b="1" dirty="0">
                          <a:latin typeface="メイリオ" panose="020B0604030504040204" pitchFamily="50" charset="-128"/>
                          <a:ea typeface="メイリオ" panose="020B0604030504040204" pitchFamily="50" charset="-128"/>
                        </a:rPr>
                        <a:t>目標値</a:t>
                      </a:r>
                    </a:p>
                  </a:txBody>
                  <a:tcPr marT="72000" marB="72000">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00B050"/>
                    </a:solidFill>
                  </a:tcPr>
                </a:tc>
                <a:extLst>
                  <a:ext uri="{0D108BD9-81ED-4DB2-BD59-A6C34878D82A}">
                    <a16:rowId xmlns:a16="http://schemas.microsoft.com/office/drawing/2014/main" val="3491060567"/>
                  </a:ext>
                </a:extLst>
              </a:tr>
              <a:tr h="309672">
                <a:tc>
                  <a:txBody>
                    <a:bodyPr/>
                    <a:lstStyle/>
                    <a:p>
                      <a:r>
                        <a:rPr kumimoji="1" lang="ja-JP" altLang="en-US" sz="1200" b="1">
                          <a:latin typeface="メイリオ" panose="020B0604030504040204" pitchFamily="50" charset="-128"/>
                          <a:ea typeface="メイリオ" panose="020B0604030504040204" pitchFamily="50" charset="-128"/>
                        </a:rPr>
                        <a:t>①う</a:t>
                      </a:r>
                      <a:r>
                        <a:rPr kumimoji="1" lang="ja-JP" altLang="en-US" sz="1200" b="1" dirty="0">
                          <a:latin typeface="メイリオ" panose="020B0604030504040204" pitchFamily="50" charset="-128"/>
                          <a:ea typeface="メイリオ" panose="020B0604030504040204" pitchFamily="50" charset="-128"/>
                        </a:rPr>
                        <a:t>蝕予防の推進体制の整備</a:t>
                      </a:r>
                    </a:p>
                  </a:txBody>
                  <a:tcPr marT="72000" marB="72000">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r>
                        <a:rPr kumimoji="1" lang="en-US" altLang="ja-JP" sz="1200" b="1">
                          <a:latin typeface="メイリオ" panose="020B0604030504040204" pitchFamily="50" charset="-128"/>
                          <a:ea typeface="メイリオ" panose="020B0604030504040204" pitchFamily="50" charset="-128"/>
                        </a:rPr>
                        <a:t>15</a:t>
                      </a:r>
                      <a:r>
                        <a:rPr kumimoji="1" lang="ja-JP" altLang="en-US" sz="1200" b="1">
                          <a:latin typeface="メイリオ" panose="020B0604030504040204" pitchFamily="50" charset="-128"/>
                          <a:ea typeface="メイリオ" panose="020B0604030504040204" pitchFamily="50" charset="-128"/>
                        </a:rPr>
                        <a:t>歳</a:t>
                      </a:r>
                      <a:r>
                        <a:rPr kumimoji="1" lang="ja-JP" altLang="en-US" sz="1200" b="1" dirty="0">
                          <a:latin typeface="メイリオ" panose="020B0604030504040204" pitchFamily="50" charset="-128"/>
                          <a:ea typeface="メイリオ" panose="020B0604030504040204" pitchFamily="50" charset="-128"/>
                        </a:rPr>
                        <a:t>未満でフッ化物応用の経験</a:t>
                      </a:r>
                      <a:r>
                        <a:rPr kumimoji="1" lang="ja-JP" altLang="en-US" sz="1200" b="1">
                          <a:latin typeface="メイリオ" panose="020B0604030504040204" pitchFamily="50" charset="-128"/>
                          <a:ea typeface="メイリオ" panose="020B0604030504040204" pitchFamily="50" charset="-128"/>
                        </a:rPr>
                        <a:t>がある</a:t>
                      </a:r>
                      <a:r>
                        <a:rPr kumimoji="1" lang="ja-JP" altLang="en-US" sz="1200" b="1" dirty="0">
                          <a:latin typeface="メイリオ" panose="020B0604030504040204" pitchFamily="50" charset="-128"/>
                          <a:ea typeface="メイリオ" panose="020B0604030504040204" pitchFamily="50" charset="-128"/>
                        </a:rPr>
                        <a:t>者</a:t>
                      </a:r>
                    </a:p>
                  </a:txBody>
                  <a:tcPr marT="72000" marB="72000">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kumimoji="1" lang="en-US" altLang="ja-JP" sz="1200" b="1" dirty="0">
                          <a:latin typeface="メイリオ" panose="020B0604030504040204" pitchFamily="50" charset="-128"/>
                          <a:ea typeface="メイリオ" panose="020B0604030504040204" pitchFamily="50" charset="-128"/>
                        </a:rPr>
                        <a:t>80</a:t>
                      </a:r>
                      <a:r>
                        <a:rPr kumimoji="1" lang="ja-JP" altLang="en-US" sz="1200" b="1" dirty="0">
                          <a:latin typeface="メイリオ" panose="020B0604030504040204" pitchFamily="50" charset="-128"/>
                          <a:ea typeface="メイリオ" panose="020B0604030504040204" pitchFamily="50" charset="-128"/>
                        </a:rPr>
                        <a:t>％</a:t>
                      </a:r>
                    </a:p>
                  </a:txBody>
                  <a:tcPr marT="72000" marB="72000">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33903259"/>
                  </a:ext>
                </a:extLst>
              </a:tr>
            </a:tbl>
          </a:graphicData>
        </a:graphic>
      </p:graphicFrame>
      <p:sp>
        <p:nvSpPr>
          <p:cNvPr id="8" name="テキスト ボックス 7">
            <a:extLst>
              <a:ext uri="{FF2B5EF4-FFF2-40B4-BE49-F238E27FC236}">
                <a16:creationId xmlns:a16="http://schemas.microsoft.com/office/drawing/2014/main" id="{F1DF7DDE-D6EB-EAA4-1C06-A976213E0515}"/>
              </a:ext>
            </a:extLst>
          </p:cNvPr>
          <p:cNvSpPr txBox="1"/>
          <p:nvPr/>
        </p:nvSpPr>
        <p:spPr>
          <a:xfrm>
            <a:off x="323850" y="4742278"/>
            <a:ext cx="8650514" cy="369332"/>
          </a:xfrm>
          <a:prstGeom prst="rect">
            <a:avLst/>
          </a:prstGeom>
          <a:noFill/>
        </p:spPr>
        <p:txBody>
          <a:bodyPr wrap="square" rtlCol="0">
            <a:spAutoFit/>
          </a:bodyPr>
          <a:lstStyle/>
          <a:p>
            <a:pPr algn="just"/>
            <a:r>
              <a:rPr kumimoji="1" lang="ja-JP" altLang="en-US" b="1" spc="-40">
                <a:latin typeface="メイリオ" panose="020B0604030504040204" pitchFamily="50" charset="-128"/>
                <a:ea typeface="メイリオ" panose="020B0604030504040204" pitchFamily="50" charset="-128"/>
              </a:rPr>
              <a:t>三　</a:t>
            </a:r>
            <a:r>
              <a:rPr kumimoji="1" lang="ja-JP" altLang="en-US" b="1" spc="-40">
                <a:solidFill>
                  <a:srgbClr val="00B050"/>
                </a:solidFill>
                <a:latin typeface="メイリオ" panose="020B0604030504040204" pitchFamily="50" charset="-128"/>
                <a:ea typeface="メイリオ" panose="020B0604030504040204" pitchFamily="50" charset="-128"/>
              </a:rPr>
              <a:t>歯科口腔保健の推進等のために必要な地方公共団体の取組の推進</a:t>
            </a:r>
            <a:endParaRPr kumimoji="1" lang="ja-JP" altLang="en-US" b="1" spc="-40" dirty="0">
              <a:solidFill>
                <a:srgbClr val="00B05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096187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a:extLst>
              <a:ext uri="{FF2B5EF4-FFF2-40B4-BE49-F238E27FC236}">
                <a16:creationId xmlns:a16="http://schemas.microsoft.com/office/drawing/2014/main" id="{6720D6BD-31AE-4710-9FE7-DF47C894EC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9750" r="71003"/>
          <a:stretch>
            <a:fillRect/>
          </a:stretch>
        </p:blipFill>
        <p:spPr bwMode="auto">
          <a:xfrm>
            <a:off x="7471611" y="6604000"/>
            <a:ext cx="484940" cy="254000"/>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4">
            <a:extLst>
              <a:ext uri="{FF2B5EF4-FFF2-40B4-BE49-F238E27FC236}">
                <a16:creationId xmlns:a16="http://schemas.microsoft.com/office/drawing/2014/main" id="{B98A0DBF-05FB-4CAA-8015-8D8AD4C3AFEA}"/>
              </a:ext>
            </a:extLst>
          </p:cNvPr>
          <p:cNvSpPr txBox="1">
            <a:spLocks noChangeArrowheads="1"/>
          </p:cNvSpPr>
          <p:nvPr/>
        </p:nvSpPr>
        <p:spPr bwMode="auto">
          <a:xfrm>
            <a:off x="-1" y="313193"/>
            <a:ext cx="91440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lang="ja-JP" altLang="en-US" sz="4800" b="1" spc="300" dirty="0">
                <a:solidFill>
                  <a:srgbClr val="00B050"/>
                </a:solidFill>
                <a:latin typeface="メイリオ" panose="020B0604030504040204" pitchFamily="50" charset="-128"/>
                <a:ea typeface="メイリオ" panose="020B0604030504040204" pitchFamily="50" charset="-128"/>
              </a:rPr>
              <a:t>骨太の方針</a:t>
            </a:r>
            <a:br>
              <a:rPr lang="en-US" altLang="ja-JP" sz="4800" b="1" spc="300" dirty="0">
                <a:solidFill>
                  <a:srgbClr val="00B050"/>
                </a:solidFill>
                <a:latin typeface="メイリオ" panose="020B0604030504040204" pitchFamily="50" charset="-128"/>
                <a:ea typeface="メイリオ" panose="020B0604030504040204" pitchFamily="50" charset="-128"/>
              </a:rPr>
            </a:br>
            <a:r>
              <a:rPr lang="ja-JP" altLang="en-US" sz="2000" b="1" spc="300" dirty="0">
                <a:solidFill>
                  <a:srgbClr val="00B050"/>
                </a:solidFill>
                <a:latin typeface="メイリオ" panose="020B0604030504040204" pitchFamily="50" charset="-128"/>
                <a:ea typeface="メイリオ" panose="020B0604030504040204" pitchFamily="50" charset="-128"/>
              </a:rPr>
              <a:t>経済財政運営と改革の基本方針（一部抜粋）</a:t>
            </a:r>
            <a:endParaRPr lang="ja-JP" altLang="en-US" sz="4800" b="1" spc="300" dirty="0">
              <a:solidFill>
                <a:srgbClr val="00B050"/>
              </a:solidFill>
              <a:latin typeface="メイリオ" panose="020B0604030504040204" pitchFamily="50" charset="-128"/>
              <a:ea typeface="メイリオ" panose="020B0604030504040204" pitchFamily="50" charset="-128"/>
            </a:endParaRPr>
          </a:p>
        </p:txBody>
      </p:sp>
      <p:pic>
        <p:nvPicPr>
          <p:cNvPr id="16" name="Picture 2" descr="８０２０ロゴマーク">
            <a:extLst>
              <a:ext uri="{FF2B5EF4-FFF2-40B4-BE49-F238E27FC236}">
                <a16:creationId xmlns:a16="http://schemas.microsoft.com/office/drawing/2014/main" id="{B021C638-3EF9-4DFB-BB5C-4AE8ECC80B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03" y="145634"/>
            <a:ext cx="1498406" cy="504072"/>
          </a:xfrm>
          <a:prstGeom prst="rect">
            <a:avLst/>
          </a:prstGeom>
          <a:noFill/>
          <a:extLst>
            <a:ext uri="{909E8E84-426E-40DD-AFC4-6F175D3DCCD1}">
              <a14:hiddenFill xmlns:a14="http://schemas.microsoft.com/office/drawing/2010/main">
                <a:solidFill>
                  <a:srgbClr val="FFFFFF"/>
                </a:solidFill>
              </a14:hiddenFill>
            </a:ext>
          </a:extLst>
        </p:spPr>
      </p:pic>
      <p:sp>
        <p:nvSpPr>
          <p:cNvPr id="17" name="Google Shape;27;p35">
            <a:extLst>
              <a:ext uri="{FF2B5EF4-FFF2-40B4-BE49-F238E27FC236}">
                <a16:creationId xmlns:a16="http://schemas.microsoft.com/office/drawing/2014/main" id="{F3BFE43A-C4B4-4DBE-A94D-7524FE323478}"/>
              </a:ext>
            </a:extLst>
          </p:cNvPr>
          <p:cNvSpPr txBox="1"/>
          <p:nvPr/>
        </p:nvSpPr>
        <p:spPr>
          <a:xfrm>
            <a:off x="246832" y="6624392"/>
            <a:ext cx="2561023"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11</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kumimoji="1" lang="en-US" altLang="ja-JP" sz="900" dirty="0">
                <a:latin typeface="メイリオ" panose="020B0604030504040204" pitchFamily="50" charset="-128"/>
                <a:ea typeface="メイリオ" panose="020B0604030504040204" pitchFamily="50" charset="-128"/>
              </a:rPr>
              <a:t>8020</a:t>
            </a:r>
            <a:r>
              <a:rPr kumimoji="1" lang="ja-JP" altLang="en-US" sz="900" dirty="0">
                <a:latin typeface="メイリオ" panose="020B0604030504040204" pitchFamily="50" charset="-128"/>
                <a:ea typeface="メイリオ" panose="020B0604030504040204" pitchFamily="50" charset="-128"/>
              </a:rPr>
              <a:t>達成型社会の産業歯科保健　パート</a:t>
            </a:r>
            <a:r>
              <a:rPr kumimoji="1" lang="en-US" altLang="ja-JP" sz="900" dirty="0">
                <a:latin typeface="メイリオ" panose="020B0604030504040204" pitchFamily="50" charset="-128"/>
                <a:ea typeface="メイリオ" panose="020B0604030504040204" pitchFamily="50" charset="-128"/>
              </a:rPr>
              <a:t>1</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sp>
        <p:nvSpPr>
          <p:cNvPr id="5" name="テキスト ボックス 4">
            <a:extLst>
              <a:ext uri="{FF2B5EF4-FFF2-40B4-BE49-F238E27FC236}">
                <a16:creationId xmlns:a16="http://schemas.microsoft.com/office/drawing/2014/main" id="{34009BBB-99DA-4FAB-DC89-DEF08DEA5ED8}"/>
              </a:ext>
            </a:extLst>
          </p:cNvPr>
          <p:cNvSpPr txBox="1"/>
          <p:nvPr/>
        </p:nvSpPr>
        <p:spPr>
          <a:xfrm>
            <a:off x="323850" y="1459397"/>
            <a:ext cx="1404000" cy="396000"/>
          </a:xfrm>
          <a:prstGeom prst="rect">
            <a:avLst/>
          </a:prstGeom>
          <a:solidFill>
            <a:srgbClr val="8AD1F5"/>
          </a:solidFill>
          <a:ln w="63500">
            <a:solidFill>
              <a:srgbClr val="8AD1F5"/>
            </a:solidFill>
          </a:ln>
        </p:spPr>
        <p:txBody>
          <a:bodyPr wrap="square" tIns="108000" bIns="0">
            <a:spAutoFit/>
          </a:bodyPr>
          <a:lstStyle/>
          <a:p>
            <a:endParaRPr lang="ja-JP" altLang="en-US" sz="2000" b="1"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C658A851-5DD4-850B-A0A0-0B90889143A9}"/>
              </a:ext>
            </a:extLst>
          </p:cNvPr>
          <p:cNvSpPr txBox="1"/>
          <p:nvPr/>
        </p:nvSpPr>
        <p:spPr>
          <a:xfrm>
            <a:off x="1494403" y="1460561"/>
            <a:ext cx="7331327" cy="396000"/>
          </a:xfrm>
          <a:prstGeom prst="rect">
            <a:avLst/>
          </a:prstGeom>
          <a:solidFill>
            <a:schemeClr val="bg1"/>
          </a:solidFill>
          <a:ln w="63500">
            <a:solidFill>
              <a:srgbClr val="8AD1F5"/>
            </a:solidFill>
          </a:ln>
        </p:spPr>
        <p:txBody>
          <a:bodyPr wrap="square" tIns="108000" bIns="0">
            <a:spAutoFit/>
          </a:bodyPr>
          <a:lstStyle/>
          <a:p>
            <a:r>
              <a:rPr lang="ja-JP" altLang="en-US" sz="1700" b="1">
                <a:solidFill>
                  <a:srgbClr val="8AD1F5"/>
                </a:solidFill>
                <a:effectLst/>
                <a:latin typeface="メイリオ" panose="020B0604030504040204" pitchFamily="50" charset="-128"/>
                <a:ea typeface="メイリオ" panose="020B0604030504040204" pitchFamily="50" charset="-128"/>
              </a:rPr>
              <a:t>●</a:t>
            </a:r>
            <a:r>
              <a:rPr lang="ja-JP" altLang="en-US" b="1">
                <a:latin typeface="メイリオ" panose="020B0604030504040204" pitchFamily="50" charset="-128"/>
                <a:ea typeface="メイリオ" panose="020B0604030504040204" pitchFamily="50" charset="-128"/>
              </a:rPr>
              <a:t>口腔の健康は全身の健康につながる</a:t>
            </a:r>
            <a:endParaRPr lang="ja-JP" altLang="en-US" sz="1700" b="1">
              <a:effectLst/>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44685928-4437-E6E7-DCF4-C714F6CAE5AE}"/>
              </a:ext>
            </a:extLst>
          </p:cNvPr>
          <p:cNvSpPr txBox="1"/>
          <p:nvPr/>
        </p:nvSpPr>
        <p:spPr>
          <a:xfrm>
            <a:off x="365547" y="1494415"/>
            <a:ext cx="1119357" cy="400110"/>
          </a:xfrm>
          <a:prstGeom prst="rect">
            <a:avLst/>
          </a:prstGeom>
          <a:noFill/>
          <a:ln w="19050">
            <a:noFill/>
          </a:ln>
        </p:spPr>
        <p:txBody>
          <a:bodyPr wrap="square" rtlCol="0" anchor="ctr">
            <a:spAutoFit/>
          </a:bodyPr>
          <a:lstStyle/>
          <a:p>
            <a:pPr algn="ctr" defTabSz="195938"/>
            <a:r>
              <a:rPr kumimoji="1" lang="en-US" altLang="ja-JP" sz="2000" b="1">
                <a:solidFill>
                  <a:schemeClr val="bg1"/>
                </a:solidFill>
                <a:latin typeface="メイリオ" panose="020B0604030504040204" pitchFamily="50" charset="-128"/>
                <a:ea typeface="メイリオ" panose="020B0604030504040204" pitchFamily="50" charset="-128"/>
              </a:rPr>
              <a:t>2017</a:t>
            </a:r>
          </a:p>
        </p:txBody>
      </p:sp>
      <p:sp>
        <p:nvSpPr>
          <p:cNvPr id="8" name="テキスト ボックス 7">
            <a:extLst>
              <a:ext uri="{FF2B5EF4-FFF2-40B4-BE49-F238E27FC236}">
                <a16:creationId xmlns:a16="http://schemas.microsoft.com/office/drawing/2014/main" id="{862CF774-09B4-6FA7-8FE0-4704989B8266}"/>
              </a:ext>
            </a:extLst>
          </p:cNvPr>
          <p:cNvSpPr txBox="1"/>
          <p:nvPr/>
        </p:nvSpPr>
        <p:spPr>
          <a:xfrm>
            <a:off x="323850" y="1975380"/>
            <a:ext cx="1404000" cy="662400"/>
          </a:xfrm>
          <a:prstGeom prst="rect">
            <a:avLst/>
          </a:prstGeom>
          <a:solidFill>
            <a:srgbClr val="8AD1F5"/>
          </a:solidFill>
          <a:ln w="63500">
            <a:solidFill>
              <a:srgbClr val="8AD1F5"/>
            </a:solidFill>
          </a:ln>
        </p:spPr>
        <p:txBody>
          <a:bodyPr wrap="square" tIns="108000" bIns="0">
            <a:spAutoFit/>
          </a:bodyPr>
          <a:lstStyle/>
          <a:p>
            <a:endParaRPr lang="ja-JP" altLang="en-US" sz="2000" b="1"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C6014BF8-A931-F3D3-DB72-9D842C1FF6B4}"/>
              </a:ext>
            </a:extLst>
          </p:cNvPr>
          <p:cNvSpPr txBox="1"/>
          <p:nvPr/>
        </p:nvSpPr>
        <p:spPr>
          <a:xfrm>
            <a:off x="1494403" y="1976544"/>
            <a:ext cx="7331327" cy="663053"/>
          </a:xfrm>
          <a:prstGeom prst="rect">
            <a:avLst/>
          </a:prstGeom>
          <a:solidFill>
            <a:schemeClr val="bg1"/>
          </a:solidFill>
          <a:ln w="63500">
            <a:solidFill>
              <a:srgbClr val="8AD1F5"/>
            </a:solidFill>
          </a:ln>
        </p:spPr>
        <p:txBody>
          <a:bodyPr wrap="square" tIns="108000" bIns="0">
            <a:spAutoFit/>
          </a:bodyPr>
          <a:lstStyle/>
          <a:p>
            <a:r>
              <a:rPr lang="ja-JP" altLang="en-US" sz="1700" b="1">
                <a:solidFill>
                  <a:srgbClr val="8AD1F5"/>
                </a:solidFill>
                <a:effectLst/>
                <a:latin typeface="メイリオ" panose="020B0604030504040204" pitchFamily="50" charset="-128"/>
                <a:ea typeface="メイリオ" panose="020B0604030504040204" pitchFamily="50" charset="-128"/>
              </a:rPr>
              <a:t>●</a:t>
            </a:r>
            <a:r>
              <a:rPr lang="ja-JP" altLang="en-US" b="1">
                <a:latin typeface="メイリオ" panose="020B0604030504040204" pitchFamily="50" charset="-128"/>
                <a:ea typeface="メイリオ" panose="020B0604030504040204" pitchFamily="50" charset="-128"/>
              </a:rPr>
              <a:t>生涯を通じた歯科健診の充実、入院患者や要介護者をはじめとする </a:t>
            </a:r>
            <a:endParaRPr lang="en-US" altLang="ja-JP" b="1">
              <a:latin typeface="メイリオ" panose="020B0604030504040204" pitchFamily="50" charset="-128"/>
              <a:ea typeface="メイリオ" panose="020B0604030504040204" pitchFamily="50" charset="-128"/>
            </a:endParaRPr>
          </a:p>
          <a:p>
            <a:r>
              <a:rPr lang="en-US" altLang="ja-JP" b="1">
                <a:latin typeface="メイリオ" panose="020B0604030504040204" pitchFamily="50" charset="-128"/>
                <a:ea typeface="メイリオ" panose="020B0604030504040204" pitchFamily="50" charset="-128"/>
              </a:rPr>
              <a:t>   </a:t>
            </a:r>
            <a:r>
              <a:rPr lang="ja-JP" altLang="en-US" b="1">
                <a:latin typeface="メイリオ" panose="020B0604030504040204" pitchFamily="50" charset="-128"/>
                <a:ea typeface="メイリオ" panose="020B0604030504040204" pitchFamily="50" charset="-128"/>
              </a:rPr>
              <a:t>国民に対する口腔機能管理の推進</a:t>
            </a:r>
            <a:endParaRPr lang="ja-JP" altLang="en-US" sz="1700" b="1">
              <a:effectLst/>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E89403F5-E98E-1503-3757-6C4AE42B1D0D}"/>
              </a:ext>
            </a:extLst>
          </p:cNvPr>
          <p:cNvSpPr txBox="1"/>
          <p:nvPr/>
        </p:nvSpPr>
        <p:spPr>
          <a:xfrm>
            <a:off x="365547" y="2134225"/>
            <a:ext cx="1119357" cy="400110"/>
          </a:xfrm>
          <a:prstGeom prst="rect">
            <a:avLst/>
          </a:prstGeom>
          <a:noFill/>
          <a:ln w="19050">
            <a:noFill/>
          </a:ln>
        </p:spPr>
        <p:txBody>
          <a:bodyPr wrap="square" rtlCol="0" anchor="ctr">
            <a:spAutoFit/>
          </a:bodyPr>
          <a:lstStyle/>
          <a:p>
            <a:pPr algn="ctr" defTabSz="195938"/>
            <a:r>
              <a:rPr kumimoji="1" lang="en-US" altLang="ja-JP" sz="2000" b="1">
                <a:solidFill>
                  <a:schemeClr val="bg1"/>
                </a:solidFill>
                <a:latin typeface="メイリオ" panose="020B0604030504040204" pitchFamily="50" charset="-128"/>
                <a:ea typeface="メイリオ" panose="020B0604030504040204" pitchFamily="50" charset="-128"/>
              </a:rPr>
              <a:t>2018</a:t>
            </a:r>
            <a:endParaRPr kumimoji="1" lang="ja-JP" altLang="en-US" sz="1600" b="1" dirty="0">
              <a:solidFill>
                <a:schemeClr val="bg1"/>
              </a:solidFill>
              <a:latin typeface="メイリオ" panose="020B0604030504040204" pitchFamily="50" charset="-128"/>
              <a:ea typeface="メイリオ" panose="020B0604030504040204" pitchFamily="50" charset="-128"/>
            </a:endParaRPr>
          </a:p>
        </p:txBody>
      </p:sp>
      <p:sp>
        <p:nvSpPr>
          <p:cNvPr id="25" name="テキスト ボックス 24">
            <a:extLst>
              <a:ext uri="{FF2B5EF4-FFF2-40B4-BE49-F238E27FC236}">
                <a16:creationId xmlns:a16="http://schemas.microsoft.com/office/drawing/2014/main" id="{CF340B04-CF1A-7613-2F9F-A58794EC9141}"/>
              </a:ext>
            </a:extLst>
          </p:cNvPr>
          <p:cNvSpPr txBox="1"/>
          <p:nvPr/>
        </p:nvSpPr>
        <p:spPr>
          <a:xfrm>
            <a:off x="323850" y="2758427"/>
            <a:ext cx="1404000" cy="662400"/>
          </a:xfrm>
          <a:prstGeom prst="rect">
            <a:avLst/>
          </a:prstGeom>
          <a:solidFill>
            <a:srgbClr val="8AD1F5"/>
          </a:solidFill>
          <a:ln w="63500">
            <a:solidFill>
              <a:srgbClr val="8AD1F5"/>
            </a:solidFill>
          </a:ln>
        </p:spPr>
        <p:txBody>
          <a:bodyPr wrap="square" tIns="108000" bIns="0">
            <a:spAutoFit/>
          </a:bodyPr>
          <a:lstStyle/>
          <a:p>
            <a:endParaRPr lang="ja-JP" altLang="en-US" sz="2000" b="1" dirty="0">
              <a:latin typeface="メイリオ" panose="020B0604030504040204" pitchFamily="50" charset="-128"/>
              <a:ea typeface="メイリオ" panose="020B0604030504040204" pitchFamily="50" charset="-128"/>
            </a:endParaRPr>
          </a:p>
        </p:txBody>
      </p:sp>
      <p:sp>
        <p:nvSpPr>
          <p:cNvPr id="30" name="テキスト ボックス 29">
            <a:extLst>
              <a:ext uri="{FF2B5EF4-FFF2-40B4-BE49-F238E27FC236}">
                <a16:creationId xmlns:a16="http://schemas.microsoft.com/office/drawing/2014/main" id="{095B0863-353E-6898-7BB1-4F9A356F7560}"/>
              </a:ext>
            </a:extLst>
          </p:cNvPr>
          <p:cNvSpPr txBox="1"/>
          <p:nvPr/>
        </p:nvSpPr>
        <p:spPr>
          <a:xfrm>
            <a:off x="1494403" y="2759591"/>
            <a:ext cx="7331327" cy="663053"/>
          </a:xfrm>
          <a:prstGeom prst="rect">
            <a:avLst/>
          </a:prstGeom>
          <a:solidFill>
            <a:schemeClr val="bg1"/>
          </a:solidFill>
          <a:ln w="63500">
            <a:solidFill>
              <a:srgbClr val="8AD1F5"/>
            </a:solidFill>
          </a:ln>
        </p:spPr>
        <p:txBody>
          <a:bodyPr wrap="square" tIns="108000" bIns="0">
            <a:spAutoFit/>
          </a:bodyPr>
          <a:lstStyle/>
          <a:p>
            <a:r>
              <a:rPr lang="ja-JP" altLang="en-US" sz="1700" b="1">
                <a:solidFill>
                  <a:srgbClr val="8AD1F5"/>
                </a:solidFill>
                <a:effectLst/>
                <a:latin typeface="メイリオ" panose="020B0604030504040204" pitchFamily="50" charset="-128"/>
                <a:ea typeface="メイリオ" panose="020B0604030504040204" pitchFamily="50" charset="-128"/>
              </a:rPr>
              <a:t>●</a:t>
            </a:r>
            <a:r>
              <a:rPr lang="ja-JP" altLang="en-US" b="1">
                <a:latin typeface="メイリオ" panose="020B0604030504040204" pitchFamily="50" charset="-128"/>
                <a:ea typeface="メイリオ" panose="020B0604030504040204" pitchFamily="50" charset="-128"/>
              </a:rPr>
              <a:t>医科歯科連携に加え、介護、障害福祉関係機関との連携を含む</a:t>
            </a:r>
            <a:endParaRPr lang="en-US" altLang="ja-JP" b="1">
              <a:latin typeface="メイリオ" panose="020B0604030504040204" pitchFamily="50" charset="-128"/>
              <a:ea typeface="メイリオ" panose="020B0604030504040204" pitchFamily="50" charset="-128"/>
            </a:endParaRPr>
          </a:p>
          <a:p>
            <a:r>
              <a:rPr lang="en-US" altLang="ja-JP" b="1">
                <a:latin typeface="メイリオ" panose="020B0604030504040204" pitchFamily="50" charset="-128"/>
                <a:ea typeface="メイリオ" panose="020B0604030504040204" pitchFamily="50" charset="-128"/>
              </a:rPr>
              <a:t>   </a:t>
            </a:r>
            <a:r>
              <a:rPr lang="ja-JP" altLang="en-US" b="1">
                <a:latin typeface="メイリオ" panose="020B0604030504040204" pitchFamily="50" charset="-128"/>
                <a:ea typeface="メイリオ" panose="020B0604030504040204" pitchFamily="50" charset="-128"/>
              </a:rPr>
              <a:t>歯科保健医療提供体制の構築に取り組む</a:t>
            </a:r>
            <a:endParaRPr lang="ja-JP" altLang="en-US" sz="1700" b="1">
              <a:effectLst/>
              <a:latin typeface="メイリオ" panose="020B0604030504040204" pitchFamily="50" charset="-128"/>
              <a:ea typeface="メイリオ" panose="020B0604030504040204" pitchFamily="50" charset="-128"/>
            </a:endParaRPr>
          </a:p>
        </p:txBody>
      </p:sp>
      <p:sp>
        <p:nvSpPr>
          <p:cNvPr id="31" name="テキスト ボックス 30">
            <a:extLst>
              <a:ext uri="{FF2B5EF4-FFF2-40B4-BE49-F238E27FC236}">
                <a16:creationId xmlns:a16="http://schemas.microsoft.com/office/drawing/2014/main" id="{80AB54E5-6EE4-7100-5EE5-BE292EA63EF9}"/>
              </a:ext>
            </a:extLst>
          </p:cNvPr>
          <p:cNvSpPr txBox="1"/>
          <p:nvPr/>
        </p:nvSpPr>
        <p:spPr>
          <a:xfrm>
            <a:off x="365547" y="2902981"/>
            <a:ext cx="1119357" cy="400110"/>
          </a:xfrm>
          <a:prstGeom prst="rect">
            <a:avLst/>
          </a:prstGeom>
          <a:noFill/>
          <a:ln w="19050">
            <a:noFill/>
          </a:ln>
        </p:spPr>
        <p:txBody>
          <a:bodyPr wrap="square" rtlCol="0" anchor="ctr">
            <a:spAutoFit/>
          </a:bodyPr>
          <a:lstStyle/>
          <a:p>
            <a:pPr algn="ctr" defTabSz="195938"/>
            <a:r>
              <a:rPr kumimoji="1" lang="en-US" altLang="ja-JP" sz="2000" b="1">
                <a:solidFill>
                  <a:schemeClr val="bg1"/>
                </a:solidFill>
                <a:latin typeface="メイリオ" panose="020B0604030504040204" pitchFamily="50" charset="-128"/>
                <a:ea typeface="メイリオ" panose="020B0604030504040204" pitchFamily="50" charset="-128"/>
              </a:rPr>
              <a:t>2019</a:t>
            </a:r>
            <a:endParaRPr kumimoji="1" lang="ja-JP" altLang="en-US" sz="1600" b="1" dirty="0">
              <a:solidFill>
                <a:schemeClr val="bg1"/>
              </a:solidFill>
              <a:latin typeface="メイリオ" panose="020B0604030504040204" pitchFamily="50" charset="-128"/>
              <a:ea typeface="メイリオ" panose="020B0604030504040204" pitchFamily="50" charset="-128"/>
            </a:endParaRPr>
          </a:p>
        </p:txBody>
      </p:sp>
      <p:sp>
        <p:nvSpPr>
          <p:cNvPr id="32" name="テキスト ボックス 31">
            <a:extLst>
              <a:ext uri="{FF2B5EF4-FFF2-40B4-BE49-F238E27FC236}">
                <a16:creationId xmlns:a16="http://schemas.microsoft.com/office/drawing/2014/main" id="{557F4192-977C-9A06-FBDA-4AD7AF824D60}"/>
              </a:ext>
            </a:extLst>
          </p:cNvPr>
          <p:cNvSpPr txBox="1"/>
          <p:nvPr/>
        </p:nvSpPr>
        <p:spPr>
          <a:xfrm>
            <a:off x="323850" y="3521153"/>
            <a:ext cx="1404000" cy="662400"/>
          </a:xfrm>
          <a:prstGeom prst="rect">
            <a:avLst/>
          </a:prstGeom>
          <a:solidFill>
            <a:srgbClr val="8AD1F5"/>
          </a:solidFill>
          <a:ln w="63500">
            <a:solidFill>
              <a:srgbClr val="8AD1F5"/>
            </a:solidFill>
          </a:ln>
        </p:spPr>
        <p:txBody>
          <a:bodyPr wrap="square" tIns="108000" bIns="0">
            <a:spAutoFit/>
          </a:bodyPr>
          <a:lstStyle/>
          <a:p>
            <a:endParaRPr lang="ja-JP" altLang="en-US" sz="2000" b="1" dirty="0">
              <a:latin typeface="メイリオ" panose="020B0604030504040204" pitchFamily="50" charset="-128"/>
              <a:ea typeface="メイリオ" panose="020B0604030504040204" pitchFamily="50" charset="-128"/>
            </a:endParaRPr>
          </a:p>
        </p:txBody>
      </p:sp>
      <p:sp>
        <p:nvSpPr>
          <p:cNvPr id="33" name="テキスト ボックス 32">
            <a:extLst>
              <a:ext uri="{FF2B5EF4-FFF2-40B4-BE49-F238E27FC236}">
                <a16:creationId xmlns:a16="http://schemas.microsoft.com/office/drawing/2014/main" id="{18A033F4-2138-AF20-1E4E-8BCBDD1515FC}"/>
              </a:ext>
            </a:extLst>
          </p:cNvPr>
          <p:cNvSpPr txBox="1"/>
          <p:nvPr/>
        </p:nvSpPr>
        <p:spPr>
          <a:xfrm>
            <a:off x="1494403" y="3522317"/>
            <a:ext cx="7331327" cy="663053"/>
          </a:xfrm>
          <a:prstGeom prst="rect">
            <a:avLst/>
          </a:prstGeom>
          <a:solidFill>
            <a:schemeClr val="bg1"/>
          </a:solidFill>
          <a:ln w="63500">
            <a:solidFill>
              <a:srgbClr val="8AD1F5"/>
            </a:solidFill>
          </a:ln>
        </p:spPr>
        <p:txBody>
          <a:bodyPr wrap="square" tIns="108000" bIns="0">
            <a:spAutoFit/>
          </a:bodyPr>
          <a:lstStyle/>
          <a:p>
            <a:pPr>
              <a:tabLst>
                <a:tab pos="266700" algn="l"/>
              </a:tabLst>
            </a:pPr>
            <a:r>
              <a:rPr lang="ja-JP" altLang="en-US" sz="1700" b="1">
                <a:solidFill>
                  <a:srgbClr val="8AD1F5"/>
                </a:solidFill>
                <a:effectLst/>
                <a:latin typeface="メイリオ" panose="020B0604030504040204" pitchFamily="50" charset="-128"/>
                <a:ea typeface="メイリオ" panose="020B0604030504040204" pitchFamily="50" charset="-128"/>
              </a:rPr>
              <a:t>●</a:t>
            </a:r>
            <a:r>
              <a:rPr lang="ja-JP" altLang="ja-JP" b="1" kern="100">
                <a:latin typeface="メイリオ" panose="020B0604030504040204" pitchFamily="50" charset="-128"/>
                <a:ea typeface="メイリオ" panose="020B0604030504040204" pitchFamily="50" charset="-128"/>
                <a:cs typeface="Times New Roman" panose="02020603050405020304" pitchFamily="18" charset="0"/>
              </a:rPr>
              <a:t>細菌性やウイルス性の疾患の予防という観点も含め、</a:t>
            </a:r>
            <a:r>
              <a:rPr lang="ja-JP" altLang="en-US" b="1" kern="100">
                <a:latin typeface="メイリオ" panose="020B0604030504040204" pitchFamily="50" charset="-128"/>
                <a:ea typeface="メイリオ" panose="020B0604030504040204" pitchFamily="50" charset="-128"/>
                <a:cs typeface="Times New Roman" panose="02020603050405020304" pitchFamily="18" charset="0"/>
              </a:rPr>
              <a:t>　</a:t>
            </a:r>
          </a:p>
          <a:p>
            <a:pPr>
              <a:tabLst>
                <a:tab pos="266700" algn="l"/>
              </a:tabLst>
            </a:pPr>
            <a:r>
              <a:rPr lang="ja-JP" altLang="en-US" b="1" kern="10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b="1" kern="100">
                <a:latin typeface="メイリオ" panose="020B0604030504040204" pitchFamily="50" charset="-128"/>
                <a:ea typeface="メイリオ" panose="020B0604030504040204" pitchFamily="50" charset="-128"/>
                <a:cs typeface="Times New Roman" panose="02020603050405020304" pitchFamily="18" charset="0"/>
              </a:rPr>
              <a:t>口腔の健康と全身の健康の関連性を更に検証</a:t>
            </a:r>
            <a:endParaRPr lang="ja-JP" altLang="en-US" b="1" dirty="0">
              <a:latin typeface="メイリオ" panose="020B0604030504040204" pitchFamily="50" charset="-128"/>
              <a:ea typeface="メイリオ" panose="020B0604030504040204" pitchFamily="50" charset="-128"/>
            </a:endParaRPr>
          </a:p>
        </p:txBody>
      </p:sp>
      <p:sp>
        <p:nvSpPr>
          <p:cNvPr id="34" name="テキスト ボックス 33">
            <a:extLst>
              <a:ext uri="{FF2B5EF4-FFF2-40B4-BE49-F238E27FC236}">
                <a16:creationId xmlns:a16="http://schemas.microsoft.com/office/drawing/2014/main" id="{456F6B6D-210A-6C91-2507-E5DF84F6FAE1}"/>
              </a:ext>
            </a:extLst>
          </p:cNvPr>
          <p:cNvSpPr txBox="1"/>
          <p:nvPr/>
        </p:nvSpPr>
        <p:spPr>
          <a:xfrm>
            <a:off x="365547" y="3687141"/>
            <a:ext cx="1119357" cy="400110"/>
          </a:xfrm>
          <a:prstGeom prst="rect">
            <a:avLst/>
          </a:prstGeom>
          <a:noFill/>
          <a:ln w="19050">
            <a:noFill/>
          </a:ln>
        </p:spPr>
        <p:txBody>
          <a:bodyPr wrap="square" rtlCol="0" anchor="ctr">
            <a:spAutoFit/>
          </a:bodyPr>
          <a:lstStyle/>
          <a:p>
            <a:pPr algn="ctr" defTabSz="195938"/>
            <a:r>
              <a:rPr kumimoji="1" lang="en-US" altLang="ja-JP" sz="2000" b="1">
                <a:solidFill>
                  <a:schemeClr val="bg1"/>
                </a:solidFill>
                <a:latin typeface="メイリオ" panose="020B0604030504040204" pitchFamily="50" charset="-128"/>
                <a:ea typeface="メイリオ" panose="020B0604030504040204" pitchFamily="50" charset="-128"/>
              </a:rPr>
              <a:t>2020</a:t>
            </a:r>
            <a:endParaRPr kumimoji="1" lang="ja-JP" altLang="en-US" sz="1600" b="1" dirty="0">
              <a:solidFill>
                <a:schemeClr val="bg1"/>
              </a:solidFill>
              <a:latin typeface="メイリオ" panose="020B0604030504040204" pitchFamily="50" charset="-128"/>
              <a:ea typeface="メイリオ" panose="020B0604030504040204" pitchFamily="50" charset="-128"/>
            </a:endParaRPr>
          </a:p>
        </p:txBody>
      </p:sp>
      <p:sp>
        <p:nvSpPr>
          <p:cNvPr id="35" name="テキスト ボックス 34">
            <a:extLst>
              <a:ext uri="{FF2B5EF4-FFF2-40B4-BE49-F238E27FC236}">
                <a16:creationId xmlns:a16="http://schemas.microsoft.com/office/drawing/2014/main" id="{2D944B78-6830-F85B-6629-22B0D0A1F1B3}"/>
              </a:ext>
            </a:extLst>
          </p:cNvPr>
          <p:cNvSpPr txBox="1"/>
          <p:nvPr/>
        </p:nvSpPr>
        <p:spPr>
          <a:xfrm>
            <a:off x="323850" y="4275168"/>
            <a:ext cx="1404000" cy="939600"/>
          </a:xfrm>
          <a:prstGeom prst="rect">
            <a:avLst/>
          </a:prstGeom>
          <a:solidFill>
            <a:srgbClr val="8AD1F5"/>
          </a:solidFill>
          <a:ln w="63500">
            <a:solidFill>
              <a:srgbClr val="8AD1F5"/>
            </a:solidFill>
          </a:ln>
        </p:spPr>
        <p:txBody>
          <a:bodyPr wrap="square" tIns="108000" bIns="0">
            <a:spAutoFit/>
          </a:bodyPr>
          <a:lstStyle/>
          <a:p>
            <a:endParaRPr lang="ja-JP" altLang="en-US" sz="2000" b="1" dirty="0">
              <a:latin typeface="メイリオ" panose="020B0604030504040204" pitchFamily="50" charset="-128"/>
              <a:ea typeface="メイリオ" panose="020B0604030504040204" pitchFamily="50" charset="-128"/>
            </a:endParaRPr>
          </a:p>
        </p:txBody>
      </p:sp>
      <p:sp>
        <p:nvSpPr>
          <p:cNvPr id="36" name="テキスト ボックス 35">
            <a:extLst>
              <a:ext uri="{FF2B5EF4-FFF2-40B4-BE49-F238E27FC236}">
                <a16:creationId xmlns:a16="http://schemas.microsoft.com/office/drawing/2014/main" id="{7A4E1A6A-91F3-6912-E1E5-1A7DB8EEE189}"/>
              </a:ext>
            </a:extLst>
          </p:cNvPr>
          <p:cNvSpPr txBox="1"/>
          <p:nvPr/>
        </p:nvSpPr>
        <p:spPr>
          <a:xfrm>
            <a:off x="1494403" y="4276332"/>
            <a:ext cx="7331327" cy="940051"/>
          </a:xfrm>
          <a:prstGeom prst="rect">
            <a:avLst/>
          </a:prstGeom>
          <a:solidFill>
            <a:schemeClr val="bg1"/>
          </a:solidFill>
          <a:ln w="63500">
            <a:solidFill>
              <a:srgbClr val="8AD1F5"/>
            </a:solidFill>
          </a:ln>
        </p:spPr>
        <p:txBody>
          <a:bodyPr wrap="square" tIns="108000" bIns="0">
            <a:spAutoFit/>
          </a:bodyPr>
          <a:lstStyle/>
          <a:p>
            <a:r>
              <a:rPr lang="ja-JP" altLang="en-US" sz="1700" b="1">
                <a:solidFill>
                  <a:srgbClr val="8AD1F5"/>
                </a:solidFill>
                <a:effectLst/>
                <a:latin typeface="メイリオ" panose="020B0604030504040204" pitchFamily="50" charset="-128"/>
                <a:ea typeface="メイリオ" panose="020B0604030504040204" pitchFamily="50" charset="-128"/>
              </a:rPr>
              <a:t>●</a:t>
            </a:r>
            <a:r>
              <a:rPr lang="ja-JP" altLang="en-US" b="1">
                <a:latin typeface="メイリオ" panose="020B0604030504040204" pitchFamily="50" charset="-128"/>
                <a:ea typeface="メイリオ" panose="020B0604030504040204" pitchFamily="50" charset="-128"/>
              </a:rPr>
              <a:t>生涯を通じた切れ目のない歯科健診</a:t>
            </a:r>
            <a:endParaRPr lang="en-US" altLang="ja-JP" b="1">
              <a:latin typeface="メイリオ" panose="020B0604030504040204" pitchFamily="50" charset="-128"/>
              <a:ea typeface="メイリオ" panose="020B0604030504040204" pitchFamily="50" charset="-128"/>
            </a:endParaRPr>
          </a:p>
          <a:p>
            <a:pPr marL="268288" indent="-268288"/>
            <a:r>
              <a:rPr lang="ja-JP" altLang="en-US" b="1">
                <a:solidFill>
                  <a:srgbClr val="8AD1F5"/>
                </a:solidFill>
                <a:latin typeface="メイリオ" panose="020B0604030504040204" pitchFamily="50" charset="-128"/>
                <a:ea typeface="メイリオ" panose="020B0604030504040204" pitchFamily="50" charset="-128"/>
              </a:rPr>
              <a:t>●</a:t>
            </a:r>
            <a:r>
              <a:rPr lang="ja-JP" altLang="en-US" b="1">
                <a:latin typeface="メイリオ" panose="020B0604030504040204" pitchFamily="50" charset="-128"/>
                <a:ea typeface="メイリオ" panose="020B0604030504040204" pitchFamily="50" charset="-128"/>
              </a:rPr>
              <a:t>オーラルフレイル対策・疾病の重症化予防にもつながる歯科医師、歯科衛生士による歯科口腔保健の充実</a:t>
            </a:r>
            <a:endParaRPr lang="ja-JP" altLang="en-US" b="1" dirty="0">
              <a:latin typeface="メイリオ" panose="020B0604030504040204" pitchFamily="50" charset="-128"/>
              <a:ea typeface="メイリオ" panose="020B0604030504040204" pitchFamily="50" charset="-128"/>
            </a:endParaRPr>
          </a:p>
        </p:txBody>
      </p:sp>
      <p:sp>
        <p:nvSpPr>
          <p:cNvPr id="37" name="テキスト ボックス 36">
            <a:extLst>
              <a:ext uri="{FF2B5EF4-FFF2-40B4-BE49-F238E27FC236}">
                <a16:creationId xmlns:a16="http://schemas.microsoft.com/office/drawing/2014/main" id="{A647F11D-EA68-189C-7A55-67F4BF5137FF}"/>
              </a:ext>
            </a:extLst>
          </p:cNvPr>
          <p:cNvSpPr txBox="1"/>
          <p:nvPr/>
        </p:nvSpPr>
        <p:spPr>
          <a:xfrm>
            <a:off x="365547" y="4529262"/>
            <a:ext cx="1119357" cy="400110"/>
          </a:xfrm>
          <a:prstGeom prst="rect">
            <a:avLst/>
          </a:prstGeom>
          <a:noFill/>
          <a:ln w="19050">
            <a:noFill/>
          </a:ln>
        </p:spPr>
        <p:txBody>
          <a:bodyPr wrap="square" rtlCol="0" anchor="ctr">
            <a:spAutoFit/>
          </a:bodyPr>
          <a:lstStyle/>
          <a:p>
            <a:pPr algn="ctr" defTabSz="195938"/>
            <a:r>
              <a:rPr kumimoji="1" lang="en-US" altLang="ja-JP" sz="2000" b="1">
                <a:solidFill>
                  <a:schemeClr val="bg1"/>
                </a:solidFill>
                <a:latin typeface="メイリオ" panose="020B0604030504040204" pitchFamily="50" charset="-128"/>
                <a:ea typeface="メイリオ" panose="020B0604030504040204" pitchFamily="50" charset="-128"/>
              </a:rPr>
              <a:t>2021</a:t>
            </a:r>
            <a:endParaRPr kumimoji="1" lang="ja-JP" altLang="en-US" sz="1600" b="1" dirty="0">
              <a:solidFill>
                <a:schemeClr val="bg1"/>
              </a:solidFill>
              <a:latin typeface="メイリオ" panose="020B0604030504040204" pitchFamily="50" charset="-128"/>
              <a:ea typeface="メイリオ" panose="020B0604030504040204" pitchFamily="50" charset="-128"/>
            </a:endParaRPr>
          </a:p>
        </p:txBody>
      </p:sp>
      <p:sp>
        <p:nvSpPr>
          <p:cNvPr id="38" name="テキスト ボックス 37">
            <a:extLst>
              <a:ext uri="{FF2B5EF4-FFF2-40B4-BE49-F238E27FC236}">
                <a16:creationId xmlns:a16="http://schemas.microsoft.com/office/drawing/2014/main" id="{B65D89C0-A5D3-39B9-77FE-F5EEF420DCA1}"/>
              </a:ext>
            </a:extLst>
          </p:cNvPr>
          <p:cNvSpPr txBox="1"/>
          <p:nvPr/>
        </p:nvSpPr>
        <p:spPr>
          <a:xfrm>
            <a:off x="323850" y="5305684"/>
            <a:ext cx="1171121" cy="892800"/>
          </a:xfrm>
          <a:prstGeom prst="rect">
            <a:avLst/>
          </a:prstGeom>
          <a:solidFill>
            <a:srgbClr val="8AD1F5"/>
          </a:solidFill>
          <a:ln w="63500">
            <a:solidFill>
              <a:srgbClr val="8AD1F5"/>
            </a:solidFill>
          </a:ln>
        </p:spPr>
        <p:txBody>
          <a:bodyPr wrap="square" tIns="108000" bIns="0">
            <a:spAutoFit/>
          </a:bodyPr>
          <a:lstStyle/>
          <a:p>
            <a:endParaRPr lang="ja-JP" altLang="en-US" sz="2000" b="1" dirty="0">
              <a:latin typeface="メイリオ" panose="020B0604030504040204" pitchFamily="50" charset="-128"/>
              <a:ea typeface="メイリオ" panose="020B0604030504040204" pitchFamily="50" charset="-128"/>
            </a:endParaRPr>
          </a:p>
        </p:txBody>
      </p:sp>
      <p:sp>
        <p:nvSpPr>
          <p:cNvPr id="39" name="テキスト ボックス 38">
            <a:extLst>
              <a:ext uri="{FF2B5EF4-FFF2-40B4-BE49-F238E27FC236}">
                <a16:creationId xmlns:a16="http://schemas.microsoft.com/office/drawing/2014/main" id="{5CB23DD9-25C8-9A59-521E-DED91285B783}"/>
              </a:ext>
            </a:extLst>
          </p:cNvPr>
          <p:cNvSpPr txBox="1"/>
          <p:nvPr/>
        </p:nvSpPr>
        <p:spPr>
          <a:xfrm>
            <a:off x="1494403" y="5306848"/>
            <a:ext cx="7331327" cy="893885"/>
          </a:xfrm>
          <a:prstGeom prst="rect">
            <a:avLst/>
          </a:prstGeom>
          <a:noFill/>
          <a:ln w="63500">
            <a:solidFill>
              <a:srgbClr val="8AD1F5"/>
            </a:solidFill>
          </a:ln>
        </p:spPr>
        <p:txBody>
          <a:bodyPr wrap="square" tIns="108000" bIns="0">
            <a:spAutoFit/>
          </a:bodyPr>
          <a:lstStyle/>
          <a:p>
            <a:r>
              <a:rPr lang="ja-JP" altLang="en-US" sz="1700" b="1">
                <a:solidFill>
                  <a:srgbClr val="8AD1F5"/>
                </a:solidFill>
                <a:effectLst/>
                <a:latin typeface="メイリオ" panose="020B0604030504040204" pitchFamily="50" charset="-128"/>
                <a:ea typeface="メイリオ" panose="020B0604030504040204" pitchFamily="50" charset="-128"/>
              </a:rPr>
              <a:t>●</a:t>
            </a:r>
            <a:r>
              <a:rPr lang="ja-JP" altLang="en-US" sz="1700" b="1">
                <a:effectLst/>
                <a:latin typeface="メイリオ" panose="020B0604030504040204" pitchFamily="50" charset="-128"/>
                <a:ea typeface="メイリオ" panose="020B0604030504040204" pitchFamily="50" charset="-128"/>
              </a:rPr>
              <a:t>生涯を通じた歯科健診（いわゆる国民皆歯科健診）の具体的な検討</a:t>
            </a:r>
          </a:p>
          <a:p>
            <a:r>
              <a:rPr lang="ja-JP" altLang="en-US" sz="1700" b="1">
                <a:solidFill>
                  <a:srgbClr val="8AD1F5"/>
                </a:solidFill>
                <a:latin typeface="メイリオ" panose="020B0604030504040204" pitchFamily="50" charset="-128"/>
                <a:ea typeface="メイリオ" panose="020B0604030504040204" pitchFamily="50" charset="-128"/>
              </a:rPr>
              <a:t>●</a:t>
            </a:r>
            <a:r>
              <a:rPr lang="ja-JP" altLang="en-US" sz="1700" b="1">
                <a:effectLst/>
                <a:latin typeface="メイリオ" panose="020B0604030504040204" pitchFamily="50" charset="-128"/>
                <a:ea typeface="メイリオ" panose="020B0604030504040204" pitchFamily="50" charset="-128"/>
              </a:rPr>
              <a:t>オーラルフレイル対策・疾病の重症化予防につながる歯科専門職に</a:t>
            </a:r>
            <a:endParaRPr lang="en-US" altLang="ja-JP" sz="1700" b="1">
              <a:effectLst/>
              <a:latin typeface="メイリオ" panose="020B0604030504040204" pitchFamily="50" charset="-128"/>
              <a:ea typeface="メイリオ" panose="020B0604030504040204" pitchFamily="50" charset="-128"/>
            </a:endParaRPr>
          </a:p>
          <a:p>
            <a:r>
              <a:rPr lang="ja-JP" altLang="en-US" sz="1700" b="1">
                <a:latin typeface="メイリオ" panose="020B0604030504040204" pitchFamily="50" charset="-128"/>
                <a:ea typeface="メイリオ" panose="020B0604030504040204" pitchFamily="50" charset="-128"/>
              </a:rPr>
              <a:t>　</a:t>
            </a:r>
            <a:r>
              <a:rPr lang="ja-JP" altLang="en-US" sz="1700" b="1">
                <a:effectLst/>
                <a:latin typeface="メイリオ" panose="020B0604030504040204" pitchFamily="50" charset="-128"/>
                <a:ea typeface="メイリオ" panose="020B0604030504040204" pitchFamily="50" charset="-128"/>
              </a:rPr>
              <a:t>よる口腔健康管理の充実</a:t>
            </a:r>
          </a:p>
        </p:txBody>
      </p:sp>
      <p:sp>
        <p:nvSpPr>
          <p:cNvPr id="40" name="テキスト ボックス 39">
            <a:extLst>
              <a:ext uri="{FF2B5EF4-FFF2-40B4-BE49-F238E27FC236}">
                <a16:creationId xmlns:a16="http://schemas.microsoft.com/office/drawing/2014/main" id="{8A94774C-1DEE-EB4E-D6E5-DAF44585991A}"/>
              </a:ext>
            </a:extLst>
          </p:cNvPr>
          <p:cNvSpPr txBox="1"/>
          <p:nvPr/>
        </p:nvSpPr>
        <p:spPr>
          <a:xfrm>
            <a:off x="365547" y="5559778"/>
            <a:ext cx="1119357" cy="400110"/>
          </a:xfrm>
          <a:prstGeom prst="rect">
            <a:avLst/>
          </a:prstGeom>
          <a:noFill/>
          <a:ln w="19050">
            <a:noFill/>
          </a:ln>
        </p:spPr>
        <p:txBody>
          <a:bodyPr wrap="square" rtlCol="0" anchor="ctr">
            <a:spAutoFit/>
          </a:bodyPr>
          <a:lstStyle/>
          <a:p>
            <a:pPr algn="ctr" defTabSz="195938"/>
            <a:r>
              <a:rPr kumimoji="1" lang="en-US" altLang="ja-JP" sz="2000" b="1">
                <a:solidFill>
                  <a:schemeClr val="bg1"/>
                </a:solidFill>
                <a:latin typeface="メイリオ" panose="020B0604030504040204" pitchFamily="50" charset="-128"/>
                <a:ea typeface="メイリオ" panose="020B0604030504040204" pitchFamily="50" charset="-128"/>
              </a:rPr>
              <a:t>2022</a:t>
            </a:r>
            <a:endParaRPr kumimoji="1" lang="ja-JP" altLang="en-US" sz="1600" b="1" dirty="0">
              <a:solidFill>
                <a:schemeClr val="bg1"/>
              </a:solidFill>
              <a:latin typeface="メイリオ" panose="020B0604030504040204" pitchFamily="50" charset="-128"/>
              <a:ea typeface="メイリオ" panose="020B0604030504040204" pitchFamily="50" charset="-128"/>
            </a:endParaRPr>
          </a:p>
        </p:txBody>
      </p:sp>
      <p:sp>
        <p:nvSpPr>
          <p:cNvPr id="43" name="正方形/長方形 42">
            <a:extLst>
              <a:ext uri="{FF2B5EF4-FFF2-40B4-BE49-F238E27FC236}">
                <a16:creationId xmlns:a16="http://schemas.microsoft.com/office/drawing/2014/main" id="{DC168A08-4BD0-104D-D03D-568AE2DA3E72}"/>
              </a:ext>
            </a:extLst>
          </p:cNvPr>
          <p:cNvSpPr/>
          <p:nvPr/>
        </p:nvSpPr>
        <p:spPr>
          <a:xfrm>
            <a:off x="8748713" y="5800725"/>
            <a:ext cx="166687" cy="471488"/>
          </a:xfrm>
          <a:prstGeom prst="rect">
            <a:avLst/>
          </a:prstGeom>
          <a:solidFill>
            <a:schemeClr val="bg1"/>
          </a:solidFill>
          <a:ln w="635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l"/>
            <a:endParaRPr kumimoji="1" lang="ja-JP" altLang="en-US" sz="1600" b="1" dirty="0">
              <a:latin typeface="メイリオ" panose="020B0604030504040204" pitchFamily="50" charset="-128"/>
              <a:ea typeface="メイリオ" panose="020B0604030504040204" pitchFamily="50" charset="-128"/>
            </a:endParaRPr>
          </a:p>
        </p:txBody>
      </p:sp>
      <p:sp>
        <p:nvSpPr>
          <p:cNvPr id="44" name="正方形/長方形 43">
            <a:extLst>
              <a:ext uri="{FF2B5EF4-FFF2-40B4-BE49-F238E27FC236}">
                <a16:creationId xmlns:a16="http://schemas.microsoft.com/office/drawing/2014/main" id="{DA7626C0-12E4-D620-31DF-0F0373129C77}"/>
              </a:ext>
            </a:extLst>
          </p:cNvPr>
          <p:cNvSpPr/>
          <p:nvPr/>
        </p:nvSpPr>
        <p:spPr>
          <a:xfrm>
            <a:off x="8172450" y="5913003"/>
            <a:ext cx="895351" cy="409575"/>
          </a:xfrm>
          <a:prstGeom prst="rect">
            <a:avLst/>
          </a:prstGeom>
          <a:solidFill>
            <a:schemeClr val="bg1"/>
          </a:solidFill>
          <a:ln w="635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l"/>
            <a:endParaRPr kumimoji="1" lang="ja-JP" altLang="en-US" sz="1600" b="1" dirty="0">
              <a:latin typeface="メイリオ" panose="020B0604030504040204" pitchFamily="50" charset="-128"/>
              <a:ea typeface="メイリオ" panose="020B0604030504040204" pitchFamily="50" charset="-128"/>
            </a:endParaRPr>
          </a:p>
        </p:txBody>
      </p:sp>
      <p:pic>
        <p:nvPicPr>
          <p:cNvPr id="42" name="図 41">
            <a:extLst>
              <a:ext uri="{FF2B5EF4-FFF2-40B4-BE49-F238E27FC236}">
                <a16:creationId xmlns:a16="http://schemas.microsoft.com/office/drawing/2014/main" id="{EE7C7CCF-EBD7-C81E-9110-20D37302DB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7366" y="5600525"/>
            <a:ext cx="1676634" cy="1257475"/>
          </a:xfrm>
          <a:prstGeom prst="rect">
            <a:avLst/>
          </a:prstGeom>
        </p:spPr>
      </p:pic>
    </p:spTree>
    <p:extLst>
      <p:ext uri="{BB962C8B-B14F-4D97-AF65-F5344CB8AC3E}">
        <p14:creationId xmlns:p14="http://schemas.microsoft.com/office/powerpoint/2010/main" val="1381324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573FD-AA01-8C1C-CE64-0A91B5C50B37}"/>
            </a:ext>
          </a:extLst>
        </p:cNvPr>
        <p:cNvGrpSpPr/>
        <p:nvPr/>
      </p:nvGrpSpPr>
      <p:grpSpPr>
        <a:xfrm>
          <a:off x="0" y="0"/>
          <a:ext cx="0" cy="0"/>
          <a:chOff x="0" y="0"/>
          <a:chExt cx="0" cy="0"/>
        </a:xfrm>
      </p:grpSpPr>
      <p:pic>
        <p:nvPicPr>
          <p:cNvPr id="10" name="Picture 4">
            <a:extLst>
              <a:ext uri="{FF2B5EF4-FFF2-40B4-BE49-F238E27FC236}">
                <a16:creationId xmlns:a16="http://schemas.microsoft.com/office/drawing/2014/main" id="{25167C9F-77B6-7B41-0818-2F843E53DC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1610" y="5603708"/>
            <a:ext cx="1672389" cy="1254292"/>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4">
            <a:extLst>
              <a:ext uri="{FF2B5EF4-FFF2-40B4-BE49-F238E27FC236}">
                <a16:creationId xmlns:a16="http://schemas.microsoft.com/office/drawing/2014/main" id="{122DFDC3-F548-9AB2-FAB9-FD446FED5F84}"/>
              </a:ext>
            </a:extLst>
          </p:cNvPr>
          <p:cNvSpPr txBox="1">
            <a:spLocks noChangeArrowheads="1"/>
          </p:cNvSpPr>
          <p:nvPr/>
        </p:nvSpPr>
        <p:spPr bwMode="auto">
          <a:xfrm>
            <a:off x="-1" y="313193"/>
            <a:ext cx="91440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lang="ja-JP" altLang="en-US" sz="4800" b="1" spc="300" dirty="0">
                <a:solidFill>
                  <a:srgbClr val="00B050"/>
                </a:solidFill>
                <a:latin typeface="メイリオ" panose="020B0604030504040204" pitchFamily="50" charset="-128"/>
                <a:ea typeface="メイリオ" panose="020B0604030504040204" pitchFamily="50" charset="-128"/>
              </a:rPr>
              <a:t>骨太の方針</a:t>
            </a:r>
            <a:br>
              <a:rPr lang="en-US" altLang="ja-JP" sz="4800" b="1" spc="300" dirty="0">
                <a:solidFill>
                  <a:srgbClr val="00B050"/>
                </a:solidFill>
                <a:latin typeface="メイリオ" panose="020B0604030504040204" pitchFamily="50" charset="-128"/>
                <a:ea typeface="メイリオ" panose="020B0604030504040204" pitchFamily="50" charset="-128"/>
              </a:rPr>
            </a:br>
            <a:r>
              <a:rPr lang="ja-JP" altLang="en-US" sz="2000" b="1" spc="300" dirty="0">
                <a:solidFill>
                  <a:srgbClr val="00B050"/>
                </a:solidFill>
                <a:latin typeface="メイリオ" panose="020B0604030504040204" pitchFamily="50" charset="-128"/>
                <a:ea typeface="メイリオ" panose="020B0604030504040204" pitchFamily="50" charset="-128"/>
              </a:rPr>
              <a:t>経済財政運営と改革の基本方針（一部抜粋）</a:t>
            </a:r>
            <a:endParaRPr lang="ja-JP" altLang="en-US" sz="4800" b="1" spc="300" dirty="0">
              <a:solidFill>
                <a:srgbClr val="00B050"/>
              </a:solidFill>
              <a:latin typeface="メイリオ" panose="020B0604030504040204" pitchFamily="50" charset="-128"/>
              <a:ea typeface="メイリオ" panose="020B0604030504040204" pitchFamily="50" charset="-128"/>
            </a:endParaRPr>
          </a:p>
        </p:txBody>
      </p:sp>
      <p:pic>
        <p:nvPicPr>
          <p:cNvPr id="16" name="Picture 2" descr="８０２０ロゴマーク">
            <a:extLst>
              <a:ext uri="{FF2B5EF4-FFF2-40B4-BE49-F238E27FC236}">
                <a16:creationId xmlns:a16="http://schemas.microsoft.com/office/drawing/2014/main" id="{1BD020E3-44D7-6982-9B49-3E6322C832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03" y="145634"/>
            <a:ext cx="1498406" cy="504072"/>
          </a:xfrm>
          <a:prstGeom prst="rect">
            <a:avLst/>
          </a:prstGeom>
          <a:noFill/>
          <a:extLst>
            <a:ext uri="{909E8E84-426E-40DD-AFC4-6F175D3DCCD1}">
              <a14:hiddenFill xmlns:a14="http://schemas.microsoft.com/office/drawing/2010/main">
                <a:solidFill>
                  <a:srgbClr val="FFFFFF"/>
                </a:solidFill>
              </a14:hiddenFill>
            </a:ext>
          </a:extLst>
        </p:spPr>
      </p:pic>
      <p:sp>
        <p:nvSpPr>
          <p:cNvPr id="17" name="Google Shape;27;p35">
            <a:extLst>
              <a:ext uri="{FF2B5EF4-FFF2-40B4-BE49-F238E27FC236}">
                <a16:creationId xmlns:a16="http://schemas.microsoft.com/office/drawing/2014/main" id="{716676B8-794C-4105-1421-2FE792567971}"/>
              </a:ext>
            </a:extLst>
          </p:cNvPr>
          <p:cNvSpPr txBox="1"/>
          <p:nvPr/>
        </p:nvSpPr>
        <p:spPr>
          <a:xfrm>
            <a:off x="246832" y="6624392"/>
            <a:ext cx="2561023"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12</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kumimoji="1" lang="en-US" altLang="ja-JP" sz="900" dirty="0">
                <a:latin typeface="メイリオ" panose="020B0604030504040204" pitchFamily="50" charset="-128"/>
                <a:ea typeface="メイリオ" panose="020B0604030504040204" pitchFamily="50" charset="-128"/>
              </a:rPr>
              <a:t>8020</a:t>
            </a:r>
            <a:r>
              <a:rPr kumimoji="1" lang="ja-JP" altLang="en-US" sz="900" dirty="0">
                <a:latin typeface="メイリオ" panose="020B0604030504040204" pitchFamily="50" charset="-128"/>
                <a:ea typeface="メイリオ" panose="020B0604030504040204" pitchFamily="50" charset="-128"/>
              </a:rPr>
              <a:t>達成型社会の産業歯科保健　パート</a:t>
            </a:r>
            <a:r>
              <a:rPr kumimoji="1" lang="en-US" altLang="ja-JP" sz="900" dirty="0">
                <a:latin typeface="メイリオ" panose="020B0604030504040204" pitchFamily="50" charset="-128"/>
                <a:ea typeface="メイリオ" panose="020B0604030504040204" pitchFamily="50" charset="-128"/>
              </a:rPr>
              <a:t>1</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sp>
        <p:nvSpPr>
          <p:cNvPr id="9" name="テキスト ボックス 8">
            <a:extLst>
              <a:ext uri="{FF2B5EF4-FFF2-40B4-BE49-F238E27FC236}">
                <a16:creationId xmlns:a16="http://schemas.microsoft.com/office/drawing/2014/main" id="{6754F5C5-A3D7-B785-EA7A-89E4A1F06779}"/>
              </a:ext>
            </a:extLst>
          </p:cNvPr>
          <p:cNvSpPr txBox="1"/>
          <p:nvPr/>
        </p:nvSpPr>
        <p:spPr>
          <a:xfrm>
            <a:off x="323850" y="1568979"/>
            <a:ext cx="1404000" cy="1155600"/>
          </a:xfrm>
          <a:prstGeom prst="rect">
            <a:avLst/>
          </a:prstGeom>
          <a:solidFill>
            <a:srgbClr val="8AD1F5"/>
          </a:solidFill>
          <a:ln w="63500">
            <a:solidFill>
              <a:srgbClr val="8AD1F5"/>
            </a:solidFill>
          </a:ln>
        </p:spPr>
        <p:txBody>
          <a:bodyPr wrap="square" tIns="108000" bIns="0">
            <a:spAutoFit/>
          </a:bodyPr>
          <a:lstStyle/>
          <a:p>
            <a:endParaRPr lang="ja-JP" altLang="en-US" sz="2000" b="1"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4A2F55D8-4A41-7A8D-0037-67C473061AFB}"/>
              </a:ext>
            </a:extLst>
          </p:cNvPr>
          <p:cNvSpPr txBox="1"/>
          <p:nvPr/>
        </p:nvSpPr>
        <p:spPr>
          <a:xfrm>
            <a:off x="1494403" y="1570143"/>
            <a:ext cx="7331327" cy="1155495"/>
          </a:xfrm>
          <a:prstGeom prst="rect">
            <a:avLst/>
          </a:prstGeom>
          <a:solidFill>
            <a:schemeClr val="bg1"/>
          </a:solidFill>
          <a:ln w="63500">
            <a:solidFill>
              <a:srgbClr val="8AD1F5"/>
            </a:solidFill>
          </a:ln>
        </p:spPr>
        <p:txBody>
          <a:bodyPr wrap="square" tIns="108000" bIns="0">
            <a:spAutoFit/>
          </a:bodyPr>
          <a:lstStyle/>
          <a:p>
            <a:r>
              <a:rPr lang="ja-JP" altLang="en-US" sz="1700" b="1">
                <a:solidFill>
                  <a:srgbClr val="8AD1F5"/>
                </a:solidFill>
                <a:effectLst/>
                <a:latin typeface="メイリオ" panose="020B0604030504040204" pitchFamily="50" charset="-128"/>
                <a:ea typeface="メイリオ" panose="020B0604030504040204" pitchFamily="50" charset="-128"/>
              </a:rPr>
              <a:t>●</a:t>
            </a:r>
            <a:r>
              <a:rPr lang="ja-JP" altLang="en-US" sz="1700" b="1">
                <a:effectLst/>
                <a:latin typeface="メイリオ" panose="020B0604030504040204" pitchFamily="50" charset="-128"/>
                <a:ea typeface="メイリオ" panose="020B0604030504040204" pitchFamily="50" charset="-128"/>
              </a:rPr>
              <a:t>生涯を通じた歯科健診（いわゆる国民皆歯科健診）に向けた</a:t>
            </a:r>
            <a:endParaRPr lang="en-US" altLang="ja-JP" sz="1700" b="1">
              <a:effectLst/>
              <a:latin typeface="メイリオ" panose="020B0604030504040204" pitchFamily="50" charset="-128"/>
              <a:ea typeface="メイリオ" panose="020B0604030504040204" pitchFamily="50" charset="-128"/>
            </a:endParaRPr>
          </a:p>
          <a:p>
            <a:r>
              <a:rPr lang="en-US" altLang="ja-JP" sz="1700" b="1">
                <a:latin typeface="メイリオ" panose="020B0604030504040204" pitchFamily="50" charset="-128"/>
                <a:ea typeface="メイリオ" panose="020B0604030504040204" pitchFamily="50" charset="-128"/>
              </a:rPr>
              <a:t>   </a:t>
            </a:r>
            <a:r>
              <a:rPr lang="ja-JP" altLang="en-US" sz="1700" b="1">
                <a:effectLst/>
                <a:latin typeface="メイリオ" panose="020B0604030504040204" pitchFamily="50" charset="-128"/>
                <a:ea typeface="メイリオ" panose="020B0604030504040204" pitchFamily="50" charset="-128"/>
              </a:rPr>
              <a:t>取組の推進</a:t>
            </a:r>
          </a:p>
          <a:p>
            <a:r>
              <a:rPr lang="ja-JP" altLang="en-US" sz="1700" b="1">
                <a:solidFill>
                  <a:srgbClr val="8AD1F5"/>
                </a:solidFill>
                <a:latin typeface="メイリオ" panose="020B0604030504040204" pitchFamily="50" charset="-128"/>
                <a:ea typeface="メイリオ" panose="020B0604030504040204" pitchFamily="50" charset="-128"/>
              </a:rPr>
              <a:t>●</a:t>
            </a:r>
            <a:r>
              <a:rPr lang="ja-JP" altLang="en-US" sz="1700" b="1">
                <a:effectLst/>
                <a:latin typeface="メイリオ" panose="020B0604030504040204" pitchFamily="50" charset="-128"/>
                <a:ea typeface="メイリオ" panose="020B0604030504040204" pitchFamily="50" charset="-128"/>
              </a:rPr>
              <a:t>オーラルフレイル対策・疾病の重症化予防につながる</a:t>
            </a:r>
            <a:endParaRPr lang="en-US" altLang="ja-JP" sz="1700" b="1">
              <a:effectLst/>
              <a:latin typeface="メイリオ" panose="020B0604030504040204" pitchFamily="50" charset="-128"/>
              <a:ea typeface="メイリオ" panose="020B0604030504040204" pitchFamily="50" charset="-128"/>
            </a:endParaRPr>
          </a:p>
          <a:p>
            <a:r>
              <a:rPr lang="en-US" altLang="ja-JP" sz="1700" b="1">
                <a:latin typeface="メイリオ" panose="020B0604030504040204" pitchFamily="50" charset="-128"/>
                <a:ea typeface="メイリオ" panose="020B0604030504040204" pitchFamily="50" charset="-128"/>
              </a:rPr>
              <a:t>    </a:t>
            </a:r>
            <a:r>
              <a:rPr lang="ja-JP" altLang="en-US" sz="1700" b="1">
                <a:effectLst/>
                <a:latin typeface="メイリオ" panose="020B0604030504040204" pitchFamily="50" charset="-128"/>
                <a:ea typeface="メイリオ" panose="020B0604030504040204" pitchFamily="50" charset="-128"/>
              </a:rPr>
              <a:t>歯科専門職による口腔健康管理の充実</a:t>
            </a:r>
          </a:p>
        </p:txBody>
      </p:sp>
      <p:sp>
        <p:nvSpPr>
          <p:cNvPr id="25" name="テキスト ボックス 24">
            <a:extLst>
              <a:ext uri="{FF2B5EF4-FFF2-40B4-BE49-F238E27FC236}">
                <a16:creationId xmlns:a16="http://schemas.microsoft.com/office/drawing/2014/main" id="{094EE1E5-0CD3-1A53-CEEE-A38F874B0CD6}"/>
              </a:ext>
            </a:extLst>
          </p:cNvPr>
          <p:cNvSpPr txBox="1"/>
          <p:nvPr/>
        </p:nvSpPr>
        <p:spPr>
          <a:xfrm>
            <a:off x="365547" y="1823073"/>
            <a:ext cx="1119357" cy="400110"/>
          </a:xfrm>
          <a:prstGeom prst="rect">
            <a:avLst/>
          </a:prstGeom>
          <a:noFill/>
          <a:ln w="19050">
            <a:noFill/>
          </a:ln>
        </p:spPr>
        <p:txBody>
          <a:bodyPr wrap="square" rtlCol="0" anchor="ctr">
            <a:spAutoFit/>
          </a:bodyPr>
          <a:lstStyle/>
          <a:p>
            <a:pPr algn="ctr" defTabSz="195938"/>
            <a:r>
              <a:rPr kumimoji="1" lang="en-US" altLang="ja-JP" sz="2000" b="1">
                <a:solidFill>
                  <a:schemeClr val="bg1"/>
                </a:solidFill>
                <a:latin typeface="メイリオ" panose="020B0604030504040204" pitchFamily="50" charset="-128"/>
                <a:ea typeface="メイリオ" panose="020B0604030504040204" pitchFamily="50" charset="-128"/>
              </a:rPr>
              <a:t>2023</a:t>
            </a:r>
            <a:endParaRPr kumimoji="1" lang="ja-JP" altLang="en-US" sz="1600" b="1" dirty="0">
              <a:solidFill>
                <a:schemeClr val="bg1"/>
              </a:solidFill>
              <a:latin typeface="メイリオ" panose="020B0604030504040204" pitchFamily="50" charset="-128"/>
              <a:ea typeface="メイリオ" panose="020B0604030504040204" pitchFamily="50" charset="-128"/>
            </a:endParaRPr>
          </a:p>
        </p:txBody>
      </p:sp>
      <p:sp>
        <p:nvSpPr>
          <p:cNvPr id="30" name="テキスト ボックス 29">
            <a:extLst>
              <a:ext uri="{FF2B5EF4-FFF2-40B4-BE49-F238E27FC236}">
                <a16:creationId xmlns:a16="http://schemas.microsoft.com/office/drawing/2014/main" id="{AED444FC-85B9-2867-9753-00DB4032EC62}"/>
              </a:ext>
            </a:extLst>
          </p:cNvPr>
          <p:cNvSpPr txBox="1"/>
          <p:nvPr/>
        </p:nvSpPr>
        <p:spPr>
          <a:xfrm>
            <a:off x="323850" y="3092252"/>
            <a:ext cx="1404000" cy="1155600"/>
          </a:xfrm>
          <a:prstGeom prst="rect">
            <a:avLst/>
          </a:prstGeom>
          <a:solidFill>
            <a:srgbClr val="8AD1F5"/>
          </a:solidFill>
          <a:ln w="63500">
            <a:solidFill>
              <a:srgbClr val="8AD1F5"/>
            </a:solidFill>
          </a:ln>
        </p:spPr>
        <p:txBody>
          <a:bodyPr wrap="square" tIns="108000" bIns="0">
            <a:spAutoFit/>
          </a:bodyPr>
          <a:lstStyle/>
          <a:p>
            <a:endParaRPr lang="ja-JP" altLang="en-US" sz="2000" b="1" dirty="0">
              <a:latin typeface="メイリオ" panose="020B0604030504040204" pitchFamily="50" charset="-128"/>
              <a:ea typeface="メイリオ" panose="020B0604030504040204" pitchFamily="50" charset="-128"/>
            </a:endParaRPr>
          </a:p>
        </p:txBody>
      </p:sp>
      <p:sp>
        <p:nvSpPr>
          <p:cNvPr id="31" name="テキスト ボックス 30">
            <a:extLst>
              <a:ext uri="{FF2B5EF4-FFF2-40B4-BE49-F238E27FC236}">
                <a16:creationId xmlns:a16="http://schemas.microsoft.com/office/drawing/2014/main" id="{D8D7D505-B95E-C800-B4DB-3545E32975BF}"/>
              </a:ext>
            </a:extLst>
          </p:cNvPr>
          <p:cNvSpPr txBox="1"/>
          <p:nvPr/>
        </p:nvSpPr>
        <p:spPr>
          <a:xfrm>
            <a:off x="1494403" y="3093416"/>
            <a:ext cx="7331327" cy="1155495"/>
          </a:xfrm>
          <a:prstGeom prst="rect">
            <a:avLst/>
          </a:prstGeom>
          <a:solidFill>
            <a:schemeClr val="bg1"/>
          </a:solidFill>
          <a:ln w="63500">
            <a:solidFill>
              <a:srgbClr val="8AD1F5"/>
            </a:solidFill>
          </a:ln>
        </p:spPr>
        <p:txBody>
          <a:bodyPr wrap="square" tIns="108000" bIns="0">
            <a:spAutoFit/>
          </a:bodyPr>
          <a:lstStyle/>
          <a:p>
            <a:r>
              <a:rPr lang="ja-JP" altLang="en-US" sz="1700" b="1">
                <a:solidFill>
                  <a:srgbClr val="8AD1F5"/>
                </a:solidFill>
                <a:effectLst/>
                <a:latin typeface="メイリオ" panose="020B0604030504040204" pitchFamily="50" charset="-128"/>
                <a:ea typeface="メイリオ" panose="020B0604030504040204" pitchFamily="50" charset="-128"/>
              </a:rPr>
              <a:t>●</a:t>
            </a:r>
            <a:r>
              <a:rPr lang="ja-JP" altLang="en-US" sz="1700" b="1">
                <a:effectLst/>
                <a:latin typeface="メイリオ" panose="020B0604030504040204" pitchFamily="50" charset="-128"/>
                <a:ea typeface="メイリオ" panose="020B0604030504040204" pitchFamily="50" charset="-128"/>
              </a:rPr>
              <a:t>生涯を通じた歯科健診（いわゆる国民皆歯科健診）に向けた</a:t>
            </a:r>
            <a:endParaRPr lang="en-US" altLang="ja-JP" sz="1700" b="1">
              <a:effectLst/>
              <a:latin typeface="メイリオ" panose="020B0604030504040204" pitchFamily="50" charset="-128"/>
              <a:ea typeface="メイリオ" panose="020B0604030504040204" pitchFamily="50" charset="-128"/>
            </a:endParaRPr>
          </a:p>
          <a:p>
            <a:r>
              <a:rPr lang="en-US" altLang="ja-JP" sz="1700" b="1">
                <a:latin typeface="メイリオ" panose="020B0604030504040204" pitchFamily="50" charset="-128"/>
                <a:ea typeface="メイリオ" panose="020B0604030504040204" pitchFamily="50" charset="-128"/>
              </a:rPr>
              <a:t>   </a:t>
            </a:r>
            <a:r>
              <a:rPr lang="ja-JP" altLang="en-US" sz="1700" b="1">
                <a:effectLst/>
                <a:latin typeface="メイリオ" panose="020B0604030504040204" pitchFamily="50" charset="-128"/>
                <a:ea typeface="メイリオ" panose="020B0604030504040204" pitchFamily="50" charset="-128"/>
              </a:rPr>
              <a:t>具体的な取組の推進</a:t>
            </a:r>
          </a:p>
          <a:p>
            <a:r>
              <a:rPr lang="ja-JP" altLang="en-US" sz="1700" b="1">
                <a:solidFill>
                  <a:srgbClr val="8AD1F5"/>
                </a:solidFill>
                <a:latin typeface="メイリオ" panose="020B0604030504040204" pitchFamily="50" charset="-128"/>
                <a:ea typeface="メイリオ" panose="020B0604030504040204" pitchFamily="50" charset="-128"/>
              </a:rPr>
              <a:t>●</a:t>
            </a:r>
            <a:r>
              <a:rPr lang="ja-JP" altLang="en-US" sz="1700" b="1">
                <a:effectLst/>
                <a:latin typeface="メイリオ" panose="020B0604030504040204" pitchFamily="50" charset="-128"/>
                <a:ea typeface="メイリオ" panose="020B0604030504040204" pitchFamily="50" charset="-128"/>
              </a:rPr>
              <a:t>オーラルフレイル対策・疾病の重症化予防につながる</a:t>
            </a:r>
            <a:endParaRPr lang="en-US" altLang="ja-JP" sz="1700" b="1">
              <a:effectLst/>
              <a:latin typeface="メイリオ" panose="020B0604030504040204" pitchFamily="50" charset="-128"/>
              <a:ea typeface="メイリオ" panose="020B0604030504040204" pitchFamily="50" charset="-128"/>
            </a:endParaRPr>
          </a:p>
          <a:p>
            <a:r>
              <a:rPr lang="en-US" altLang="ja-JP" sz="1700" b="1">
                <a:latin typeface="メイリオ" panose="020B0604030504040204" pitchFamily="50" charset="-128"/>
                <a:ea typeface="メイリオ" panose="020B0604030504040204" pitchFamily="50" charset="-128"/>
              </a:rPr>
              <a:t>    </a:t>
            </a:r>
            <a:r>
              <a:rPr lang="ja-JP" altLang="en-US" sz="1700" b="1">
                <a:effectLst/>
                <a:latin typeface="メイリオ" panose="020B0604030504040204" pitchFamily="50" charset="-128"/>
                <a:ea typeface="メイリオ" panose="020B0604030504040204" pitchFamily="50" charset="-128"/>
              </a:rPr>
              <a:t>歯科専門職による口腔健康管理の充実</a:t>
            </a:r>
          </a:p>
        </p:txBody>
      </p:sp>
      <p:sp>
        <p:nvSpPr>
          <p:cNvPr id="32" name="テキスト ボックス 31">
            <a:extLst>
              <a:ext uri="{FF2B5EF4-FFF2-40B4-BE49-F238E27FC236}">
                <a16:creationId xmlns:a16="http://schemas.microsoft.com/office/drawing/2014/main" id="{5BC71E83-D9D1-9C95-9706-74FCE5792BAA}"/>
              </a:ext>
            </a:extLst>
          </p:cNvPr>
          <p:cNvSpPr txBox="1"/>
          <p:nvPr/>
        </p:nvSpPr>
        <p:spPr>
          <a:xfrm>
            <a:off x="365547" y="3346346"/>
            <a:ext cx="1119357" cy="400110"/>
          </a:xfrm>
          <a:prstGeom prst="rect">
            <a:avLst/>
          </a:prstGeom>
          <a:noFill/>
          <a:ln w="19050">
            <a:noFill/>
          </a:ln>
        </p:spPr>
        <p:txBody>
          <a:bodyPr wrap="square" rtlCol="0" anchor="ctr">
            <a:spAutoFit/>
          </a:bodyPr>
          <a:lstStyle/>
          <a:p>
            <a:pPr algn="ctr" defTabSz="195938"/>
            <a:r>
              <a:rPr kumimoji="1" lang="en-US" altLang="ja-JP" sz="2000" b="1">
                <a:solidFill>
                  <a:schemeClr val="bg1"/>
                </a:solidFill>
                <a:latin typeface="メイリオ" panose="020B0604030504040204" pitchFamily="50" charset="-128"/>
                <a:ea typeface="メイリオ" panose="020B0604030504040204" pitchFamily="50" charset="-128"/>
              </a:rPr>
              <a:t>2024</a:t>
            </a:r>
            <a:endParaRPr kumimoji="1" lang="ja-JP" altLang="en-US" sz="1600" b="1" dirty="0">
              <a:solidFill>
                <a:schemeClr val="bg1"/>
              </a:solidFill>
              <a:latin typeface="メイリオ" panose="020B0604030504040204" pitchFamily="50" charset="-128"/>
              <a:ea typeface="メイリオ" panose="020B0604030504040204" pitchFamily="50" charset="-128"/>
            </a:endParaRPr>
          </a:p>
        </p:txBody>
      </p:sp>
      <p:sp>
        <p:nvSpPr>
          <p:cNvPr id="33" name="テキスト ボックス 32">
            <a:extLst>
              <a:ext uri="{FF2B5EF4-FFF2-40B4-BE49-F238E27FC236}">
                <a16:creationId xmlns:a16="http://schemas.microsoft.com/office/drawing/2014/main" id="{BED9574B-380F-F315-BFF3-DC06C77422F4}"/>
              </a:ext>
            </a:extLst>
          </p:cNvPr>
          <p:cNvSpPr txBox="1"/>
          <p:nvPr/>
        </p:nvSpPr>
        <p:spPr>
          <a:xfrm>
            <a:off x="323850" y="4609722"/>
            <a:ext cx="1404000" cy="1155600"/>
          </a:xfrm>
          <a:prstGeom prst="rect">
            <a:avLst/>
          </a:prstGeom>
          <a:solidFill>
            <a:srgbClr val="8AD1F5"/>
          </a:solidFill>
          <a:ln w="63500">
            <a:solidFill>
              <a:srgbClr val="8AD1F5"/>
            </a:solidFill>
          </a:ln>
        </p:spPr>
        <p:txBody>
          <a:bodyPr wrap="square" tIns="108000" bIns="0">
            <a:spAutoFit/>
          </a:bodyPr>
          <a:lstStyle/>
          <a:p>
            <a:endParaRPr lang="ja-JP" altLang="en-US" sz="2000" b="1" dirty="0">
              <a:latin typeface="メイリオ" panose="020B0604030504040204" pitchFamily="50" charset="-128"/>
              <a:ea typeface="メイリオ" panose="020B0604030504040204" pitchFamily="50" charset="-128"/>
            </a:endParaRPr>
          </a:p>
        </p:txBody>
      </p:sp>
      <p:sp>
        <p:nvSpPr>
          <p:cNvPr id="34" name="テキスト ボックス 33">
            <a:extLst>
              <a:ext uri="{FF2B5EF4-FFF2-40B4-BE49-F238E27FC236}">
                <a16:creationId xmlns:a16="http://schemas.microsoft.com/office/drawing/2014/main" id="{840E4DF6-634B-8395-6724-8098D2B8FE0A}"/>
              </a:ext>
            </a:extLst>
          </p:cNvPr>
          <p:cNvSpPr txBox="1"/>
          <p:nvPr/>
        </p:nvSpPr>
        <p:spPr>
          <a:xfrm>
            <a:off x="1494403" y="4610886"/>
            <a:ext cx="7331327" cy="1155495"/>
          </a:xfrm>
          <a:prstGeom prst="rect">
            <a:avLst/>
          </a:prstGeom>
          <a:solidFill>
            <a:schemeClr val="bg1"/>
          </a:solidFill>
          <a:ln w="63500">
            <a:solidFill>
              <a:srgbClr val="8AD1F5"/>
            </a:solidFill>
          </a:ln>
        </p:spPr>
        <p:txBody>
          <a:bodyPr wrap="square" tIns="108000" bIns="0">
            <a:spAutoFit/>
          </a:bodyPr>
          <a:lstStyle/>
          <a:p>
            <a:r>
              <a:rPr lang="ja-JP" altLang="en-US" sz="1700" b="1">
                <a:solidFill>
                  <a:srgbClr val="8AD1F5"/>
                </a:solidFill>
                <a:effectLst/>
                <a:latin typeface="メイリオ" panose="020B0604030504040204" pitchFamily="50" charset="-128"/>
                <a:ea typeface="メイリオ" panose="020B0604030504040204" pitchFamily="50" charset="-128"/>
              </a:rPr>
              <a:t>●</a:t>
            </a:r>
            <a:r>
              <a:rPr lang="ja-JP" altLang="en-US" sz="1700" b="1">
                <a:effectLst/>
                <a:latin typeface="メイリオ" panose="020B0604030504040204" pitchFamily="50" charset="-128"/>
                <a:ea typeface="メイリオ" panose="020B0604030504040204" pitchFamily="50" charset="-128"/>
              </a:rPr>
              <a:t>生涯を通じた歯科健診（いわゆる国民皆歯科健診）に向けた</a:t>
            </a:r>
            <a:endParaRPr lang="en-US" altLang="ja-JP" sz="1700" b="1">
              <a:effectLst/>
              <a:latin typeface="メイリオ" panose="020B0604030504040204" pitchFamily="50" charset="-128"/>
              <a:ea typeface="メイリオ" panose="020B0604030504040204" pitchFamily="50" charset="-128"/>
            </a:endParaRPr>
          </a:p>
          <a:p>
            <a:r>
              <a:rPr lang="en-US" altLang="ja-JP" sz="1700" b="1">
                <a:latin typeface="メイリオ" panose="020B0604030504040204" pitchFamily="50" charset="-128"/>
                <a:ea typeface="メイリオ" panose="020B0604030504040204" pitchFamily="50" charset="-128"/>
              </a:rPr>
              <a:t>   </a:t>
            </a:r>
            <a:r>
              <a:rPr lang="ja-JP" altLang="en-US" sz="1700" b="1">
                <a:effectLst/>
                <a:latin typeface="メイリオ" panose="020B0604030504040204" pitchFamily="50" charset="-128"/>
                <a:ea typeface="メイリオ" panose="020B0604030504040204" pitchFamily="50" charset="-128"/>
              </a:rPr>
              <a:t>具体的な取組</a:t>
            </a:r>
          </a:p>
          <a:p>
            <a:r>
              <a:rPr lang="ja-JP" altLang="en-US" sz="1700" b="1">
                <a:solidFill>
                  <a:srgbClr val="8AD1F5"/>
                </a:solidFill>
                <a:latin typeface="メイリオ" panose="020B0604030504040204" pitchFamily="50" charset="-128"/>
                <a:ea typeface="メイリオ" panose="020B0604030504040204" pitchFamily="50" charset="-128"/>
              </a:rPr>
              <a:t>●</a:t>
            </a:r>
            <a:r>
              <a:rPr lang="ja-JP" altLang="en-US" sz="1700" b="1">
                <a:effectLst/>
                <a:latin typeface="メイリオ" panose="020B0604030504040204" pitchFamily="50" charset="-128"/>
                <a:ea typeface="メイリオ" panose="020B0604030504040204" pitchFamily="50" charset="-128"/>
              </a:rPr>
              <a:t>オーラルフレイル対策・疾病の重症化予防につながる</a:t>
            </a:r>
            <a:endParaRPr lang="en-US" altLang="ja-JP" sz="1700" b="1">
              <a:effectLst/>
              <a:latin typeface="メイリオ" panose="020B0604030504040204" pitchFamily="50" charset="-128"/>
              <a:ea typeface="メイリオ" panose="020B0604030504040204" pitchFamily="50" charset="-128"/>
            </a:endParaRPr>
          </a:p>
          <a:p>
            <a:r>
              <a:rPr lang="en-US" altLang="ja-JP" sz="1700" b="1">
                <a:latin typeface="メイリオ" panose="020B0604030504040204" pitchFamily="50" charset="-128"/>
                <a:ea typeface="メイリオ" panose="020B0604030504040204" pitchFamily="50" charset="-128"/>
              </a:rPr>
              <a:t>   </a:t>
            </a:r>
            <a:r>
              <a:rPr lang="ja-JP" altLang="en-US" sz="1700" b="1">
                <a:effectLst/>
                <a:latin typeface="メイリオ" panose="020B0604030504040204" pitchFamily="50" charset="-128"/>
                <a:ea typeface="メイリオ" panose="020B0604030504040204" pitchFamily="50" charset="-128"/>
              </a:rPr>
              <a:t>歯科専門職による口腔健康管理の充実</a:t>
            </a:r>
          </a:p>
        </p:txBody>
      </p:sp>
      <p:sp>
        <p:nvSpPr>
          <p:cNvPr id="35" name="テキスト ボックス 34">
            <a:extLst>
              <a:ext uri="{FF2B5EF4-FFF2-40B4-BE49-F238E27FC236}">
                <a16:creationId xmlns:a16="http://schemas.microsoft.com/office/drawing/2014/main" id="{48BE2D76-EBC6-2EC1-A9C6-5F06495275EB}"/>
              </a:ext>
            </a:extLst>
          </p:cNvPr>
          <p:cNvSpPr txBox="1"/>
          <p:nvPr/>
        </p:nvSpPr>
        <p:spPr>
          <a:xfrm>
            <a:off x="365547" y="4863816"/>
            <a:ext cx="1119357" cy="400110"/>
          </a:xfrm>
          <a:prstGeom prst="rect">
            <a:avLst/>
          </a:prstGeom>
          <a:noFill/>
          <a:ln w="19050">
            <a:noFill/>
          </a:ln>
        </p:spPr>
        <p:txBody>
          <a:bodyPr wrap="square" rtlCol="0" anchor="ctr">
            <a:spAutoFit/>
          </a:bodyPr>
          <a:lstStyle/>
          <a:p>
            <a:pPr algn="ctr" defTabSz="195938"/>
            <a:r>
              <a:rPr kumimoji="1" lang="en-US" altLang="ja-JP" sz="2000" b="1">
                <a:solidFill>
                  <a:schemeClr val="bg1"/>
                </a:solidFill>
                <a:latin typeface="メイリオ" panose="020B0604030504040204" pitchFamily="50" charset="-128"/>
                <a:ea typeface="メイリオ" panose="020B0604030504040204" pitchFamily="50" charset="-128"/>
              </a:rPr>
              <a:t>2025</a:t>
            </a:r>
            <a:endParaRPr kumimoji="1" lang="ja-JP" altLang="en-US" sz="1600" b="1"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44731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a:extLst>
              <a:ext uri="{FF2B5EF4-FFF2-40B4-BE49-F238E27FC236}">
                <a16:creationId xmlns:a16="http://schemas.microsoft.com/office/drawing/2014/main" id="{0D134C82-10E7-46CC-A9A7-7854635FDE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1610" y="5603708"/>
            <a:ext cx="1672389" cy="1254292"/>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4">
            <a:extLst>
              <a:ext uri="{FF2B5EF4-FFF2-40B4-BE49-F238E27FC236}">
                <a16:creationId xmlns:a16="http://schemas.microsoft.com/office/drawing/2014/main" id="{FB1A5FF3-FB47-4E80-8958-325BB451787A}"/>
              </a:ext>
            </a:extLst>
          </p:cNvPr>
          <p:cNvSpPr txBox="1">
            <a:spLocks noChangeArrowheads="1"/>
          </p:cNvSpPr>
          <p:nvPr/>
        </p:nvSpPr>
        <p:spPr bwMode="auto">
          <a:xfrm>
            <a:off x="0" y="708578"/>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lang="ja-JP" altLang="en-US" sz="4000" b="1" dirty="0">
                <a:solidFill>
                  <a:srgbClr val="00B050"/>
                </a:solidFill>
                <a:latin typeface="メイリオ" panose="020B0604030504040204" pitchFamily="50" charset="-128"/>
                <a:ea typeface="メイリオ" panose="020B0604030504040204" pitchFamily="50" charset="-128"/>
              </a:rPr>
              <a:t>健康な身体は歯･口腔の健康から</a:t>
            </a:r>
          </a:p>
        </p:txBody>
      </p:sp>
      <p:pic>
        <p:nvPicPr>
          <p:cNvPr id="12" name="Picture 2" descr="８０２０ロゴマーク">
            <a:extLst>
              <a:ext uri="{FF2B5EF4-FFF2-40B4-BE49-F238E27FC236}">
                <a16:creationId xmlns:a16="http://schemas.microsoft.com/office/drawing/2014/main" id="{C21DC14A-1EA3-4F16-B898-EAECA9DB27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03" y="145634"/>
            <a:ext cx="1498406" cy="504072"/>
          </a:xfrm>
          <a:prstGeom prst="rect">
            <a:avLst/>
          </a:prstGeom>
          <a:noFill/>
          <a:extLst>
            <a:ext uri="{909E8E84-426E-40DD-AFC4-6F175D3DCCD1}">
              <a14:hiddenFill xmlns:a14="http://schemas.microsoft.com/office/drawing/2010/main">
                <a:solidFill>
                  <a:srgbClr val="FFFFFF"/>
                </a:solidFill>
              </a14:hiddenFill>
            </a:ext>
          </a:extLst>
        </p:spPr>
      </p:pic>
      <p:sp>
        <p:nvSpPr>
          <p:cNvPr id="13" name="正方形/長方形 12">
            <a:extLst>
              <a:ext uri="{FF2B5EF4-FFF2-40B4-BE49-F238E27FC236}">
                <a16:creationId xmlns:a16="http://schemas.microsoft.com/office/drawing/2014/main" id="{87D9D130-BD8A-4EFC-8D4F-5E92A7B72A20}"/>
              </a:ext>
            </a:extLst>
          </p:cNvPr>
          <p:cNvSpPr/>
          <p:nvPr/>
        </p:nvSpPr>
        <p:spPr>
          <a:xfrm>
            <a:off x="2207856" y="1291900"/>
            <a:ext cx="4801314" cy="646331"/>
          </a:xfrm>
          <a:prstGeom prst="rect">
            <a:avLst/>
          </a:prstGeom>
          <a:noFill/>
        </p:spPr>
        <p:txBody>
          <a:bodyPr wrap="none" lIns="91440" tIns="45720" rIns="91440" bIns="45720">
            <a:spAutoFit/>
          </a:bodyPr>
          <a:lstStyle/>
          <a:p>
            <a:pPr algn="ctr"/>
            <a:r>
              <a:rPr lang="ja-JP" altLang="en-US" sz="3600" b="1" dirty="0">
                <a:ln w="0"/>
                <a:solidFill>
                  <a:srgbClr val="00B0F0"/>
                </a:solidFill>
                <a:latin typeface="メイリオ" panose="020B0604030504040204" pitchFamily="50" charset="-128"/>
                <a:ea typeface="メイリオ" panose="020B0604030504040204" pitchFamily="50" charset="-128"/>
              </a:rPr>
              <a:t>歯周病とからだの病気</a:t>
            </a:r>
            <a:endParaRPr lang="ja-JP" altLang="en-US" sz="3600" b="1" cap="none" spc="0" dirty="0">
              <a:ln w="0"/>
              <a:solidFill>
                <a:srgbClr val="00B0F0"/>
              </a:solidFill>
              <a:latin typeface="メイリオ" panose="020B0604030504040204" pitchFamily="50" charset="-128"/>
              <a:ea typeface="メイリオ" panose="020B0604030504040204" pitchFamily="50" charset="-128"/>
            </a:endParaRPr>
          </a:p>
        </p:txBody>
      </p:sp>
      <p:sp>
        <p:nvSpPr>
          <p:cNvPr id="14" name="正方形/長方形 13">
            <a:extLst>
              <a:ext uri="{FF2B5EF4-FFF2-40B4-BE49-F238E27FC236}">
                <a16:creationId xmlns:a16="http://schemas.microsoft.com/office/drawing/2014/main" id="{2C97031F-B672-4CCC-8FD7-A134097A2EF0}"/>
              </a:ext>
            </a:extLst>
          </p:cNvPr>
          <p:cNvSpPr/>
          <p:nvPr/>
        </p:nvSpPr>
        <p:spPr>
          <a:xfrm>
            <a:off x="2442433" y="1793852"/>
            <a:ext cx="4341411" cy="369332"/>
          </a:xfrm>
          <a:prstGeom prst="rect">
            <a:avLst/>
          </a:prstGeom>
          <a:noFill/>
          <a:ln w="12700">
            <a:noFill/>
          </a:ln>
        </p:spPr>
        <p:txBody>
          <a:bodyPr wrap="square" lIns="91440" tIns="45720" rIns="91440" bIns="45720">
            <a:spAutoFit/>
          </a:bodyPr>
          <a:lstStyle/>
          <a:p>
            <a:pPr algn="ctr"/>
            <a:r>
              <a:rPr lang="ja-JP" altLang="en-US" b="1" cap="none" spc="0" dirty="0">
                <a:ln w="0"/>
                <a:latin typeface="メイリオ" panose="020B0604030504040204" pitchFamily="50" charset="-128"/>
                <a:ea typeface="メイリオ" panose="020B0604030504040204" pitchFamily="50" charset="-128"/>
              </a:rPr>
              <a:t>全身の様々なところに影響を及ぼす</a:t>
            </a:r>
          </a:p>
        </p:txBody>
      </p:sp>
      <p:sp>
        <p:nvSpPr>
          <p:cNvPr id="15" name="正方形/長方形 14">
            <a:extLst>
              <a:ext uri="{FF2B5EF4-FFF2-40B4-BE49-F238E27FC236}">
                <a16:creationId xmlns:a16="http://schemas.microsoft.com/office/drawing/2014/main" id="{33C5517C-3C4F-441B-ACA1-A4120345516B}"/>
              </a:ext>
            </a:extLst>
          </p:cNvPr>
          <p:cNvSpPr/>
          <p:nvPr/>
        </p:nvSpPr>
        <p:spPr>
          <a:xfrm>
            <a:off x="678154" y="2242887"/>
            <a:ext cx="8161020" cy="1186113"/>
          </a:xfrm>
          <a:prstGeom prst="rect">
            <a:avLst/>
          </a:prstGeom>
          <a:noFill/>
          <a:ln w="63500">
            <a:solidFill>
              <a:srgbClr val="8AD1F5"/>
            </a:solidFill>
          </a:ln>
        </p:spPr>
        <p:style>
          <a:lnRef idx="2">
            <a:schemeClr val="accent1"/>
          </a:lnRef>
          <a:fillRef idx="1">
            <a:schemeClr val="lt1"/>
          </a:fillRef>
          <a:effectRef idx="0">
            <a:schemeClr val="accent1"/>
          </a:effectRef>
          <a:fontRef idx="minor">
            <a:schemeClr val="dk1"/>
          </a:fontRef>
        </p:style>
        <p:txBody>
          <a:bodyPr lIns="180000" tIns="108000" rIns="180000" rtlCol="0" anchor="ctr"/>
          <a:lstStyle/>
          <a:p>
            <a:r>
              <a:rPr kumimoji="1" lang="ja-JP" altLang="en-US" sz="1600" b="1" dirty="0">
                <a:latin typeface="メイリオ" panose="020B0604030504040204" pitchFamily="50" charset="-128"/>
                <a:ea typeface="メイリオ" panose="020B0604030504040204" pitchFamily="50" charset="-128"/>
              </a:rPr>
              <a:t>口腔は食べ物が初めて出会う消化器官です。歯周病で歯が失われ、口腔における咀嚼が不十分になると他の消化器系全体に影響が出てきます。歯肉と顎骨の炎症を伴う　歯周病は、消化だけでなく、全身の様々な病気に関連していることがわかっています</a:t>
            </a:r>
          </a:p>
          <a:p>
            <a:r>
              <a:rPr kumimoji="1" lang="ja-JP" altLang="en-US" sz="1600" b="1" dirty="0">
                <a:latin typeface="メイリオ" panose="020B0604030504040204" pitchFamily="50" charset="-128"/>
                <a:ea typeface="メイリオ" panose="020B0604030504040204" pitchFamily="50" charset="-128"/>
              </a:rPr>
              <a:t>（</a:t>
            </a:r>
            <a:r>
              <a:rPr kumimoji="1" lang="ja-JP" altLang="en-US" sz="1600" b="1" dirty="0">
                <a:solidFill>
                  <a:srgbClr val="FF0000"/>
                </a:solidFill>
                <a:latin typeface="メイリオ" panose="020B0604030504040204" pitchFamily="50" charset="-128"/>
                <a:ea typeface="メイリオ" panose="020B0604030504040204" pitchFamily="50" charset="-128"/>
              </a:rPr>
              <a:t>赤</a:t>
            </a:r>
            <a:r>
              <a:rPr kumimoji="1" lang="ja-JP" altLang="en-US" sz="1600" b="1" dirty="0">
                <a:latin typeface="メイリオ" panose="020B0604030504040204" pitchFamily="50" charset="-128"/>
                <a:ea typeface="メイリオ" panose="020B0604030504040204" pitchFamily="50" charset="-128"/>
              </a:rPr>
              <a:t>は生活習慣病　</a:t>
            </a:r>
            <a:r>
              <a:rPr kumimoji="1" lang="ja-JP" altLang="en-US" sz="1600" b="1" dirty="0">
                <a:solidFill>
                  <a:srgbClr val="0070C0"/>
                </a:solidFill>
                <a:latin typeface="メイリオ" panose="020B0604030504040204" pitchFamily="50" charset="-128"/>
                <a:ea typeface="メイリオ" panose="020B0604030504040204" pitchFamily="50" charset="-128"/>
              </a:rPr>
              <a:t>青</a:t>
            </a:r>
            <a:r>
              <a:rPr kumimoji="1" lang="ja-JP" altLang="en-US" sz="1600" b="1" dirty="0">
                <a:latin typeface="メイリオ" panose="020B0604030504040204" pitchFamily="50" charset="-128"/>
                <a:ea typeface="メイリオ" panose="020B0604030504040204" pitchFamily="50" charset="-128"/>
              </a:rPr>
              <a:t>はそれ以外の歯周病と関係がある病気）</a:t>
            </a:r>
            <a:endParaRPr kumimoji="1" lang="en-US" altLang="ja-JP" dirty="0">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1BEF7AE2-65D1-4630-838C-753D98C15408}"/>
              </a:ext>
            </a:extLst>
          </p:cNvPr>
          <p:cNvSpPr txBox="1"/>
          <p:nvPr/>
        </p:nvSpPr>
        <p:spPr>
          <a:xfrm>
            <a:off x="678154" y="3515439"/>
            <a:ext cx="8916276" cy="2677656"/>
          </a:xfrm>
          <a:prstGeom prst="rect">
            <a:avLst/>
          </a:prstGeom>
          <a:noFill/>
        </p:spPr>
        <p:txBody>
          <a:bodyPr wrap="square" rtlCol="0">
            <a:spAutoFit/>
          </a:bodyPr>
          <a:lstStyle/>
          <a:p>
            <a:r>
              <a:rPr kumimoji="1" lang="ja-JP" altLang="en-US" sz="2800" b="1" dirty="0">
                <a:solidFill>
                  <a:srgbClr val="FF0000"/>
                </a:solidFill>
                <a:latin typeface="メイリオ" panose="020B0604030504040204" pitchFamily="50" charset="-128"/>
                <a:ea typeface="メイリオ" panose="020B0604030504040204" pitchFamily="50" charset="-128"/>
              </a:rPr>
              <a:t>●狭心症／心筋梗塞　</a:t>
            </a:r>
            <a:r>
              <a:rPr kumimoji="1" lang="ja-JP" altLang="en-US" sz="2800" b="1" dirty="0">
                <a:solidFill>
                  <a:srgbClr val="00B0F0"/>
                </a:solidFill>
                <a:latin typeface="メイリオ" panose="020B0604030504040204" pitchFamily="50" charset="-128"/>
                <a:ea typeface="メイリオ" panose="020B0604030504040204" pitchFamily="50" charset="-128"/>
              </a:rPr>
              <a:t>　　　　　●認知症</a:t>
            </a:r>
            <a:endParaRPr kumimoji="1" lang="en-US" altLang="ja-JP" sz="2800" b="1" dirty="0">
              <a:solidFill>
                <a:srgbClr val="00B0F0"/>
              </a:solidFill>
              <a:latin typeface="メイリオ" panose="020B0604030504040204" pitchFamily="50" charset="-128"/>
              <a:ea typeface="メイリオ" panose="020B0604030504040204" pitchFamily="50" charset="-128"/>
            </a:endParaRPr>
          </a:p>
          <a:p>
            <a:r>
              <a:rPr kumimoji="1" lang="ja-JP" altLang="en-US" sz="2800" b="1" dirty="0">
                <a:solidFill>
                  <a:srgbClr val="00B0F0"/>
                </a:solidFill>
                <a:latin typeface="メイリオ" panose="020B0604030504040204" pitchFamily="50" charset="-128"/>
                <a:ea typeface="メイリオ" panose="020B0604030504040204" pitchFamily="50" charset="-128"/>
              </a:rPr>
              <a:t>●心内膜炎　　　　　　　　　　</a:t>
            </a:r>
            <a:r>
              <a:rPr kumimoji="1" lang="ja-JP" altLang="en-US" sz="2800" b="1" dirty="0">
                <a:solidFill>
                  <a:srgbClr val="FF0000"/>
                </a:solidFill>
                <a:latin typeface="メイリオ" panose="020B0604030504040204" pitchFamily="50" charset="-128"/>
                <a:ea typeface="メイリオ" panose="020B0604030504040204" pitchFamily="50" charset="-128"/>
              </a:rPr>
              <a:t>●動脈硬化</a:t>
            </a:r>
            <a:endParaRPr kumimoji="1" lang="en-US" altLang="ja-JP" sz="2800" b="1" dirty="0">
              <a:solidFill>
                <a:srgbClr val="FF0000"/>
              </a:solidFill>
              <a:latin typeface="メイリオ" panose="020B0604030504040204" pitchFamily="50" charset="-128"/>
              <a:ea typeface="メイリオ" panose="020B0604030504040204" pitchFamily="50" charset="-128"/>
            </a:endParaRPr>
          </a:p>
          <a:p>
            <a:r>
              <a:rPr kumimoji="1" lang="ja-JP" altLang="en-US" sz="2800" b="1" dirty="0">
                <a:solidFill>
                  <a:srgbClr val="FF0000"/>
                </a:solidFill>
                <a:latin typeface="メイリオ" panose="020B0604030504040204" pitchFamily="50" charset="-128"/>
                <a:ea typeface="メイリオ" panose="020B0604030504040204" pitchFamily="50" charset="-128"/>
              </a:rPr>
              <a:t>●糖尿病　</a:t>
            </a:r>
            <a:r>
              <a:rPr kumimoji="1" lang="ja-JP" altLang="en-US" sz="2800" b="1" dirty="0">
                <a:solidFill>
                  <a:srgbClr val="00B0F0"/>
                </a:solidFill>
                <a:latin typeface="メイリオ" panose="020B0604030504040204" pitchFamily="50" charset="-128"/>
                <a:ea typeface="メイリオ" panose="020B0604030504040204" pitchFamily="50" charset="-128"/>
              </a:rPr>
              <a:t>　　　　　　　　　　</a:t>
            </a:r>
            <a:r>
              <a:rPr kumimoji="1" lang="ja-JP" altLang="en-US" sz="2800" b="1" dirty="0">
                <a:solidFill>
                  <a:srgbClr val="FF0000"/>
                </a:solidFill>
                <a:latin typeface="メイリオ" panose="020B0604030504040204" pitchFamily="50" charset="-128"/>
                <a:ea typeface="メイリオ" panose="020B0604030504040204" pitchFamily="50" charset="-128"/>
              </a:rPr>
              <a:t>●がん</a:t>
            </a:r>
            <a:endParaRPr kumimoji="1" lang="en-US" altLang="ja-JP" sz="2800" b="1" dirty="0">
              <a:solidFill>
                <a:srgbClr val="FF0000"/>
              </a:solidFill>
              <a:latin typeface="メイリオ" panose="020B0604030504040204" pitchFamily="50" charset="-128"/>
              <a:ea typeface="メイリオ" panose="020B0604030504040204" pitchFamily="50" charset="-128"/>
            </a:endParaRPr>
          </a:p>
          <a:p>
            <a:r>
              <a:rPr kumimoji="1" lang="ja-JP" altLang="en-US" sz="2800" b="1" dirty="0">
                <a:solidFill>
                  <a:srgbClr val="00B0F0"/>
                </a:solidFill>
                <a:latin typeface="メイリオ" panose="020B0604030504040204" pitchFamily="50" charset="-128"/>
                <a:ea typeface="メイリオ" panose="020B0604030504040204" pitchFamily="50" charset="-128"/>
              </a:rPr>
              <a:t>●幼児の低体重･早産　　　　　</a:t>
            </a:r>
            <a:r>
              <a:rPr kumimoji="1" lang="ja-JP" altLang="en-US" sz="1200" b="1" dirty="0">
                <a:solidFill>
                  <a:srgbClr val="00B0F0"/>
                </a:solidFill>
                <a:latin typeface="メイリオ" panose="020B0604030504040204" pitchFamily="50" charset="-128"/>
                <a:ea typeface="メイリオ" panose="020B0604030504040204" pitchFamily="50" charset="-128"/>
              </a:rPr>
              <a:t>　</a:t>
            </a:r>
            <a:r>
              <a:rPr kumimoji="1" lang="ja-JP" altLang="en-US" sz="2800" b="1" dirty="0">
                <a:solidFill>
                  <a:srgbClr val="00B0F0"/>
                </a:solidFill>
                <a:latin typeface="メイリオ" panose="020B0604030504040204" pitchFamily="50" charset="-128"/>
                <a:ea typeface="メイリオ" panose="020B0604030504040204" pitchFamily="50" charset="-128"/>
              </a:rPr>
              <a:t>●肺炎</a:t>
            </a:r>
            <a:endParaRPr kumimoji="1" lang="en-US" altLang="ja-JP" sz="2800" b="1" dirty="0">
              <a:solidFill>
                <a:srgbClr val="00B0F0"/>
              </a:solidFill>
              <a:latin typeface="メイリオ" panose="020B0604030504040204" pitchFamily="50" charset="-128"/>
              <a:ea typeface="メイリオ" panose="020B0604030504040204" pitchFamily="50" charset="-128"/>
            </a:endParaRPr>
          </a:p>
          <a:p>
            <a:r>
              <a:rPr kumimoji="1" lang="ja-JP" altLang="en-US" sz="2800" b="1" dirty="0">
                <a:solidFill>
                  <a:srgbClr val="00B0F0"/>
                </a:solidFill>
                <a:latin typeface="メイリオ" panose="020B0604030504040204" pitchFamily="50" charset="-128"/>
                <a:ea typeface="メイリオ" panose="020B0604030504040204" pitchFamily="50" charset="-128"/>
              </a:rPr>
              <a:t>●バージャー病　　　　　　　　</a:t>
            </a:r>
            <a:r>
              <a:rPr kumimoji="1" lang="ja-JP" altLang="en-US" sz="2800" b="1" dirty="0">
                <a:solidFill>
                  <a:srgbClr val="FF0000"/>
                </a:solidFill>
                <a:latin typeface="メイリオ" panose="020B0604030504040204" pitchFamily="50" charset="-128"/>
                <a:ea typeface="メイリオ" panose="020B0604030504040204" pitchFamily="50" charset="-128"/>
              </a:rPr>
              <a:t>●肥満</a:t>
            </a:r>
            <a:endParaRPr kumimoji="1" lang="en-US" altLang="ja-JP" sz="2800" b="1" dirty="0">
              <a:solidFill>
                <a:srgbClr val="FF0000"/>
              </a:solidFill>
              <a:latin typeface="メイリオ" panose="020B0604030504040204" pitchFamily="50" charset="-128"/>
              <a:ea typeface="メイリオ" panose="020B0604030504040204" pitchFamily="50" charset="-128"/>
            </a:endParaRPr>
          </a:p>
          <a:p>
            <a:r>
              <a:rPr kumimoji="1" lang="ja-JP" altLang="en-US" sz="2800" b="1" dirty="0">
                <a:solidFill>
                  <a:srgbClr val="00B0F0"/>
                </a:solidFill>
                <a:latin typeface="メイリオ" panose="020B0604030504040204" pitchFamily="50" charset="-128"/>
                <a:ea typeface="メイリオ" panose="020B0604030504040204" pitchFamily="50" charset="-128"/>
              </a:rPr>
              <a:t>　　　　　　　　　　　　　　　●骨粗鬆症</a:t>
            </a:r>
          </a:p>
        </p:txBody>
      </p:sp>
      <p:grpSp>
        <p:nvGrpSpPr>
          <p:cNvPr id="19" name="グループ化 18">
            <a:extLst>
              <a:ext uri="{FF2B5EF4-FFF2-40B4-BE49-F238E27FC236}">
                <a16:creationId xmlns:a16="http://schemas.microsoft.com/office/drawing/2014/main" id="{E2F3113D-4E35-41ED-82F2-EE1305ADB022}"/>
              </a:ext>
            </a:extLst>
          </p:cNvPr>
          <p:cNvGrpSpPr/>
          <p:nvPr/>
        </p:nvGrpSpPr>
        <p:grpSpPr>
          <a:xfrm>
            <a:off x="4095653" y="3504733"/>
            <a:ext cx="1686241" cy="2928450"/>
            <a:chOff x="-4381168" y="2166439"/>
            <a:chExt cx="1686241" cy="2928450"/>
          </a:xfrm>
        </p:grpSpPr>
        <p:pic>
          <p:nvPicPr>
            <p:cNvPr id="20" name="図 19">
              <a:extLst>
                <a:ext uri="{FF2B5EF4-FFF2-40B4-BE49-F238E27FC236}">
                  <a16:creationId xmlns:a16="http://schemas.microsoft.com/office/drawing/2014/main" id="{79DC02B3-8CC1-43D7-9B5D-4A0E7E3FF031}"/>
                </a:ext>
              </a:extLst>
            </p:cNvPr>
            <p:cNvPicPr>
              <a:picLocks noChangeAspect="1"/>
            </p:cNvPicPr>
            <p:nvPr/>
          </p:nvPicPr>
          <p:blipFill rotWithShape="1">
            <a:blip r:embed="rId4"/>
            <a:srcRect l="33388" t="20563" r="30428" b="30760"/>
            <a:stretch/>
          </p:blipFill>
          <p:spPr>
            <a:xfrm>
              <a:off x="-4242927" y="2166439"/>
              <a:ext cx="1548000" cy="2928450"/>
            </a:xfrm>
            <a:prstGeom prst="rect">
              <a:avLst/>
            </a:prstGeom>
          </p:spPr>
        </p:pic>
        <p:sp>
          <p:nvSpPr>
            <p:cNvPr id="21" name="楕円 20">
              <a:extLst>
                <a:ext uri="{FF2B5EF4-FFF2-40B4-BE49-F238E27FC236}">
                  <a16:creationId xmlns:a16="http://schemas.microsoft.com/office/drawing/2014/main" id="{C14FBCCA-EEED-42F9-9EBB-878C2AD63A92}"/>
                </a:ext>
              </a:extLst>
            </p:cNvPr>
            <p:cNvSpPr/>
            <p:nvPr/>
          </p:nvSpPr>
          <p:spPr>
            <a:xfrm>
              <a:off x="-4381168" y="3707074"/>
              <a:ext cx="365760" cy="1089329"/>
            </a:xfrm>
            <a:prstGeom prst="ellipse">
              <a:avLst/>
            </a:prstGeom>
            <a:solidFill>
              <a:schemeClr val="bg1"/>
            </a:solidFill>
            <a:ln w="635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l"/>
              <a:endParaRPr kumimoji="1" lang="ja-JP" altLang="en-US" sz="1600" b="1" dirty="0">
                <a:latin typeface="メイリオ" panose="020B0604030504040204" pitchFamily="50" charset="-128"/>
                <a:ea typeface="メイリオ" panose="020B0604030504040204" pitchFamily="50" charset="-128"/>
              </a:endParaRPr>
            </a:p>
          </p:txBody>
        </p:sp>
      </p:grpSp>
      <p:sp>
        <p:nvSpPr>
          <p:cNvPr id="22" name="Google Shape;27;p35">
            <a:extLst>
              <a:ext uri="{FF2B5EF4-FFF2-40B4-BE49-F238E27FC236}">
                <a16:creationId xmlns:a16="http://schemas.microsoft.com/office/drawing/2014/main" id="{A07C1AA4-1043-4CD4-B5FD-2692F2BE3C4F}"/>
              </a:ext>
            </a:extLst>
          </p:cNvPr>
          <p:cNvSpPr txBox="1"/>
          <p:nvPr/>
        </p:nvSpPr>
        <p:spPr>
          <a:xfrm>
            <a:off x="246832" y="6624392"/>
            <a:ext cx="2708804"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13</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kumimoji="1" lang="en-US" altLang="ja-JP" sz="900" dirty="0">
                <a:latin typeface="メイリオ" panose="020B0604030504040204" pitchFamily="50" charset="-128"/>
                <a:ea typeface="メイリオ" panose="020B0604030504040204" pitchFamily="50" charset="-128"/>
              </a:rPr>
              <a:t>8020</a:t>
            </a:r>
            <a:r>
              <a:rPr kumimoji="1" lang="ja-JP" altLang="en-US" sz="900" dirty="0">
                <a:latin typeface="メイリオ" panose="020B0604030504040204" pitchFamily="50" charset="-128"/>
                <a:ea typeface="メイリオ" panose="020B0604030504040204" pitchFamily="50" charset="-128"/>
              </a:rPr>
              <a:t>達成型社会の産業歯科保健　パート</a:t>
            </a:r>
            <a:r>
              <a:rPr kumimoji="1" lang="en-US" altLang="ja-JP" sz="900" dirty="0">
                <a:latin typeface="メイリオ" panose="020B0604030504040204" pitchFamily="50" charset="-128"/>
                <a:ea typeface="メイリオ" panose="020B0604030504040204" pitchFamily="50" charset="-128"/>
              </a:rPr>
              <a:t>1</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pic>
        <p:nvPicPr>
          <p:cNvPr id="17" name="図 16">
            <a:extLst>
              <a:ext uri="{FF2B5EF4-FFF2-40B4-BE49-F238E27FC236}">
                <a16:creationId xmlns:a16="http://schemas.microsoft.com/office/drawing/2014/main" id="{08DE77B6-31A5-4C38-AAA8-15B3A9367BA7}"/>
              </a:ext>
            </a:extLst>
          </p:cNvPr>
          <p:cNvPicPr>
            <a:picLocks noChangeAspect="1"/>
          </p:cNvPicPr>
          <p:nvPr/>
        </p:nvPicPr>
        <p:blipFill rotWithShape="1">
          <a:blip r:embed="rId4"/>
          <a:srcRect l="9210" t="79388" r="10198" b="7251"/>
          <a:stretch/>
        </p:blipFill>
        <p:spPr>
          <a:xfrm>
            <a:off x="579019" y="5566100"/>
            <a:ext cx="3930317" cy="916292"/>
          </a:xfrm>
          <a:prstGeom prst="rect">
            <a:avLst/>
          </a:prstGeom>
        </p:spPr>
      </p:pic>
      <p:sp>
        <p:nvSpPr>
          <p:cNvPr id="18" name="object 91">
            <a:extLst>
              <a:ext uri="{FF2B5EF4-FFF2-40B4-BE49-F238E27FC236}">
                <a16:creationId xmlns:a16="http://schemas.microsoft.com/office/drawing/2014/main" id="{CAE74FAA-3F9E-4CB8-B2E7-382B1C04EE82}"/>
              </a:ext>
            </a:extLst>
          </p:cNvPr>
          <p:cNvSpPr txBox="1"/>
          <p:nvPr/>
        </p:nvSpPr>
        <p:spPr>
          <a:xfrm>
            <a:off x="1225872" y="6460126"/>
            <a:ext cx="6245738" cy="164266"/>
          </a:xfrm>
          <a:prstGeom prst="rect">
            <a:avLst/>
          </a:prstGeom>
        </p:spPr>
        <p:txBody>
          <a:bodyPr vert="horz" wrap="square" lIns="0" tIns="25517" rIns="0" bIns="0" rtlCol="0">
            <a:spAutoFit/>
          </a:bodyPr>
          <a:lstStyle/>
          <a:p>
            <a:pPr marL="21264" algn="r">
              <a:spcBef>
                <a:spcPts val="201"/>
              </a:spcBef>
            </a:pPr>
            <a:r>
              <a:rPr lang="ja-JP" altLang="en-US" sz="900" spc="33" dirty="0">
                <a:solidFill>
                  <a:srgbClr val="231F20"/>
                </a:solidFill>
                <a:latin typeface="メイリオ" panose="020B0604030504040204" pitchFamily="50" charset="-128"/>
                <a:ea typeface="メイリオ" panose="020B0604030504040204" pitchFamily="50" charset="-128"/>
                <a:cs typeface="Microsoft JhengHei"/>
              </a:rPr>
              <a:t>出典：日本歯科医師会</a:t>
            </a:r>
            <a:r>
              <a:rPr lang="ja-JP" altLang="en-US" sz="900" spc="33" dirty="0">
                <a:solidFill>
                  <a:srgbClr val="231F20"/>
                </a:solidFill>
                <a:latin typeface="メイリオ" panose="020B0604030504040204" pitchFamily="50" charset="-128"/>
                <a:ea typeface="メイリオ" panose="020B0604030504040204" pitchFamily="50" charset="-128"/>
              </a:rPr>
              <a:t>リーフレット「最近、歯医者さんに行っていますか？」一部改変</a:t>
            </a:r>
            <a:endParaRPr sz="900" spc="33" dirty="0">
              <a:solidFill>
                <a:srgbClr val="231F2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010991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object 59">
            <a:extLst>
              <a:ext uri="{FF2B5EF4-FFF2-40B4-BE49-F238E27FC236}">
                <a16:creationId xmlns:a16="http://schemas.microsoft.com/office/drawing/2014/main" id="{F0189052-F928-468E-AB72-7D9CC2D4D038}"/>
              </a:ext>
            </a:extLst>
          </p:cNvPr>
          <p:cNvSpPr/>
          <p:nvPr/>
        </p:nvSpPr>
        <p:spPr>
          <a:xfrm>
            <a:off x="5089093" y="4863722"/>
            <a:ext cx="3270347" cy="0"/>
          </a:xfrm>
          <a:custGeom>
            <a:avLst/>
            <a:gdLst/>
            <a:ahLst/>
            <a:cxnLst/>
            <a:rect l="l" t="t" r="r" b="b"/>
            <a:pathLst>
              <a:path w="2399029">
                <a:moveTo>
                  <a:pt x="0" y="0"/>
                </a:moveTo>
                <a:lnTo>
                  <a:pt x="2398699" y="0"/>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442" name="object 59">
            <a:extLst>
              <a:ext uri="{FF2B5EF4-FFF2-40B4-BE49-F238E27FC236}">
                <a16:creationId xmlns:a16="http://schemas.microsoft.com/office/drawing/2014/main" id="{D4335460-9F40-49D7-9D6D-3918AE30B217}"/>
              </a:ext>
            </a:extLst>
          </p:cNvPr>
          <p:cNvSpPr/>
          <p:nvPr/>
        </p:nvSpPr>
        <p:spPr>
          <a:xfrm>
            <a:off x="5097545" y="4253541"/>
            <a:ext cx="3270347" cy="0"/>
          </a:xfrm>
          <a:custGeom>
            <a:avLst/>
            <a:gdLst/>
            <a:ahLst/>
            <a:cxnLst/>
            <a:rect l="l" t="t" r="r" b="b"/>
            <a:pathLst>
              <a:path w="2399029">
                <a:moveTo>
                  <a:pt x="0" y="0"/>
                </a:moveTo>
                <a:lnTo>
                  <a:pt x="2398699" y="0"/>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pic>
        <p:nvPicPr>
          <p:cNvPr id="3" name="Picture 4">
            <a:extLst>
              <a:ext uri="{FF2B5EF4-FFF2-40B4-BE49-F238E27FC236}">
                <a16:creationId xmlns:a16="http://schemas.microsoft.com/office/drawing/2014/main" id="{95660CB1-E401-47E1-99F7-4B2801D072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1610" y="5603708"/>
            <a:ext cx="1672389" cy="12542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８０２０ロゴマーク">
            <a:extLst>
              <a:ext uri="{FF2B5EF4-FFF2-40B4-BE49-F238E27FC236}">
                <a16:creationId xmlns:a16="http://schemas.microsoft.com/office/drawing/2014/main" id="{6964CA86-33F8-49B8-BC67-A85CFCFD92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603" y="145634"/>
            <a:ext cx="1498406" cy="504072"/>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4">
            <a:extLst>
              <a:ext uri="{FF2B5EF4-FFF2-40B4-BE49-F238E27FC236}">
                <a16:creationId xmlns:a16="http://schemas.microsoft.com/office/drawing/2014/main" id="{D087C0BA-C84A-431A-8FFC-6EA43EF4DEDF}"/>
              </a:ext>
            </a:extLst>
          </p:cNvPr>
          <p:cNvSpPr txBox="1">
            <a:spLocks noChangeArrowheads="1"/>
          </p:cNvSpPr>
          <p:nvPr/>
        </p:nvSpPr>
        <p:spPr bwMode="auto">
          <a:xfrm>
            <a:off x="0" y="708578"/>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lang="ja-JP" altLang="en-US" sz="4000" b="1" dirty="0">
                <a:solidFill>
                  <a:srgbClr val="00B050"/>
                </a:solidFill>
                <a:latin typeface="メイリオ" panose="020B0604030504040204" pitchFamily="50" charset="-128"/>
                <a:ea typeface="メイリオ" panose="020B0604030504040204" pitchFamily="50" charset="-128"/>
              </a:rPr>
              <a:t>健康な身体は歯と口腔の健康から</a:t>
            </a:r>
          </a:p>
        </p:txBody>
      </p:sp>
      <p:sp>
        <p:nvSpPr>
          <p:cNvPr id="8" name="Google Shape;27;p35">
            <a:extLst>
              <a:ext uri="{FF2B5EF4-FFF2-40B4-BE49-F238E27FC236}">
                <a16:creationId xmlns:a16="http://schemas.microsoft.com/office/drawing/2014/main" id="{F0E957FE-2A3F-4E0D-A3A3-45A498F66F05}"/>
              </a:ext>
            </a:extLst>
          </p:cNvPr>
          <p:cNvSpPr txBox="1"/>
          <p:nvPr/>
        </p:nvSpPr>
        <p:spPr>
          <a:xfrm>
            <a:off x="246832" y="6624392"/>
            <a:ext cx="2524877"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14</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kumimoji="1" lang="en-US" altLang="ja-JP" sz="900" dirty="0">
                <a:latin typeface="メイリオ" panose="020B0604030504040204" pitchFamily="50" charset="-128"/>
                <a:ea typeface="メイリオ" panose="020B0604030504040204" pitchFamily="50" charset="-128"/>
              </a:rPr>
              <a:t>8020</a:t>
            </a:r>
            <a:r>
              <a:rPr kumimoji="1" lang="ja-JP" altLang="en-US" sz="900" dirty="0">
                <a:latin typeface="メイリオ" panose="020B0604030504040204" pitchFamily="50" charset="-128"/>
                <a:ea typeface="メイリオ" panose="020B0604030504040204" pitchFamily="50" charset="-128"/>
              </a:rPr>
              <a:t>達成型社会の産業歯科保健　パート</a:t>
            </a:r>
            <a:r>
              <a:rPr kumimoji="1" lang="en-US" altLang="ja-JP" sz="900" dirty="0">
                <a:latin typeface="メイリオ" panose="020B0604030504040204" pitchFamily="50" charset="-128"/>
                <a:ea typeface="メイリオ" panose="020B0604030504040204" pitchFamily="50" charset="-128"/>
              </a:rPr>
              <a:t>1</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sp>
        <p:nvSpPr>
          <p:cNvPr id="96" name="object 2">
            <a:extLst>
              <a:ext uri="{FF2B5EF4-FFF2-40B4-BE49-F238E27FC236}">
                <a16:creationId xmlns:a16="http://schemas.microsoft.com/office/drawing/2014/main" id="{FA1D142E-70A0-407F-BBB3-2F257A915A6A}"/>
              </a:ext>
            </a:extLst>
          </p:cNvPr>
          <p:cNvSpPr txBox="1"/>
          <p:nvPr/>
        </p:nvSpPr>
        <p:spPr>
          <a:xfrm>
            <a:off x="900113" y="1445436"/>
            <a:ext cx="7401676" cy="867545"/>
          </a:xfrm>
          <a:prstGeom prst="rect">
            <a:avLst/>
          </a:prstGeom>
        </p:spPr>
        <p:txBody>
          <a:bodyPr vert="horz" wrap="square" lIns="0" tIns="160655" rIns="0" bIns="0" rtlCol="0">
            <a:spAutoFit/>
          </a:bodyPr>
          <a:lstStyle/>
          <a:p>
            <a:pPr marL="192405" indent="-180340">
              <a:spcBef>
                <a:spcPts val="1265"/>
              </a:spcBef>
              <a:buChar char="■"/>
              <a:tabLst>
                <a:tab pos="193040" algn="l"/>
              </a:tabLst>
            </a:pPr>
            <a:r>
              <a:rPr sz="2400" b="1" dirty="0">
                <a:solidFill>
                  <a:srgbClr val="00B050"/>
                </a:solidFill>
                <a:latin typeface="メイリオ" panose="020B0604030504040204" pitchFamily="50" charset="-128"/>
                <a:ea typeface="メイリオ" panose="020B0604030504040204" pitchFamily="50" charset="-128"/>
                <a:cs typeface="Microsoft JhengHei"/>
              </a:rPr>
              <a:t>歯数と平均寿命・健康寿命</a:t>
            </a:r>
            <a:endParaRPr sz="2400" dirty="0">
              <a:solidFill>
                <a:srgbClr val="00B050"/>
              </a:solidFill>
              <a:latin typeface="メイリオ" panose="020B0604030504040204" pitchFamily="50" charset="-128"/>
              <a:ea typeface="メイリオ" panose="020B0604030504040204" pitchFamily="50" charset="-128"/>
              <a:cs typeface="Microsoft JhengHei"/>
            </a:endParaRPr>
          </a:p>
          <a:p>
            <a:pPr marL="228600">
              <a:spcBef>
                <a:spcPts val="740"/>
              </a:spcBef>
            </a:pPr>
            <a:r>
              <a:rPr lang="ja-JP" altLang="en-US" sz="1400" b="1" spc="10" dirty="0">
                <a:solidFill>
                  <a:srgbClr val="231F20"/>
                </a:solidFill>
                <a:latin typeface="メイリオ" panose="020B0604030504040204" pitchFamily="50" charset="-128"/>
                <a:ea typeface="メイリオ" panose="020B0604030504040204" pitchFamily="50" charset="-128"/>
                <a:cs typeface="Microsoft JhengHei"/>
              </a:rPr>
              <a:t>　</a:t>
            </a:r>
            <a:r>
              <a:rPr sz="1400" b="1" spc="10" dirty="0" err="1">
                <a:solidFill>
                  <a:srgbClr val="231F20"/>
                </a:solidFill>
                <a:latin typeface="メイリオ" panose="020B0604030504040204" pitchFamily="50" charset="-128"/>
                <a:ea typeface="メイリオ" panose="020B0604030504040204" pitchFamily="50" charset="-128"/>
                <a:cs typeface="Microsoft JhengHei"/>
              </a:rPr>
              <a:t>自身の歯が多い</a:t>
            </a:r>
            <a:r>
              <a:rPr lang="ja-JP" altLang="en-US" sz="1400" b="1" spc="10" dirty="0">
                <a:solidFill>
                  <a:srgbClr val="231F20"/>
                </a:solidFill>
                <a:latin typeface="メイリオ" panose="020B0604030504040204" pitchFamily="50" charset="-128"/>
                <a:ea typeface="メイリオ" panose="020B0604030504040204" pitchFamily="50" charset="-128"/>
                <a:cs typeface="Microsoft JhengHei"/>
              </a:rPr>
              <a:t>と</a:t>
            </a:r>
            <a:r>
              <a:rPr sz="1400" b="1" spc="10" dirty="0">
                <a:solidFill>
                  <a:srgbClr val="231F20"/>
                </a:solidFill>
                <a:latin typeface="メイリオ" panose="020B0604030504040204" pitchFamily="50" charset="-128"/>
                <a:ea typeface="メイリオ" panose="020B0604030504040204" pitchFamily="50" charset="-128"/>
                <a:cs typeface="Microsoft JhengHei"/>
              </a:rPr>
              <a:t>、</a:t>
            </a:r>
            <a:r>
              <a:rPr sz="1400" b="1" spc="10" dirty="0" err="1">
                <a:solidFill>
                  <a:srgbClr val="231F20"/>
                </a:solidFill>
                <a:latin typeface="メイリオ" panose="020B0604030504040204" pitchFamily="50" charset="-128"/>
                <a:ea typeface="メイリオ" panose="020B0604030504040204" pitchFamily="50" charset="-128"/>
                <a:cs typeface="Microsoft JhengHei"/>
              </a:rPr>
              <a:t>寿命・健康寿命が長く、要介護でいる期間が短い</a:t>
            </a:r>
            <a:endParaRPr sz="1400" dirty="0">
              <a:latin typeface="メイリオ" panose="020B0604030504040204" pitchFamily="50" charset="-128"/>
              <a:ea typeface="メイリオ" panose="020B0604030504040204" pitchFamily="50" charset="-128"/>
              <a:cs typeface="Microsoft JhengHei"/>
            </a:endParaRPr>
          </a:p>
        </p:txBody>
      </p:sp>
      <p:sp>
        <p:nvSpPr>
          <p:cNvPr id="356" name="object 3">
            <a:extLst>
              <a:ext uri="{FF2B5EF4-FFF2-40B4-BE49-F238E27FC236}">
                <a16:creationId xmlns:a16="http://schemas.microsoft.com/office/drawing/2014/main" id="{68C9807A-F126-4E74-9977-1A5F6FAE01BC}"/>
              </a:ext>
            </a:extLst>
          </p:cNvPr>
          <p:cNvSpPr txBox="1"/>
          <p:nvPr/>
        </p:nvSpPr>
        <p:spPr>
          <a:xfrm>
            <a:off x="1080250" y="2666938"/>
            <a:ext cx="2831938" cy="328472"/>
          </a:xfrm>
          <a:prstGeom prst="rect">
            <a:avLst/>
          </a:prstGeom>
        </p:spPr>
        <p:txBody>
          <a:bodyPr vert="horz" wrap="square" lIns="0" tIns="20495" rIns="0" bIns="0" rtlCol="0">
            <a:spAutoFit/>
          </a:bodyPr>
          <a:lstStyle/>
          <a:p>
            <a:pPr marL="15767">
              <a:spcBef>
                <a:spcPts val="161"/>
              </a:spcBef>
            </a:pPr>
            <a:r>
              <a:rPr sz="2000" b="1" spc="37" dirty="0">
                <a:solidFill>
                  <a:srgbClr val="00B050"/>
                </a:solidFill>
                <a:latin typeface="メイリオ" panose="020B0604030504040204" pitchFamily="50" charset="-128"/>
                <a:ea typeface="メイリオ" panose="020B0604030504040204" pitchFamily="50" charset="-128"/>
                <a:cs typeface="Microsoft JhengHei"/>
              </a:rPr>
              <a:t>歯</a:t>
            </a:r>
            <a:r>
              <a:rPr sz="2000" b="1" spc="-43" dirty="0">
                <a:solidFill>
                  <a:srgbClr val="00B050"/>
                </a:solidFill>
                <a:latin typeface="メイリオ" panose="020B0604030504040204" pitchFamily="50" charset="-128"/>
                <a:ea typeface="メイリオ" panose="020B0604030504040204" pitchFamily="50" charset="-128"/>
                <a:cs typeface="Microsoft JhengHei"/>
              </a:rPr>
              <a:t>数と</a:t>
            </a:r>
            <a:r>
              <a:rPr sz="2000" b="1" spc="37" dirty="0">
                <a:solidFill>
                  <a:srgbClr val="00B050"/>
                </a:solidFill>
                <a:latin typeface="メイリオ" panose="020B0604030504040204" pitchFamily="50" charset="-128"/>
                <a:ea typeface="メイリオ" panose="020B0604030504040204" pitchFamily="50" charset="-128"/>
                <a:cs typeface="Microsoft JhengHei"/>
              </a:rPr>
              <a:t>平均寿命の関係</a:t>
            </a:r>
            <a:endParaRPr sz="2000" dirty="0">
              <a:solidFill>
                <a:srgbClr val="00B050"/>
              </a:solidFill>
              <a:latin typeface="メイリオ" panose="020B0604030504040204" pitchFamily="50" charset="-128"/>
              <a:ea typeface="メイリオ" panose="020B0604030504040204" pitchFamily="50" charset="-128"/>
              <a:cs typeface="Microsoft JhengHei"/>
            </a:endParaRPr>
          </a:p>
        </p:txBody>
      </p:sp>
      <p:grpSp>
        <p:nvGrpSpPr>
          <p:cNvPr id="2" name="グループ化 1">
            <a:extLst>
              <a:ext uri="{FF2B5EF4-FFF2-40B4-BE49-F238E27FC236}">
                <a16:creationId xmlns:a16="http://schemas.microsoft.com/office/drawing/2014/main" id="{F27E8B06-7624-4DA0-8BDB-FA5B77E90EFE}"/>
              </a:ext>
            </a:extLst>
          </p:cNvPr>
          <p:cNvGrpSpPr/>
          <p:nvPr/>
        </p:nvGrpSpPr>
        <p:grpSpPr>
          <a:xfrm>
            <a:off x="369455" y="3080947"/>
            <a:ext cx="3709233" cy="2961035"/>
            <a:chOff x="1109644" y="3196886"/>
            <a:chExt cx="3051392" cy="2015464"/>
          </a:xfrm>
        </p:grpSpPr>
        <p:sp>
          <p:nvSpPr>
            <p:cNvPr id="358" name="object 5">
              <a:extLst>
                <a:ext uri="{FF2B5EF4-FFF2-40B4-BE49-F238E27FC236}">
                  <a16:creationId xmlns:a16="http://schemas.microsoft.com/office/drawing/2014/main" id="{47A8F02F-7DFF-4834-B0CF-95AAFBF88F6B}"/>
                </a:ext>
              </a:extLst>
            </p:cNvPr>
            <p:cNvSpPr txBox="1"/>
            <p:nvPr/>
          </p:nvSpPr>
          <p:spPr>
            <a:xfrm>
              <a:off x="1297815" y="4193595"/>
              <a:ext cx="396000" cy="307184"/>
            </a:xfrm>
            <a:prstGeom prst="rect">
              <a:avLst/>
            </a:prstGeom>
          </p:spPr>
          <p:txBody>
            <a:bodyPr vert="horz" wrap="square" lIns="0" tIns="20495" rIns="0" bIns="0" rtlCol="0">
              <a:spAutoFit/>
            </a:bodyPr>
            <a:lstStyle/>
            <a:p>
              <a:pPr marL="15767">
                <a:spcBef>
                  <a:spcPts val="161"/>
                </a:spcBef>
              </a:pPr>
              <a:r>
                <a:rPr sz="931" spc="124" dirty="0">
                  <a:solidFill>
                    <a:srgbClr val="231F20"/>
                  </a:solidFill>
                  <a:latin typeface="メイリオ" panose="020B0604030504040204" pitchFamily="50" charset="-128"/>
                  <a:ea typeface="メイリオ" panose="020B0604030504040204" pitchFamily="50" charset="-128"/>
                  <a:cs typeface="SimSun"/>
                </a:rPr>
                <a:t>75</a:t>
              </a:r>
              <a:endParaRPr sz="931">
                <a:latin typeface="メイリオ" panose="020B0604030504040204" pitchFamily="50" charset="-128"/>
                <a:ea typeface="メイリオ" panose="020B0604030504040204" pitchFamily="50" charset="-128"/>
                <a:cs typeface="SimSun"/>
              </a:endParaRPr>
            </a:p>
          </p:txBody>
        </p:sp>
        <p:sp>
          <p:nvSpPr>
            <p:cNvPr id="359" name="object 6">
              <a:extLst>
                <a:ext uri="{FF2B5EF4-FFF2-40B4-BE49-F238E27FC236}">
                  <a16:creationId xmlns:a16="http://schemas.microsoft.com/office/drawing/2014/main" id="{F4DB8FC0-EC17-4739-89B8-5BEF0E59EFDC}"/>
                </a:ext>
              </a:extLst>
            </p:cNvPr>
            <p:cNvSpPr txBox="1"/>
            <p:nvPr/>
          </p:nvSpPr>
          <p:spPr>
            <a:xfrm>
              <a:off x="1297815" y="3746743"/>
              <a:ext cx="396000" cy="307184"/>
            </a:xfrm>
            <a:prstGeom prst="rect">
              <a:avLst/>
            </a:prstGeom>
          </p:spPr>
          <p:txBody>
            <a:bodyPr vert="horz" wrap="square" lIns="0" tIns="20495" rIns="0" bIns="0" rtlCol="0">
              <a:spAutoFit/>
            </a:bodyPr>
            <a:lstStyle/>
            <a:p>
              <a:pPr marL="15767">
                <a:spcBef>
                  <a:spcPts val="161"/>
                </a:spcBef>
              </a:pPr>
              <a:r>
                <a:rPr sz="931" spc="124" dirty="0">
                  <a:solidFill>
                    <a:srgbClr val="231F20"/>
                  </a:solidFill>
                  <a:latin typeface="メイリオ" panose="020B0604030504040204" pitchFamily="50" charset="-128"/>
                  <a:ea typeface="メイリオ" panose="020B0604030504040204" pitchFamily="50" charset="-128"/>
                  <a:cs typeface="SimSun"/>
                </a:rPr>
                <a:t>80</a:t>
              </a:r>
              <a:endParaRPr sz="931" dirty="0">
                <a:latin typeface="メイリオ" panose="020B0604030504040204" pitchFamily="50" charset="-128"/>
                <a:ea typeface="メイリオ" panose="020B0604030504040204" pitchFamily="50" charset="-128"/>
                <a:cs typeface="SimSun"/>
              </a:endParaRPr>
            </a:p>
          </p:txBody>
        </p:sp>
        <p:sp>
          <p:nvSpPr>
            <p:cNvPr id="360" name="object 7">
              <a:extLst>
                <a:ext uri="{FF2B5EF4-FFF2-40B4-BE49-F238E27FC236}">
                  <a16:creationId xmlns:a16="http://schemas.microsoft.com/office/drawing/2014/main" id="{41D2C32A-C4B3-45F1-B0A3-23EED729B96D}"/>
                </a:ext>
              </a:extLst>
            </p:cNvPr>
            <p:cNvSpPr txBox="1"/>
            <p:nvPr/>
          </p:nvSpPr>
          <p:spPr>
            <a:xfrm>
              <a:off x="2263051" y="3450325"/>
              <a:ext cx="367337" cy="218015"/>
            </a:xfrm>
            <a:prstGeom prst="rect">
              <a:avLst/>
            </a:prstGeom>
          </p:spPr>
          <p:txBody>
            <a:bodyPr vert="horz" wrap="square" lIns="0" tIns="17342" rIns="0" bIns="0" rtlCol="0">
              <a:spAutoFit/>
            </a:bodyPr>
            <a:lstStyle/>
            <a:p>
              <a:pPr marL="15767">
                <a:spcBef>
                  <a:spcPts val="137"/>
                </a:spcBef>
              </a:pPr>
              <a:r>
                <a:rPr sz="1303" b="1" spc="12" dirty="0">
                  <a:solidFill>
                    <a:srgbClr val="F04E3E"/>
                  </a:solidFill>
                  <a:latin typeface="メイリオ" panose="020B0604030504040204" pitchFamily="50" charset="-128"/>
                  <a:ea typeface="メイリオ" panose="020B0604030504040204" pitchFamily="50" charset="-128"/>
                  <a:cs typeface="Malgun Gothic"/>
                </a:rPr>
                <a:t>女性</a:t>
              </a:r>
              <a:endParaRPr sz="1303">
                <a:latin typeface="メイリオ" panose="020B0604030504040204" pitchFamily="50" charset="-128"/>
                <a:ea typeface="メイリオ" panose="020B0604030504040204" pitchFamily="50" charset="-128"/>
                <a:cs typeface="Malgun Gothic"/>
              </a:endParaRPr>
            </a:p>
          </p:txBody>
        </p:sp>
        <p:sp>
          <p:nvSpPr>
            <p:cNvPr id="361" name="object 8">
              <a:extLst>
                <a:ext uri="{FF2B5EF4-FFF2-40B4-BE49-F238E27FC236}">
                  <a16:creationId xmlns:a16="http://schemas.microsoft.com/office/drawing/2014/main" id="{679EBA86-AA97-46EB-A469-6BF16AC02C4A}"/>
                </a:ext>
              </a:extLst>
            </p:cNvPr>
            <p:cNvSpPr txBox="1"/>
            <p:nvPr/>
          </p:nvSpPr>
          <p:spPr>
            <a:xfrm>
              <a:off x="2413375" y="4148823"/>
              <a:ext cx="367337" cy="218015"/>
            </a:xfrm>
            <a:prstGeom prst="rect">
              <a:avLst/>
            </a:prstGeom>
          </p:spPr>
          <p:txBody>
            <a:bodyPr vert="horz" wrap="square" lIns="0" tIns="17342" rIns="0" bIns="0" rtlCol="0">
              <a:spAutoFit/>
            </a:bodyPr>
            <a:lstStyle/>
            <a:p>
              <a:pPr marL="15767">
                <a:spcBef>
                  <a:spcPts val="137"/>
                </a:spcBef>
              </a:pPr>
              <a:r>
                <a:rPr sz="1303" b="1" spc="12" dirty="0">
                  <a:solidFill>
                    <a:srgbClr val="389E9E"/>
                  </a:solidFill>
                  <a:latin typeface="メイリオ" panose="020B0604030504040204" pitchFamily="50" charset="-128"/>
                  <a:ea typeface="メイリオ" panose="020B0604030504040204" pitchFamily="50" charset="-128"/>
                  <a:cs typeface="Malgun Gothic"/>
                </a:rPr>
                <a:t>男性</a:t>
              </a:r>
              <a:endParaRPr sz="1303">
                <a:latin typeface="メイリオ" panose="020B0604030504040204" pitchFamily="50" charset="-128"/>
                <a:ea typeface="メイリオ" panose="020B0604030504040204" pitchFamily="50" charset="-128"/>
                <a:cs typeface="Malgun Gothic"/>
              </a:endParaRPr>
            </a:p>
          </p:txBody>
        </p:sp>
        <p:sp>
          <p:nvSpPr>
            <p:cNvPr id="362" name="object 9">
              <a:extLst>
                <a:ext uri="{FF2B5EF4-FFF2-40B4-BE49-F238E27FC236}">
                  <a16:creationId xmlns:a16="http://schemas.microsoft.com/office/drawing/2014/main" id="{487651B1-293F-4EB1-BF75-3ABDBB610E1F}"/>
                </a:ext>
              </a:extLst>
            </p:cNvPr>
            <p:cNvSpPr txBox="1"/>
            <p:nvPr/>
          </p:nvSpPr>
          <p:spPr>
            <a:xfrm>
              <a:off x="1592046" y="4808696"/>
              <a:ext cx="2568990" cy="403654"/>
            </a:xfrm>
            <a:prstGeom prst="rect">
              <a:avLst/>
            </a:prstGeom>
          </p:spPr>
          <p:txBody>
            <a:bodyPr vert="horz" wrap="square" lIns="0" tIns="20495" rIns="0" bIns="0" rtlCol="0">
              <a:spAutoFit/>
            </a:bodyPr>
            <a:lstStyle/>
            <a:p>
              <a:pPr marL="18129" algn="ctr">
                <a:spcBef>
                  <a:spcPts val="161"/>
                </a:spcBef>
                <a:tabLst>
                  <a:tab pos="393366" algn="l"/>
                  <a:tab pos="731552" algn="l"/>
                  <a:tab pos="1106788" algn="l"/>
                  <a:tab pos="1482023" algn="l"/>
                  <a:tab pos="1858047" algn="l"/>
                  <a:tab pos="2233282" algn="l"/>
                </a:tabLst>
              </a:pPr>
              <a:r>
                <a:rPr sz="931" spc="124" dirty="0">
                  <a:solidFill>
                    <a:srgbClr val="231F20"/>
                  </a:solidFill>
                  <a:latin typeface="メイリオ" panose="020B0604030504040204" pitchFamily="50" charset="-128"/>
                  <a:ea typeface="メイリオ" panose="020B0604030504040204" pitchFamily="50" charset="-128"/>
                  <a:cs typeface="SimSun"/>
                </a:rPr>
                <a:t>6	8	10	12	14	16	18</a:t>
              </a:r>
              <a:endParaRPr sz="931" dirty="0">
                <a:latin typeface="メイリオ" panose="020B0604030504040204" pitchFamily="50" charset="-128"/>
                <a:ea typeface="メイリオ" panose="020B0604030504040204" pitchFamily="50" charset="-128"/>
                <a:cs typeface="SimSun"/>
              </a:endParaRPr>
            </a:p>
            <a:p>
              <a:pPr marR="32320" algn="ctr">
                <a:spcBef>
                  <a:spcPts val="819"/>
                </a:spcBef>
              </a:pPr>
              <a:r>
                <a:rPr sz="1055" b="1" dirty="0">
                  <a:solidFill>
                    <a:srgbClr val="231F20"/>
                  </a:solidFill>
                  <a:latin typeface="メイリオ" panose="020B0604030504040204" pitchFamily="50" charset="-128"/>
                  <a:ea typeface="メイリオ" panose="020B0604030504040204" pitchFamily="50" charset="-128"/>
                  <a:cs typeface="SimSun"/>
                </a:rPr>
                <a:t>一人平均現在歯</a:t>
              </a:r>
              <a:r>
                <a:rPr sz="1055" b="1" spc="-385" dirty="0">
                  <a:solidFill>
                    <a:srgbClr val="231F20"/>
                  </a:solidFill>
                  <a:latin typeface="メイリオ" panose="020B0604030504040204" pitchFamily="50" charset="-128"/>
                  <a:ea typeface="メイリオ" panose="020B0604030504040204" pitchFamily="50" charset="-128"/>
                  <a:cs typeface="SimSun"/>
                </a:rPr>
                <a:t>数</a:t>
              </a:r>
              <a:r>
                <a:rPr sz="1055" b="1" spc="99" dirty="0">
                  <a:solidFill>
                    <a:srgbClr val="231F20"/>
                  </a:solidFill>
                  <a:latin typeface="メイリオ" panose="020B0604030504040204" pitchFamily="50" charset="-128"/>
                  <a:ea typeface="メイリオ" panose="020B0604030504040204" pitchFamily="50" charset="-128"/>
                  <a:cs typeface="SimSun"/>
                </a:rPr>
                <a:t>（6</a:t>
              </a:r>
              <a:r>
                <a:rPr sz="1055" b="1" spc="62" dirty="0">
                  <a:solidFill>
                    <a:srgbClr val="231F20"/>
                  </a:solidFill>
                  <a:latin typeface="メイリオ" panose="020B0604030504040204" pitchFamily="50" charset="-128"/>
                  <a:ea typeface="メイリオ" panose="020B0604030504040204" pitchFamily="50" charset="-128"/>
                  <a:cs typeface="SimSun"/>
                </a:rPr>
                <a:t>5</a:t>
              </a:r>
              <a:r>
                <a:rPr sz="1055" b="1" spc="-6" dirty="0">
                  <a:solidFill>
                    <a:srgbClr val="231F20"/>
                  </a:solidFill>
                  <a:latin typeface="メイリオ" panose="020B0604030504040204" pitchFamily="50" charset="-128"/>
                  <a:ea typeface="メイリオ" panose="020B0604030504040204" pitchFamily="50" charset="-128"/>
                  <a:cs typeface="SimSun"/>
                </a:rPr>
                <a:t>～</a:t>
              </a:r>
              <a:r>
                <a:rPr sz="1055" b="1" spc="68" dirty="0">
                  <a:solidFill>
                    <a:srgbClr val="231F20"/>
                  </a:solidFill>
                  <a:latin typeface="メイリオ" panose="020B0604030504040204" pitchFamily="50" charset="-128"/>
                  <a:ea typeface="メイリオ" panose="020B0604030504040204" pitchFamily="50" charset="-128"/>
                  <a:cs typeface="SimSun"/>
                </a:rPr>
                <a:t>74歳）</a:t>
              </a:r>
              <a:endParaRPr sz="1055" b="1" dirty="0">
                <a:latin typeface="メイリオ" panose="020B0604030504040204" pitchFamily="50" charset="-128"/>
                <a:ea typeface="メイリオ" panose="020B0604030504040204" pitchFamily="50" charset="-128"/>
                <a:cs typeface="SimSun"/>
              </a:endParaRPr>
            </a:p>
            <a:p>
              <a:pPr algn="ctr">
                <a:spcBef>
                  <a:spcPts val="192"/>
                </a:spcBef>
              </a:pPr>
              <a:r>
                <a:rPr lang="ja-JP" altLang="en-US" sz="900" spc="56" dirty="0">
                  <a:solidFill>
                    <a:srgbClr val="231F20"/>
                  </a:solidFill>
                  <a:latin typeface="メイリオ" panose="020B0604030504040204" pitchFamily="50" charset="-128"/>
                  <a:ea typeface="メイリオ" panose="020B0604030504040204" pitchFamily="50" charset="-128"/>
                  <a:cs typeface="SimSun"/>
                </a:rPr>
                <a:t>出典：</a:t>
              </a:r>
              <a:r>
                <a:rPr sz="900" spc="56" dirty="0" err="1">
                  <a:solidFill>
                    <a:srgbClr val="231F20"/>
                  </a:solidFill>
                  <a:latin typeface="メイリオ" panose="020B0604030504040204" pitchFamily="50" charset="-128"/>
                  <a:ea typeface="メイリオ" panose="020B0604030504040204" pitchFamily="50" charset="-128"/>
                  <a:cs typeface="SimSun"/>
                </a:rPr>
                <a:t>Fukai</a:t>
              </a:r>
              <a:r>
                <a:rPr sz="900" spc="-137" dirty="0">
                  <a:solidFill>
                    <a:srgbClr val="231F20"/>
                  </a:solidFill>
                  <a:latin typeface="メイリオ" panose="020B0604030504040204" pitchFamily="50" charset="-128"/>
                  <a:ea typeface="メイリオ" panose="020B0604030504040204" pitchFamily="50" charset="-128"/>
                  <a:cs typeface="SimSun"/>
                </a:rPr>
                <a:t> </a:t>
              </a:r>
              <a:r>
                <a:rPr sz="900" spc="205" dirty="0">
                  <a:solidFill>
                    <a:srgbClr val="231F20"/>
                  </a:solidFill>
                  <a:latin typeface="メイリオ" panose="020B0604030504040204" pitchFamily="50" charset="-128"/>
                  <a:ea typeface="メイリオ" panose="020B0604030504040204" pitchFamily="50" charset="-128"/>
                  <a:cs typeface="SimSun"/>
                </a:rPr>
                <a:t>K</a:t>
              </a:r>
              <a:r>
                <a:rPr sz="900" spc="-137" dirty="0">
                  <a:solidFill>
                    <a:srgbClr val="231F20"/>
                  </a:solidFill>
                  <a:latin typeface="メイリオ" panose="020B0604030504040204" pitchFamily="50" charset="-128"/>
                  <a:ea typeface="メイリオ" panose="020B0604030504040204" pitchFamily="50" charset="-128"/>
                  <a:cs typeface="SimSun"/>
                </a:rPr>
                <a:t> </a:t>
              </a:r>
              <a:r>
                <a:rPr sz="900" spc="6" dirty="0">
                  <a:solidFill>
                    <a:srgbClr val="231F20"/>
                  </a:solidFill>
                  <a:latin typeface="メイリオ" panose="020B0604030504040204" pitchFamily="50" charset="-128"/>
                  <a:ea typeface="メイリオ" panose="020B0604030504040204" pitchFamily="50" charset="-128"/>
                  <a:cs typeface="SimSun"/>
                </a:rPr>
                <a:t>et</a:t>
              </a:r>
              <a:r>
                <a:rPr sz="900" spc="-137" dirty="0">
                  <a:solidFill>
                    <a:srgbClr val="231F20"/>
                  </a:solidFill>
                  <a:latin typeface="メイリオ" panose="020B0604030504040204" pitchFamily="50" charset="-128"/>
                  <a:ea typeface="メイリオ" panose="020B0604030504040204" pitchFamily="50" charset="-128"/>
                  <a:cs typeface="SimSun"/>
                </a:rPr>
                <a:t> </a:t>
              </a:r>
              <a:r>
                <a:rPr sz="900" spc="-106" dirty="0">
                  <a:solidFill>
                    <a:srgbClr val="231F20"/>
                  </a:solidFill>
                  <a:latin typeface="メイリオ" panose="020B0604030504040204" pitchFamily="50" charset="-128"/>
                  <a:ea typeface="メイリオ" panose="020B0604030504040204" pitchFamily="50" charset="-128"/>
                  <a:cs typeface="SimSun"/>
                </a:rPr>
                <a:t>al.,</a:t>
              </a:r>
              <a:r>
                <a:rPr sz="900" spc="-137" dirty="0">
                  <a:solidFill>
                    <a:srgbClr val="231F20"/>
                  </a:solidFill>
                  <a:latin typeface="メイリオ" panose="020B0604030504040204" pitchFamily="50" charset="-128"/>
                  <a:ea typeface="メイリオ" panose="020B0604030504040204" pitchFamily="50" charset="-128"/>
                  <a:cs typeface="SimSun"/>
                </a:rPr>
                <a:t> </a:t>
              </a:r>
              <a:r>
                <a:rPr sz="900" spc="31" dirty="0">
                  <a:solidFill>
                    <a:srgbClr val="231F20"/>
                  </a:solidFill>
                  <a:latin typeface="メイリオ" panose="020B0604030504040204" pitchFamily="50" charset="-128"/>
                  <a:ea typeface="メイリオ" panose="020B0604030504040204" pitchFamily="50" charset="-128"/>
                  <a:cs typeface="SimSun"/>
                </a:rPr>
                <a:t>Geriatr</a:t>
              </a:r>
              <a:r>
                <a:rPr sz="900" spc="-137" dirty="0">
                  <a:solidFill>
                    <a:srgbClr val="231F20"/>
                  </a:solidFill>
                  <a:latin typeface="メイリオ" panose="020B0604030504040204" pitchFamily="50" charset="-128"/>
                  <a:ea typeface="メイリオ" panose="020B0604030504040204" pitchFamily="50" charset="-128"/>
                  <a:cs typeface="SimSun"/>
                </a:rPr>
                <a:t> </a:t>
              </a:r>
              <a:r>
                <a:rPr sz="900" spc="56" dirty="0">
                  <a:solidFill>
                    <a:srgbClr val="231F20"/>
                  </a:solidFill>
                  <a:latin typeface="メイリオ" panose="020B0604030504040204" pitchFamily="50" charset="-128"/>
                  <a:ea typeface="メイリオ" panose="020B0604030504040204" pitchFamily="50" charset="-128"/>
                  <a:cs typeface="SimSun"/>
                </a:rPr>
                <a:t>Gerontol</a:t>
              </a:r>
              <a:r>
                <a:rPr sz="900" spc="-137" dirty="0">
                  <a:solidFill>
                    <a:srgbClr val="231F20"/>
                  </a:solidFill>
                  <a:latin typeface="メイリオ" panose="020B0604030504040204" pitchFamily="50" charset="-128"/>
                  <a:ea typeface="メイリオ" panose="020B0604030504040204" pitchFamily="50" charset="-128"/>
                  <a:cs typeface="SimSun"/>
                </a:rPr>
                <a:t> </a:t>
              </a:r>
              <a:r>
                <a:rPr sz="900" spc="-74" dirty="0">
                  <a:solidFill>
                    <a:srgbClr val="231F20"/>
                  </a:solidFill>
                  <a:latin typeface="メイリオ" panose="020B0604030504040204" pitchFamily="50" charset="-128"/>
                  <a:ea typeface="メイリオ" panose="020B0604030504040204" pitchFamily="50" charset="-128"/>
                  <a:cs typeface="SimSun"/>
                </a:rPr>
                <a:t>Int,</a:t>
              </a:r>
              <a:r>
                <a:rPr sz="900" spc="-137" dirty="0">
                  <a:solidFill>
                    <a:srgbClr val="231F20"/>
                  </a:solidFill>
                  <a:latin typeface="メイリオ" panose="020B0604030504040204" pitchFamily="50" charset="-128"/>
                  <a:ea typeface="メイリオ" panose="020B0604030504040204" pitchFamily="50" charset="-128"/>
                  <a:cs typeface="SimSun"/>
                </a:rPr>
                <a:t> </a:t>
              </a:r>
              <a:r>
                <a:rPr sz="900" spc="87" dirty="0">
                  <a:solidFill>
                    <a:srgbClr val="231F20"/>
                  </a:solidFill>
                  <a:latin typeface="メイリオ" panose="020B0604030504040204" pitchFamily="50" charset="-128"/>
                  <a:ea typeface="メイリオ" panose="020B0604030504040204" pitchFamily="50" charset="-128"/>
                  <a:cs typeface="SimSun"/>
                </a:rPr>
                <a:t>201</a:t>
              </a:r>
              <a:r>
                <a:rPr sz="900" spc="68" dirty="0">
                  <a:solidFill>
                    <a:srgbClr val="231F20"/>
                  </a:solidFill>
                  <a:latin typeface="メイリオ" panose="020B0604030504040204" pitchFamily="50" charset="-128"/>
                  <a:ea typeface="メイリオ" panose="020B0604030504040204" pitchFamily="50" charset="-128"/>
                  <a:cs typeface="SimSun"/>
                </a:rPr>
                <a:t>0</a:t>
              </a:r>
              <a:r>
                <a:rPr sz="900" spc="-74" dirty="0">
                  <a:solidFill>
                    <a:srgbClr val="231F20"/>
                  </a:solidFill>
                  <a:latin typeface="メイリオ" panose="020B0604030504040204" pitchFamily="50" charset="-128"/>
                  <a:ea typeface="メイリオ" panose="020B0604030504040204" pitchFamily="50" charset="-128"/>
                  <a:cs typeface="SimSun"/>
                </a:rPr>
                <a:t>よ</a:t>
              </a:r>
              <a:r>
                <a:rPr sz="900" spc="-62" dirty="0">
                  <a:solidFill>
                    <a:srgbClr val="231F20"/>
                  </a:solidFill>
                  <a:latin typeface="メイリオ" panose="020B0604030504040204" pitchFamily="50" charset="-128"/>
                  <a:ea typeface="メイリオ" panose="020B0604030504040204" pitchFamily="50" charset="-128"/>
                  <a:cs typeface="SimSun"/>
                </a:rPr>
                <a:t>り</a:t>
              </a:r>
              <a:r>
                <a:rPr sz="900" dirty="0">
                  <a:solidFill>
                    <a:srgbClr val="231F20"/>
                  </a:solidFill>
                  <a:latin typeface="メイリオ" panose="020B0604030504040204" pitchFamily="50" charset="-128"/>
                  <a:ea typeface="メイリオ" panose="020B0604030504040204" pitchFamily="50" charset="-128"/>
                  <a:cs typeface="SimSun"/>
                </a:rPr>
                <a:t>改変</a:t>
              </a:r>
              <a:endParaRPr sz="900" dirty="0">
                <a:latin typeface="メイリオ" panose="020B0604030504040204" pitchFamily="50" charset="-128"/>
                <a:ea typeface="メイリオ" panose="020B0604030504040204" pitchFamily="50" charset="-128"/>
                <a:cs typeface="SimSun"/>
              </a:endParaRPr>
            </a:p>
          </p:txBody>
        </p:sp>
        <p:sp>
          <p:nvSpPr>
            <p:cNvPr id="363" name="object 10">
              <a:extLst>
                <a:ext uri="{FF2B5EF4-FFF2-40B4-BE49-F238E27FC236}">
                  <a16:creationId xmlns:a16="http://schemas.microsoft.com/office/drawing/2014/main" id="{7592676A-E9AA-4A2C-ABB2-AA12442FCBE6}"/>
                </a:ext>
              </a:extLst>
            </p:cNvPr>
            <p:cNvSpPr txBox="1"/>
            <p:nvPr/>
          </p:nvSpPr>
          <p:spPr>
            <a:xfrm>
              <a:off x="1297866" y="3299761"/>
              <a:ext cx="396000" cy="307184"/>
            </a:xfrm>
            <a:prstGeom prst="rect">
              <a:avLst/>
            </a:prstGeom>
          </p:spPr>
          <p:txBody>
            <a:bodyPr vert="horz" wrap="square" lIns="0" tIns="20495" rIns="0" bIns="0" rtlCol="0">
              <a:spAutoFit/>
            </a:bodyPr>
            <a:lstStyle/>
            <a:p>
              <a:pPr marL="15767">
                <a:spcBef>
                  <a:spcPts val="161"/>
                </a:spcBef>
              </a:pPr>
              <a:r>
                <a:rPr sz="931" spc="124" dirty="0">
                  <a:solidFill>
                    <a:srgbClr val="231F20"/>
                  </a:solidFill>
                  <a:latin typeface="メイリオ" panose="020B0604030504040204" pitchFamily="50" charset="-128"/>
                  <a:ea typeface="メイリオ" panose="020B0604030504040204" pitchFamily="50" charset="-128"/>
                  <a:cs typeface="SimSun"/>
                </a:rPr>
                <a:t>85</a:t>
              </a:r>
              <a:endParaRPr sz="931" dirty="0">
                <a:latin typeface="メイリオ" panose="020B0604030504040204" pitchFamily="50" charset="-128"/>
                <a:ea typeface="メイリオ" panose="020B0604030504040204" pitchFamily="50" charset="-128"/>
                <a:cs typeface="SimSun"/>
              </a:endParaRPr>
            </a:p>
          </p:txBody>
        </p:sp>
        <p:sp>
          <p:nvSpPr>
            <p:cNvPr id="364" name="object 11">
              <a:extLst>
                <a:ext uri="{FF2B5EF4-FFF2-40B4-BE49-F238E27FC236}">
                  <a16:creationId xmlns:a16="http://schemas.microsoft.com/office/drawing/2014/main" id="{05FB1DAB-1FC9-4C18-9DFB-37299298F84B}"/>
                </a:ext>
              </a:extLst>
            </p:cNvPr>
            <p:cNvSpPr txBox="1"/>
            <p:nvPr/>
          </p:nvSpPr>
          <p:spPr>
            <a:xfrm>
              <a:off x="1109644" y="3416101"/>
              <a:ext cx="125804" cy="1276045"/>
            </a:xfrm>
            <a:prstGeom prst="rect">
              <a:avLst/>
            </a:prstGeom>
          </p:spPr>
          <p:txBody>
            <a:bodyPr vert="eaVert" wrap="square" lIns="0" tIns="0" rIns="0" bIns="0" rtlCol="0">
              <a:spAutoFit/>
            </a:bodyPr>
            <a:lstStyle/>
            <a:p>
              <a:pPr marL="15767">
                <a:lnSpc>
                  <a:spcPct val="70000"/>
                </a:lnSpc>
              </a:pPr>
              <a:r>
                <a:rPr sz="1055" b="1" dirty="0">
                  <a:solidFill>
                    <a:srgbClr val="231F20"/>
                  </a:solidFill>
                  <a:latin typeface="メイリオ" panose="020B0604030504040204" pitchFamily="50" charset="-128"/>
                  <a:ea typeface="メイリオ" panose="020B0604030504040204" pitchFamily="50" charset="-128"/>
                  <a:cs typeface="SimSun"/>
                </a:rPr>
                <a:t>平均寿</a:t>
              </a:r>
              <a:r>
                <a:rPr sz="1055" b="1" spc="-385" dirty="0">
                  <a:solidFill>
                    <a:srgbClr val="231F20"/>
                  </a:solidFill>
                  <a:latin typeface="メイリオ" panose="020B0604030504040204" pitchFamily="50" charset="-128"/>
                  <a:ea typeface="メイリオ" panose="020B0604030504040204" pitchFamily="50" charset="-128"/>
                  <a:cs typeface="SimSun"/>
                </a:rPr>
                <a:t>命</a:t>
              </a:r>
              <a:r>
                <a:rPr sz="1055" b="1" dirty="0">
                  <a:solidFill>
                    <a:srgbClr val="231F20"/>
                  </a:solidFill>
                  <a:latin typeface="メイリオ" panose="020B0604030504040204" pitchFamily="50" charset="-128"/>
                  <a:ea typeface="メイリオ" panose="020B0604030504040204" pitchFamily="50" charset="-128"/>
                  <a:cs typeface="SimSun"/>
                </a:rPr>
                <a:t>（歳）</a:t>
              </a:r>
              <a:endParaRPr sz="1055" b="1" dirty="0">
                <a:latin typeface="メイリオ" panose="020B0604030504040204" pitchFamily="50" charset="-128"/>
                <a:ea typeface="メイリオ" panose="020B0604030504040204" pitchFamily="50" charset="-128"/>
                <a:cs typeface="SimSun"/>
              </a:endParaRPr>
            </a:p>
          </p:txBody>
        </p:sp>
        <p:grpSp>
          <p:nvGrpSpPr>
            <p:cNvPr id="365" name="object 12">
              <a:extLst>
                <a:ext uri="{FF2B5EF4-FFF2-40B4-BE49-F238E27FC236}">
                  <a16:creationId xmlns:a16="http://schemas.microsoft.com/office/drawing/2014/main" id="{3E229A37-A557-4A7B-BA8C-97FA30AF1B9C}"/>
                </a:ext>
              </a:extLst>
            </p:cNvPr>
            <p:cNvGrpSpPr/>
            <p:nvPr/>
          </p:nvGrpSpPr>
          <p:grpSpPr>
            <a:xfrm>
              <a:off x="1517132" y="3196886"/>
              <a:ext cx="2635994" cy="1616754"/>
              <a:chOff x="382752" y="1876468"/>
              <a:chExt cx="2123440" cy="1302385"/>
            </a:xfrm>
          </p:grpSpPr>
          <p:sp>
            <p:nvSpPr>
              <p:cNvPr id="366" name="object 13">
                <a:extLst>
                  <a:ext uri="{FF2B5EF4-FFF2-40B4-BE49-F238E27FC236}">
                    <a16:creationId xmlns:a16="http://schemas.microsoft.com/office/drawing/2014/main" id="{37C195FE-1FEB-4481-8583-4D3256B2BB80}"/>
                  </a:ext>
                </a:extLst>
              </p:cNvPr>
              <p:cNvSpPr/>
              <p:nvPr/>
            </p:nvSpPr>
            <p:spPr>
              <a:xfrm>
                <a:off x="454758" y="1882818"/>
                <a:ext cx="2045335" cy="1224280"/>
              </a:xfrm>
              <a:custGeom>
                <a:avLst/>
                <a:gdLst/>
                <a:ahLst/>
                <a:cxnLst/>
                <a:rect l="l" t="t" r="r" b="b"/>
                <a:pathLst>
                  <a:path w="2045335" h="1224280">
                    <a:moveTo>
                      <a:pt x="2044801" y="1224000"/>
                    </a:moveTo>
                    <a:lnTo>
                      <a:pt x="0" y="1224000"/>
                    </a:lnTo>
                    <a:lnTo>
                      <a:pt x="0" y="0"/>
                    </a:lnTo>
                    <a:lnTo>
                      <a:pt x="2044801" y="0"/>
                    </a:lnTo>
                    <a:lnTo>
                      <a:pt x="2044801" y="1224000"/>
                    </a:lnTo>
                    <a:close/>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67" name="object 14">
                <a:extLst>
                  <a:ext uri="{FF2B5EF4-FFF2-40B4-BE49-F238E27FC236}">
                    <a16:creationId xmlns:a16="http://schemas.microsoft.com/office/drawing/2014/main" id="{EA75B72B-4E36-40C5-AE41-2BC18B215B74}"/>
                  </a:ext>
                </a:extLst>
              </p:cNvPr>
              <p:cNvSpPr/>
              <p:nvPr/>
            </p:nvSpPr>
            <p:spPr>
              <a:xfrm>
                <a:off x="418749" y="3106823"/>
                <a:ext cx="36195" cy="0"/>
              </a:xfrm>
              <a:custGeom>
                <a:avLst/>
                <a:gdLst/>
                <a:ahLst/>
                <a:cxnLst/>
                <a:rect l="l" t="t" r="r" b="b"/>
                <a:pathLst>
                  <a:path w="36195">
                    <a:moveTo>
                      <a:pt x="0" y="0"/>
                    </a:moveTo>
                    <a:lnTo>
                      <a:pt x="36004" y="0"/>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68" name="object 15">
                <a:extLst>
                  <a:ext uri="{FF2B5EF4-FFF2-40B4-BE49-F238E27FC236}">
                    <a16:creationId xmlns:a16="http://schemas.microsoft.com/office/drawing/2014/main" id="{B830CCFA-82BE-484A-BD53-5EC79F1F8540}"/>
                  </a:ext>
                </a:extLst>
              </p:cNvPr>
              <p:cNvSpPr/>
              <p:nvPr/>
            </p:nvSpPr>
            <p:spPr>
              <a:xfrm>
                <a:off x="418749" y="3034816"/>
                <a:ext cx="36195" cy="0"/>
              </a:xfrm>
              <a:custGeom>
                <a:avLst/>
                <a:gdLst/>
                <a:ahLst/>
                <a:cxnLst/>
                <a:rect l="l" t="t" r="r" b="b"/>
                <a:pathLst>
                  <a:path w="36195">
                    <a:moveTo>
                      <a:pt x="0" y="0"/>
                    </a:moveTo>
                    <a:lnTo>
                      <a:pt x="36004" y="0"/>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69" name="object 16">
                <a:extLst>
                  <a:ext uri="{FF2B5EF4-FFF2-40B4-BE49-F238E27FC236}">
                    <a16:creationId xmlns:a16="http://schemas.microsoft.com/office/drawing/2014/main" id="{8EF338D8-8F00-47A3-9B03-5459BF99260F}"/>
                  </a:ext>
                </a:extLst>
              </p:cNvPr>
              <p:cNvSpPr/>
              <p:nvPr/>
            </p:nvSpPr>
            <p:spPr>
              <a:xfrm>
                <a:off x="418749" y="2962819"/>
                <a:ext cx="36195" cy="0"/>
              </a:xfrm>
              <a:custGeom>
                <a:avLst/>
                <a:gdLst/>
                <a:ahLst/>
                <a:cxnLst/>
                <a:rect l="l" t="t" r="r" b="b"/>
                <a:pathLst>
                  <a:path w="36195">
                    <a:moveTo>
                      <a:pt x="0" y="0"/>
                    </a:moveTo>
                    <a:lnTo>
                      <a:pt x="36004" y="0"/>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70" name="object 17">
                <a:extLst>
                  <a:ext uri="{FF2B5EF4-FFF2-40B4-BE49-F238E27FC236}">
                    <a16:creationId xmlns:a16="http://schemas.microsoft.com/office/drawing/2014/main" id="{B64C481E-3FBE-4F84-90DF-41BD837B50C6}"/>
                  </a:ext>
                </a:extLst>
              </p:cNvPr>
              <p:cNvSpPr/>
              <p:nvPr/>
            </p:nvSpPr>
            <p:spPr>
              <a:xfrm>
                <a:off x="418749" y="2890818"/>
                <a:ext cx="36195" cy="0"/>
              </a:xfrm>
              <a:custGeom>
                <a:avLst/>
                <a:gdLst/>
                <a:ahLst/>
                <a:cxnLst/>
                <a:rect l="l" t="t" r="r" b="b"/>
                <a:pathLst>
                  <a:path w="36195">
                    <a:moveTo>
                      <a:pt x="0" y="0"/>
                    </a:moveTo>
                    <a:lnTo>
                      <a:pt x="36004" y="0"/>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71" name="object 18">
                <a:extLst>
                  <a:ext uri="{FF2B5EF4-FFF2-40B4-BE49-F238E27FC236}">
                    <a16:creationId xmlns:a16="http://schemas.microsoft.com/office/drawing/2014/main" id="{6DF32ECC-79E0-41B9-8132-F0C5ADE86BD5}"/>
                  </a:ext>
                </a:extLst>
              </p:cNvPr>
              <p:cNvSpPr/>
              <p:nvPr/>
            </p:nvSpPr>
            <p:spPr>
              <a:xfrm>
                <a:off x="418749" y="2818817"/>
                <a:ext cx="36195" cy="0"/>
              </a:xfrm>
              <a:custGeom>
                <a:avLst/>
                <a:gdLst/>
                <a:ahLst/>
                <a:cxnLst/>
                <a:rect l="l" t="t" r="r" b="b"/>
                <a:pathLst>
                  <a:path w="36195">
                    <a:moveTo>
                      <a:pt x="0" y="0"/>
                    </a:moveTo>
                    <a:lnTo>
                      <a:pt x="36004" y="0"/>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72" name="object 19">
                <a:extLst>
                  <a:ext uri="{FF2B5EF4-FFF2-40B4-BE49-F238E27FC236}">
                    <a16:creationId xmlns:a16="http://schemas.microsoft.com/office/drawing/2014/main" id="{9E9793AC-BDA4-4747-AADE-7E23BA76D14F}"/>
                  </a:ext>
                </a:extLst>
              </p:cNvPr>
              <p:cNvSpPr/>
              <p:nvPr/>
            </p:nvSpPr>
            <p:spPr>
              <a:xfrm>
                <a:off x="382752" y="2746820"/>
                <a:ext cx="72390" cy="0"/>
              </a:xfrm>
              <a:custGeom>
                <a:avLst/>
                <a:gdLst/>
                <a:ahLst/>
                <a:cxnLst/>
                <a:rect l="l" t="t" r="r" b="b"/>
                <a:pathLst>
                  <a:path w="72390">
                    <a:moveTo>
                      <a:pt x="0" y="0"/>
                    </a:moveTo>
                    <a:lnTo>
                      <a:pt x="71996" y="0"/>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73" name="object 20">
                <a:extLst>
                  <a:ext uri="{FF2B5EF4-FFF2-40B4-BE49-F238E27FC236}">
                    <a16:creationId xmlns:a16="http://schemas.microsoft.com/office/drawing/2014/main" id="{C4FE8BBE-294E-4295-BE3D-C64FE99346FD}"/>
                  </a:ext>
                </a:extLst>
              </p:cNvPr>
              <p:cNvSpPr/>
              <p:nvPr/>
            </p:nvSpPr>
            <p:spPr>
              <a:xfrm>
                <a:off x="418749" y="2674819"/>
                <a:ext cx="36195" cy="0"/>
              </a:xfrm>
              <a:custGeom>
                <a:avLst/>
                <a:gdLst/>
                <a:ahLst/>
                <a:cxnLst/>
                <a:rect l="l" t="t" r="r" b="b"/>
                <a:pathLst>
                  <a:path w="36195">
                    <a:moveTo>
                      <a:pt x="0" y="0"/>
                    </a:moveTo>
                    <a:lnTo>
                      <a:pt x="36004" y="0"/>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74" name="object 21">
                <a:extLst>
                  <a:ext uri="{FF2B5EF4-FFF2-40B4-BE49-F238E27FC236}">
                    <a16:creationId xmlns:a16="http://schemas.microsoft.com/office/drawing/2014/main" id="{D54B52F0-F725-4F74-9DD1-36ACD4BB8ECD}"/>
                  </a:ext>
                </a:extLst>
              </p:cNvPr>
              <p:cNvSpPr/>
              <p:nvPr/>
            </p:nvSpPr>
            <p:spPr>
              <a:xfrm>
                <a:off x="418749" y="2602816"/>
                <a:ext cx="36195" cy="0"/>
              </a:xfrm>
              <a:custGeom>
                <a:avLst/>
                <a:gdLst/>
                <a:ahLst/>
                <a:cxnLst/>
                <a:rect l="l" t="t" r="r" b="b"/>
                <a:pathLst>
                  <a:path w="36195">
                    <a:moveTo>
                      <a:pt x="0" y="0"/>
                    </a:moveTo>
                    <a:lnTo>
                      <a:pt x="36004" y="0"/>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75" name="object 22">
                <a:extLst>
                  <a:ext uri="{FF2B5EF4-FFF2-40B4-BE49-F238E27FC236}">
                    <a16:creationId xmlns:a16="http://schemas.microsoft.com/office/drawing/2014/main" id="{14AA54FD-E68B-4A2B-B4B7-86167335D0AC}"/>
                  </a:ext>
                </a:extLst>
              </p:cNvPr>
              <p:cNvSpPr/>
              <p:nvPr/>
            </p:nvSpPr>
            <p:spPr>
              <a:xfrm>
                <a:off x="418749" y="2530821"/>
                <a:ext cx="36195" cy="0"/>
              </a:xfrm>
              <a:custGeom>
                <a:avLst/>
                <a:gdLst/>
                <a:ahLst/>
                <a:cxnLst/>
                <a:rect l="l" t="t" r="r" b="b"/>
                <a:pathLst>
                  <a:path w="36195">
                    <a:moveTo>
                      <a:pt x="0" y="0"/>
                    </a:moveTo>
                    <a:lnTo>
                      <a:pt x="36004" y="0"/>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76" name="object 23">
                <a:extLst>
                  <a:ext uri="{FF2B5EF4-FFF2-40B4-BE49-F238E27FC236}">
                    <a16:creationId xmlns:a16="http://schemas.microsoft.com/office/drawing/2014/main" id="{269118AF-930D-46C5-9DCF-DE6DD7ED99A0}"/>
                  </a:ext>
                </a:extLst>
              </p:cNvPr>
              <p:cNvSpPr/>
              <p:nvPr/>
            </p:nvSpPr>
            <p:spPr>
              <a:xfrm>
                <a:off x="418749" y="2458820"/>
                <a:ext cx="36195" cy="0"/>
              </a:xfrm>
              <a:custGeom>
                <a:avLst/>
                <a:gdLst/>
                <a:ahLst/>
                <a:cxnLst/>
                <a:rect l="l" t="t" r="r" b="b"/>
                <a:pathLst>
                  <a:path w="36195">
                    <a:moveTo>
                      <a:pt x="0" y="0"/>
                    </a:moveTo>
                    <a:lnTo>
                      <a:pt x="36004" y="0"/>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77" name="object 24">
                <a:extLst>
                  <a:ext uri="{FF2B5EF4-FFF2-40B4-BE49-F238E27FC236}">
                    <a16:creationId xmlns:a16="http://schemas.microsoft.com/office/drawing/2014/main" id="{7F82E48A-B7FB-40F8-9B04-43BD5731449E}"/>
                  </a:ext>
                </a:extLst>
              </p:cNvPr>
              <p:cNvSpPr/>
              <p:nvPr/>
            </p:nvSpPr>
            <p:spPr>
              <a:xfrm>
                <a:off x="382752" y="2386817"/>
                <a:ext cx="72390" cy="0"/>
              </a:xfrm>
              <a:custGeom>
                <a:avLst/>
                <a:gdLst/>
                <a:ahLst/>
                <a:cxnLst/>
                <a:rect l="l" t="t" r="r" b="b"/>
                <a:pathLst>
                  <a:path w="72390">
                    <a:moveTo>
                      <a:pt x="0" y="0"/>
                    </a:moveTo>
                    <a:lnTo>
                      <a:pt x="71996" y="0"/>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78" name="object 25">
                <a:extLst>
                  <a:ext uri="{FF2B5EF4-FFF2-40B4-BE49-F238E27FC236}">
                    <a16:creationId xmlns:a16="http://schemas.microsoft.com/office/drawing/2014/main" id="{7F4D4372-5926-4DEC-BE23-DFB677F1988A}"/>
                  </a:ext>
                </a:extLst>
              </p:cNvPr>
              <p:cNvSpPr/>
              <p:nvPr/>
            </p:nvSpPr>
            <p:spPr>
              <a:xfrm>
                <a:off x="418749" y="2314816"/>
                <a:ext cx="36195" cy="0"/>
              </a:xfrm>
              <a:custGeom>
                <a:avLst/>
                <a:gdLst/>
                <a:ahLst/>
                <a:cxnLst/>
                <a:rect l="l" t="t" r="r" b="b"/>
                <a:pathLst>
                  <a:path w="36195">
                    <a:moveTo>
                      <a:pt x="0" y="0"/>
                    </a:moveTo>
                    <a:lnTo>
                      <a:pt x="36004" y="0"/>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79" name="object 26">
                <a:extLst>
                  <a:ext uri="{FF2B5EF4-FFF2-40B4-BE49-F238E27FC236}">
                    <a16:creationId xmlns:a16="http://schemas.microsoft.com/office/drawing/2014/main" id="{887A266D-C88A-401E-AC2D-0711D4C0293E}"/>
                  </a:ext>
                </a:extLst>
              </p:cNvPr>
              <p:cNvSpPr/>
              <p:nvPr/>
            </p:nvSpPr>
            <p:spPr>
              <a:xfrm>
                <a:off x="418749" y="2242821"/>
                <a:ext cx="36195" cy="0"/>
              </a:xfrm>
              <a:custGeom>
                <a:avLst/>
                <a:gdLst/>
                <a:ahLst/>
                <a:cxnLst/>
                <a:rect l="l" t="t" r="r" b="b"/>
                <a:pathLst>
                  <a:path w="36195">
                    <a:moveTo>
                      <a:pt x="0" y="0"/>
                    </a:moveTo>
                    <a:lnTo>
                      <a:pt x="36004" y="0"/>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80" name="object 27">
                <a:extLst>
                  <a:ext uri="{FF2B5EF4-FFF2-40B4-BE49-F238E27FC236}">
                    <a16:creationId xmlns:a16="http://schemas.microsoft.com/office/drawing/2014/main" id="{12952722-BD9D-48AE-A7DD-B1EC55F1C4CA}"/>
                  </a:ext>
                </a:extLst>
              </p:cNvPr>
              <p:cNvSpPr/>
              <p:nvPr/>
            </p:nvSpPr>
            <p:spPr>
              <a:xfrm>
                <a:off x="418749" y="2170818"/>
                <a:ext cx="36195" cy="0"/>
              </a:xfrm>
              <a:custGeom>
                <a:avLst/>
                <a:gdLst/>
                <a:ahLst/>
                <a:cxnLst/>
                <a:rect l="l" t="t" r="r" b="b"/>
                <a:pathLst>
                  <a:path w="36195">
                    <a:moveTo>
                      <a:pt x="0" y="0"/>
                    </a:moveTo>
                    <a:lnTo>
                      <a:pt x="36004" y="0"/>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81" name="object 28">
                <a:extLst>
                  <a:ext uri="{FF2B5EF4-FFF2-40B4-BE49-F238E27FC236}">
                    <a16:creationId xmlns:a16="http://schemas.microsoft.com/office/drawing/2014/main" id="{C5E4EBC3-7AAF-43ED-B0F8-76C38DF17F8F}"/>
                  </a:ext>
                </a:extLst>
              </p:cNvPr>
              <p:cNvSpPr/>
              <p:nvPr/>
            </p:nvSpPr>
            <p:spPr>
              <a:xfrm>
                <a:off x="418749" y="2098817"/>
                <a:ext cx="36195" cy="0"/>
              </a:xfrm>
              <a:custGeom>
                <a:avLst/>
                <a:gdLst/>
                <a:ahLst/>
                <a:cxnLst/>
                <a:rect l="l" t="t" r="r" b="b"/>
                <a:pathLst>
                  <a:path w="36195">
                    <a:moveTo>
                      <a:pt x="0" y="0"/>
                    </a:moveTo>
                    <a:lnTo>
                      <a:pt x="36004" y="0"/>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82" name="object 29">
                <a:extLst>
                  <a:ext uri="{FF2B5EF4-FFF2-40B4-BE49-F238E27FC236}">
                    <a16:creationId xmlns:a16="http://schemas.microsoft.com/office/drawing/2014/main" id="{1BB426B6-61D6-4E0C-85BA-8E3C00A42AFF}"/>
                  </a:ext>
                </a:extLst>
              </p:cNvPr>
              <p:cNvSpPr/>
              <p:nvPr/>
            </p:nvSpPr>
            <p:spPr>
              <a:xfrm>
                <a:off x="382752" y="2026820"/>
                <a:ext cx="72390" cy="0"/>
              </a:xfrm>
              <a:custGeom>
                <a:avLst/>
                <a:gdLst/>
                <a:ahLst/>
                <a:cxnLst/>
                <a:rect l="l" t="t" r="r" b="b"/>
                <a:pathLst>
                  <a:path w="72390">
                    <a:moveTo>
                      <a:pt x="0" y="0"/>
                    </a:moveTo>
                    <a:lnTo>
                      <a:pt x="71996" y="0"/>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83" name="object 30">
                <a:extLst>
                  <a:ext uri="{FF2B5EF4-FFF2-40B4-BE49-F238E27FC236}">
                    <a16:creationId xmlns:a16="http://schemas.microsoft.com/office/drawing/2014/main" id="{BBF2A8E1-0A78-4BD7-BAD3-3E953F3A2E5F}"/>
                  </a:ext>
                </a:extLst>
              </p:cNvPr>
              <p:cNvSpPr/>
              <p:nvPr/>
            </p:nvSpPr>
            <p:spPr>
              <a:xfrm>
                <a:off x="418749" y="1954819"/>
                <a:ext cx="36195" cy="0"/>
              </a:xfrm>
              <a:custGeom>
                <a:avLst/>
                <a:gdLst/>
                <a:ahLst/>
                <a:cxnLst/>
                <a:rect l="l" t="t" r="r" b="b"/>
                <a:pathLst>
                  <a:path w="36195">
                    <a:moveTo>
                      <a:pt x="0" y="0"/>
                    </a:moveTo>
                    <a:lnTo>
                      <a:pt x="36004" y="0"/>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84" name="object 31">
                <a:extLst>
                  <a:ext uri="{FF2B5EF4-FFF2-40B4-BE49-F238E27FC236}">
                    <a16:creationId xmlns:a16="http://schemas.microsoft.com/office/drawing/2014/main" id="{FEF90C40-16FA-444D-BB96-FDD4CFAB9F86}"/>
                  </a:ext>
                </a:extLst>
              </p:cNvPr>
              <p:cNvSpPr/>
              <p:nvPr/>
            </p:nvSpPr>
            <p:spPr>
              <a:xfrm>
                <a:off x="418749" y="1882818"/>
                <a:ext cx="36195" cy="0"/>
              </a:xfrm>
              <a:custGeom>
                <a:avLst/>
                <a:gdLst/>
                <a:ahLst/>
                <a:cxnLst/>
                <a:rect l="l" t="t" r="r" b="b"/>
                <a:pathLst>
                  <a:path w="36195">
                    <a:moveTo>
                      <a:pt x="0" y="0"/>
                    </a:moveTo>
                    <a:lnTo>
                      <a:pt x="36004" y="0"/>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85" name="object 32">
                <a:extLst>
                  <a:ext uri="{FF2B5EF4-FFF2-40B4-BE49-F238E27FC236}">
                    <a16:creationId xmlns:a16="http://schemas.microsoft.com/office/drawing/2014/main" id="{DB31B0FB-0EBC-47BE-B512-4A25FB266ADA}"/>
                  </a:ext>
                </a:extLst>
              </p:cNvPr>
              <p:cNvSpPr/>
              <p:nvPr/>
            </p:nvSpPr>
            <p:spPr>
              <a:xfrm>
                <a:off x="562747" y="3106823"/>
                <a:ext cx="0" cy="72390"/>
              </a:xfrm>
              <a:custGeom>
                <a:avLst/>
                <a:gdLst/>
                <a:ahLst/>
                <a:cxnLst/>
                <a:rect l="l" t="t" r="r" b="b"/>
                <a:pathLst>
                  <a:path h="72389">
                    <a:moveTo>
                      <a:pt x="0" y="0"/>
                    </a:moveTo>
                    <a:lnTo>
                      <a:pt x="0" y="71996"/>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86" name="object 33">
                <a:extLst>
                  <a:ext uri="{FF2B5EF4-FFF2-40B4-BE49-F238E27FC236}">
                    <a16:creationId xmlns:a16="http://schemas.microsoft.com/office/drawing/2014/main" id="{009DBA8B-1840-4346-BDE2-286DA182A07C}"/>
                  </a:ext>
                </a:extLst>
              </p:cNvPr>
              <p:cNvSpPr/>
              <p:nvPr/>
            </p:nvSpPr>
            <p:spPr>
              <a:xfrm>
                <a:off x="713951" y="3106823"/>
                <a:ext cx="0" cy="36195"/>
              </a:xfrm>
              <a:custGeom>
                <a:avLst/>
                <a:gdLst/>
                <a:ahLst/>
                <a:cxnLst/>
                <a:rect l="l" t="t" r="r" b="b"/>
                <a:pathLst>
                  <a:path h="36194">
                    <a:moveTo>
                      <a:pt x="0" y="0"/>
                    </a:moveTo>
                    <a:lnTo>
                      <a:pt x="0" y="35991"/>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87" name="object 34">
                <a:extLst>
                  <a:ext uri="{FF2B5EF4-FFF2-40B4-BE49-F238E27FC236}">
                    <a16:creationId xmlns:a16="http://schemas.microsoft.com/office/drawing/2014/main" id="{45CD2BAA-5262-4781-B8B3-98F042FA2135}"/>
                  </a:ext>
                </a:extLst>
              </p:cNvPr>
              <p:cNvSpPr/>
              <p:nvPr/>
            </p:nvSpPr>
            <p:spPr>
              <a:xfrm>
                <a:off x="865148" y="3106823"/>
                <a:ext cx="0" cy="72390"/>
              </a:xfrm>
              <a:custGeom>
                <a:avLst/>
                <a:gdLst/>
                <a:ahLst/>
                <a:cxnLst/>
                <a:rect l="l" t="t" r="r" b="b"/>
                <a:pathLst>
                  <a:path h="72389">
                    <a:moveTo>
                      <a:pt x="0" y="0"/>
                    </a:moveTo>
                    <a:lnTo>
                      <a:pt x="0" y="71996"/>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88" name="object 35">
                <a:extLst>
                  <a:ext uri="{FF2B5EF4-FFF2-40B4-BE49-F238E27FC236}">
                    <a16:creationId xmlns:a16="http://schemas.microsoft.com/office/drawing/2014/main" id="{E038EEC9-52F1-4930-9FB3-9357A32B8E93}"/>
                  </a:ext>
                </a:extLst>
              </p:cNvPr>
              <p:cNvSpPr/>
              <p:nvPr/>
            </p:nvSpPr>
            <p:spPr>
              <a:xfrm>
                <a:off x="1016350" y="3106823"/>
                <a:ext cx="0" cy="36195"/>
              </a:xfrm>
              <a:custGeom>
                <a:avLst/>
                <a:gdLst/>
                <a:ahLst/>
                <a:cxnLst/>
                <a:rect l="l" t="t" r="r" b="b"/>
                <a:pathLst>
                  <a:path h="36194">
                    <a:moveTo>
                      <a:pt x="0" y="0"/>
                    </a:moveTo>
                    <a:lnTo>
                      <a:pt x="0" y="35991"/>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89" name="object 36">
                <a:extLst>
                  <a:ext uri="{FF2B5EF4-FFF2-40B4-BE49-F238E27FC236}">
                    <a16:creationId xmlns:a16="http://schemas.microsoft.com/office/drawing/2014/main" id="{79BDFE31-750C-411B-931F-53454EB3C198}"/>
                  </a:ext>
                </a:extLst>
              </p:cNvPr>
              <p:cNvSpPr/>
              <p:nvPr/>
            </p:nvSpPr>
            <p:spPr>
              <a:xfrm>
                <a:off x="1167548" y="3106823"/>
                <a:ext cx="0" cy="72390"/>
              </a:xfrm>
              <a:custGeom>
                <a:avLst/>
                <a:gdLst/>
                <a:ahLst/>
                <a:cxnLst/>
                <a:rect l="l" t="t" r="r" b="b"/>
                <a:pathLst>
                  <a:path h="72389">
                    <a:moveTo>
                      <a:pt x="0" y="0"/>
                    </a:moveTo>
                    <a:lnTo>
                      <a:pt x="0" y="71996"/>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90" name="object 37">
                <a:extLst>
                  <a:ext uri="{FF2B5EF4-FFF2-40B4-BE49-F238E27FC236}">
                    <a16:creationId xmlns:a16="http://schemas.microsoft.com/office/drawing/2014/main" id="{4F5E9BE4-C360-4151-88D6-2E4234520E32}"/>
                  </a:ext>
                </a:extLst>
              </p:cNvPr>
              <p:cNvSpPr/>
              <p:nvPr/>
            </p:nvSpPr>
            <p:spPr>
              <a:xfrm>
                <a:off x="1318751" y="3106823"/>
                <a:ext cx="0" cy="36195"/>
              </a:xfrm>
              <a:custGeom>
                <a:avLst/>
                <a:gdLst/>
                <a:ahLst/>
                <a:cxnLst/>
                <a:rect l="l" t="t" r="r" b="b"/>
                <a:pathLst>
                  <a:path h="36194">
                    <a:moveTo>
                      <a:pt x="0" y="0"/>
                    </a:moveTo>
                    <a:lnTo>
                      <a:pt x="0" y="35991"/>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91" name="object 38">
                <a:extLst>
                  <a:ext uri="{FF2B5EF4-FFF2-40B4-BE49-F238E27FC236}">
                    <a16:creationId xmlns:a16="http://schemas.microsoft.com/office/drawing/2014/main" id="{20E4B8BE-C098-4EFC-84C9-A12987FB8756}"/>
                  </a:ext>
                </a:extLst>
              </p:cNvPr>
              <p:cNvSpPr/>
              <p:nvPr/>
            </p:nvSpPr>
            <p:spPr>
              <a:xfrm>
                <a:off x="1469947" y="3106823"/>
                <a:ext cx="0" cy="72390"/>
              </a:xfrm>
              <a:custGeom>
                <a:avLst/>
                <a:gdLst/>
                <a:ahLst/>
                <a:cxnLst/>
                <a:rect l="l" t="t" r="r" b="b"/>
                <a:pathLst>
                  <a:path h="72389">
                    <a:moveTo>
                      <a:pt x="0" y="0"/>
                    </a:moveTo>
                    <a:lnTo>
                      <a:pt x="0" y="71996"/>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92" name="object 39">
                <a:extLst>
                  <a:ext uri="{FF2B5EF4-FFF2-40B4-BE49-F238E27FC236}">
                    <a16:creationId xmlns:a16="http://schemas.microsoft.com/office/drawing/2014/main" id="{C5E48FEE-5BBE-4B08-8482-700887EBCB39}"/>
                  </a:ext>
                </a:extLst>
              </p:cNvPr>
              <p:cNvSpPr/>
              <p:nvPr/>
            </p:nvSpPr>
            <p:spPr>
              <a:xfrm>
                <a:off x="1621151" y="3106823"/>
                <a:ext cx="0" cy="36195"/>
              </a:xfrm>
              <a:custGeom>
                <a:avLst/>
                <a:gdLst/>
                <a:ahLst/>
                <a:cxnLst/>
                <a:rect l="l" t="t" r="r" b="b"/>
                <a:pathLst>
                  <a:path h="36194">
                    <a:moveTo>
                      <a:pt x="0" y="0"/>
                    </a:moveTo>
                    <a:lnTo>
                      <a:pt x="0" y="35991"/>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93" name="object 40">
                <a:extLst>
                  <a:ext uri="{FF2B5EF4-FFF2-40B4-BE49-F238E27FC236}">
                    <a16:creationId xmlns:a16="http://schemas.microsoft.com/office/drawing/2014/main" id="{70478ED1-5E58-4722-8ADF-949696927AE2}"/>
                  </a:ext>
                </a:extLst>
              </p:cNvPr>
              <p:cNvSpPr/>
              <p:nvPr/>
            </p:nvSpPr>
            <p:spPr>
              <a:xfrm>
                <a:off x="1772348" y="3106823"/>
                <a:ext cx="0" cy="72390"/>
              </a:xfrm>
              <a:custGeom>
                <a:avLst/>
                <a:gdLst/>
                <a:ahLst/>
                <a:cxnLst/>
                <a:rect l="l" t="t" r="r" b="b"/>
                <a:pathLst>
                  <a:path h="72389">
                    <a:moveTo>
                      <a:pt x="0" y="0"/>
                    </a:moveTo>
                    <a:lnTo>
                      <a:pt x="0" y="71996"/>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94" name="object 41">
                <a:extLst>
                  <a:ext uri="{FF2B5EF4-FFF2-40B4-BE49-F238E27FC236}">
                    <a16:creationId xmlns:a16="http://schemas.microsoft.com/office/drawing/2014/main" id="{171D9977-3C38-4EC8-A9B1-A00BE69D5B45}"/>
                  </a:ext>
                </a:extLst>
              </p:cNvPr>
              <p:cNvSpPr/>
              <p:nvPr/>
            </p:nvSpPr>
            <p:spPr>
              <a:xfrm>
                <a:off x="1923551" y="3106823"/>
                <a:ext cx="0" cy="36195"/>
              </a:xfrm>
              <a:custGeom>
                <a:avLst/>
                <a:gdLst/>
                <a:ahLst/>
                <a:cxnLst/>
                <a:rect l="l" t="t" r="r" b="b"/>
                <a:pathLst>
                  <a:path h="36194">
                    <a:moveTo>
                      <a:pt x="0" y="0"/>
                    </a:moveTo>
                    <a:lnTo>
                      <a:pt x="0" y="35991"/>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95" name="object 42">
                <a:extLst>
                  <a:ext uri="{FF2B5EF4-FFF2-40B4-BE49-F238E27FC236}">
                    <a16:creationId xmlns:a16="http://schemas.microsoft.com/office/drawing/2014/main" id="{E1C98EDE-A987-4A72-862B-7CA5BADFBFF0}"/>
                  </a:ext>
                </a:extLst>
              </p:cNvPr>
              <p:cNvSpPr/>
              <p:nvPr/>
            </p:nvSpPr>
            <p:spPr>
              <a:xfrm>
                <a:off x="2074748" y="3106823"/>
                <a:ext cx="0" cy="72390"/>
              </a:xfrm>
              <a:custGeom>
                <a:avLst/>
                <a:gdLst/>
                <a:ahLst/>
                <a:cxnLst/>
                <a:rect l="l" t="t" r="r" b="b"/>
                <a:pathLst>
                  <a:path h="72389">
                    <a:moveTo>
                      <a:pt x="0" y="0"/>
                    </a:moveTo>
                    <a:lnTo>
                      <a:pt x="0" y="71996"/>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96" name="object 43">
                <a:extLst>
                  <a:ext uri="{FF2B5EF4-FFF2-40B4-BE49-F238E27FC236}">
                    <a16:creationId xmlns:a16="http://schemas.microsoft.com/office/drawing/2014/main" id="{1BF43FE8-356D-4D92-A312-3F50A06123C8}"/>
                  </a:ext>
                </a:extLst>
              </p:cNvPr>
              <p:cNvSpPr/>
              <p:nvPr/>
            </p:nvSpPr>
            <p:spPr>
              <a:xfrm>
                <a:off x="2225952" y="3106823"/>
                <a:ext cx="0" cy="36195"/>
              </a:xfrm>
              <a:custGeom>
                <a:avLst/>
                <a:gdLst/>
                <a:ahLst/>
                <a:cxnLst/>
                <a:rect l="l" t="t" r="r" b="b"/>
                <a:pathLst>
                  <a:path h="36194">
                    <a:moveTo>
                      <a:pt x="0" y="0"/>
                    </a:moveTo>
                    <a:lnTo>
                      <a:pt x="0" y="35991"/>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97" name="object 44">
                <a:extLst>
                  <a:ext uri="{FF2B5EF4-FFF2-40B4-BE49-F238E27FC236}">
                    <a16:creationId xmlns:a16="http://schemas.microsoft.com/office/drawing/2014/main" id="{23FA8CFA-7DDC-475E-87F5-0CA0036CEC6A}"/>
                  </a:ext>
                </a:extLst>
              </p:cNvPr>
              <p:cNvSpPr/>
              <p:nvPr/>
            </p:nvSpPr>
            <p:spPr>
              <a:xfrm>
                <a:off x="2377148" y="3106823"/>
                <a:ext cx="0" cy="72390"/>
              </a:xfrm>
              <a:custGeom>
                <a:avLst/>
                <a:gdLst/>
                <a:ahLst/>
                <a:cxnLst/>
                <a:rect l="l" t="t" r="r" b="b"/>
                <a:pathLst>
                  <a:path h="72389">
                    <a:moveTo>
                      <a:pt x="0" y="0"/>
                    </a:moveTo>
                    <a:lnTo>
                      <a:pt x="0" y="71996"/>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98" name="object 45">
                <a:extLst>
                  <a:ext uri="{FF2B5EF4-FFF2-40B4-BE49-F238E27FC236}">
                    <a16:creationId xmlns:a16="http://schemas.microsoft.com/office/drawing/2014/main" id="{0853A9CF-375D-48CF-BC7D-B2C3FB770E39}"/>
                  </a:ext>
                </a:extLst>
              </p:cNvPr>
              <p:cNvSpPr/>
              <p:nvPr/>
            </p:nvSpPr>
            <p:spPr>
              <a:xfrm>
                <a:off x="479968" y="1908332"/>
                <a:ext cx="1825625" cy="667385"/>
              </a:xfrm>
              <a:custGeom>
                <a:avLst/>
                <a:gdLst/>
                <a:ahLst/>
                <a:cxnLst/>
                <a:rect l="l" t="t" r="r" b="b"/>
                <a:pathLst>
                  <a:path w="1825625" h="667385">
                    <a:moveTo>
                      <a:pt x="0" y="666902"/>
                    </a:moveTo>
                    <a:lnTo>
                      <a:pt x="1825548" y="0"/>
                    </a:lnTo>
                  </a:path>
                </a:pathLst>
              </a:custGeom>
              <a:ln w="38100">
                <a:solidFill>
                  <a:srgbClr val="F04E3E"/>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99" name="object 46">
                <a:extLst>
                  <a:ext uri="{FF2B5EF4-FFF2-40B4-BE49-F238E27FC236}">
                    <a16:creationId xmlns:a16="http://schemas.microsoft.com/office/drawing/2014/main" id="{0B72BFC7-B4D1-4540-8A8D-FFA94C1368E5}"/>
                  </a:ext>
                </a:extLst>
              </p:cNvPr>
              <p:cNvSpPr/>
              <p:nvPr/>
            </p:nvSpPr>
            <p:spPr>
              <a:xfrm>
                <a:off x="680594" y="2423005"/>
                <a:ext cx="1791970" cy="667385"/>
              </a:xfrm>
              <a:custGeom>
                <a:avLst/>
                <a:gdLst/>
                <a:ahLst/>
                <a:cxnLst/>
                <a:rect l="l" t="t" r="r" b="b"/>
                <a:pathLst>
                  <a:path w="1791970" h="667385">
                    <a:moveTo>
                      <a:pt x="0" y="666902"/>
                    </a:moveTo>
                    <a:lnTo>
                      <a:pt x="1791627" y="0"/>
                    </a:lnTo>
                  </a:path>
                </a:pathLst>
              </a:custGeom>
              <a:ln w="38100">
                <a:solidFill>
                  <a:srgbClr val="389E9E"/>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grpSp>
      </p:grpSp>
      <p:sp>
        <p:nvSpPr>
          <p:cNvPr id="422" name="object 69">
            <a:extLst>
              <a:ext uri="{FF2B5EF4-FFF2-40B4-BE49-F238E27FC236}">
                <a16:creationId xmlns:a16="http://schemas.microsoft.com/office/drawing/2014/main" id="{B535C251-6CBA-4DD7-AF05-A2B25B0C8C07}"/>
              </a:ext>
            </a:extLst>
          </p:cNvPr>
          <p:cNvSpPr txBox="1"/>
          <p:nvPr/>
        </p:nvSpPr>
        <p:spPr>
          <a:xfrm>
            <a:off x="4373128" y="3373714"/>
            <a:ext cx="658325" cy="370162"/>
          </a:xfrm>
          <a:prstGeom prst="rect">
            <a:avLst/>
          </a:prstGeom>
        </p:spPr>
        <p:txBody>
          <a:bodyPr vert="horz" wrap="square" lIns="0" tIns="32318" rIns="0" bIns="0" rtlCol="0">
            <a:spAutoFit/>
          </a:bodyPr>
          <a:lstStyle/>
          <a:p>
            <a:pPr marR="6306" algn="r">
              <a:spcBef>
                <a:spcPts val="253"/>
              </a:spcBef>
            </a:pPr>
            <a:r>
              <a:rPr sz="1055" b="1" spc="-19" dirty="0">
                <a:solidFill>
                  <a:srgbClr val="231F20"/>
                </a:solidFill>
                <a:latin typeface="メイリオ" panose="020B0604030504040204" pitchFamily="50" charset="-128"/>
                <a:ea typeface="メイリオ" panose="020B0604030504040204" pitchFamily="50" charset="-128"/>
                <a:cs typeface="SimSun"/>
              </a:rPr>
              <a:t>（日</a:t>
            </a:r>
            <a:r>
              <a:rPr sz="1055" b="1" spc="6" dirty="0">
                <a:solidFill>
                  <a:srgbClr val="231F20"/>
                </a:solidFill>
                <a:latin typeface="メイリオ" panose="020B0604030504040204" pitchFamily="50" charset="-128"/>
                <a:ea typeface="メイリオ" panose="020B0604030504040204" pitchFamily="50" charset="-128"/>
                <a:cs typeface="SimSun"/>
              </a:rPr>
              <a:t>数）</a:t>
            </a:r>
            <a:endParaRPr sz="1055" b="1" dirty="0">
              <a:latin typeface="メイリオ" panose="020B0604030504040204" pitchFamily="50" charset="-128"/>
              <a:ea typeface="メイリオ" panose="020B0604030504040204" pitchFamily="50" charset="-128"/>
              <a:cs typeface="SimSun"/>
            </a:endParaRPr>
          </a:p>
          <a:p>
            <a:pPr marR="6306" algn="r">
              <a:spcBef>
                <a:spcPts val="130"/>
              </a:spcBef>
            </a:pPr>
            <a:r>
              <a:rPr sz="1055" spc="118" dirty="0">
                <a:solidFill>
                  <a:srgbClr val="231F20"/>
                </a:solidFill>
                <a:latin typeface="メイリオ" panose="020B0604030504040204" pitchFamily="50" charset="-128"/>
                <a:ea typeface="メイリオ" panose="020B0604030504040204" pitchFamily="50" charset="-128"/>
                <a:cs typeface="SimSun"/>
              </a:rPr>
              <a:t>1350</a:t>
            </a:r>
            <a:endParaRPr sz="1055" dirty="0">
              <a:latin typeface="メイリオ" panose="020B0604030504040204" pitchFamily="50" charset="-128"/>
              <a:ea typeface="メイリオ" panose="020B0604030504040204" pitchFamily="50" charset="-128"/>
              <a:cs typeface="SimSun"/>
            </a:endParaRPr>
          </a:p>
        </p:txBody>
      </p:sp>
      <p:grpSp>
        <p:nvGrpSpPr>
          <p:cNvPr id="423" name="object 70">
            <a:extLst>
              <a:ext uri="{FF2B5EF4-FFF2-40B4-BE49-F238E27FC236}">
                <a16:creationId xmlns:a16="http://schemas.microsoft.com/office/drawing/2014/main" id="{447B5358-23FA-4BB5-B333-079E05D56506}"/>
              </a:ext>
            </a:extLst>
          </p:cNvPr>
          <p:cNvGrpSpPr/>
          <p:nvPr/>
        </p:nvGrpSpPr>
        <p:grpSpPr>
          <a:xfrm>
            <a:off x="6470301" y="3339753"/>
            <a:ext cx="305850" cy="158443"/>
            <a:chOff x="4254356" y="1948324"/>
            <a:chExt cx="246379" cy="127635"/>
          </a:xfrm>
        </p:grpSpPr>
        <p:sp>
          <p:nvSpPr>
            <p:cNvPr id="424" name="object 71">
              <a:extLst>
                <a:ext uri="{FF2B5EF4-FFF2-40B4-BE49-F238E27FC236}">
                  <a16:creationId xmlns:a16="http://schemas.microsoft.com/office/drawing/2014/main" id="{C82BA3B0-F7C2-4125-A72E-5F1142055B74}"/>
                </a:ext>
              </a:extLst>
            </p:cNvPr>
            <p:cNvSpPr/>
            <p:nvPr/>
          </p:nvSpPr>
          <p:spPr>
            <a:xfrm>
              <a:off x="4257536" y="1951499"/>
              <a:ext cx="240029" cy="121285"/>
            </a:xfrm>
            <a:custGeom>
              <a:avLst/>
              <a:gdLst/>
              <a:ahLst/>
              <a:cxnLst/>
              <a:rect l="l" t="t" r="r" b="b"/>
              <a:pathLst>
                <a:path w="240029" h="121285">
                  <a:moveTo>
                    <a:pt x="239877" y="0"/>
                  </a:moveTo>
                  <a:lnTo>
                    <a:pt x="0" y="0"/>
                  </a:lnTo>
                  <a:lnTo>
                    <a:pt x="0" y="121069"/>
                  </a:lnTo>
                  <a:lnTo>
                    <a:pt x="239877" y="121069"/>
                  </a:lnTo>
                  <a:lnTo>
                    <a:pt x="239877" y="0"/>
                  </a:lnTo>
                  <a:close/>
                </a:path>
              </a:pathLst>
            </a:custGeom>
            <a:solidFill>
              <a:srgbClr val="F04E3E"/>
            </a:solidFill>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425" name="object 72">
              <a:extLst>
                <a:ext uri="{FF2B5EF4-FFF2-40B4-BE49-F238E27FC236}">
                  <a16:creationId xmlns:a16="http://schemas.microsoft.com/office/drawing/2014/main" id="{7C3CC29F-4F10-46B3-A337-42C277BA7F7E}"/>
                </a:ext>
              </a:extLst>
            </p:cNvPr>
            <p:cNvSpPr/>
            <p:nvPr/>
          </p:nvSpPr>
          <p:spPr>
            <a:xfrm>
              <a:off x="4257531" y="1951499"/>
              <a:ext cx="240029" cy="121285"/>
            </a:xfrm>
            <a:custGeom>
              <a:avLst/>
              <a:gdLst/>
              <a:ahLst/>
              <a:cxnLst/>
              <a:rect l="l" t="t" r="r" b="b"/>
              <a:pathLst>
                <a:path w="240029" h="121285">
                  <a:moveTo>
                    <a:pt x="0" y="0"/>
                  </a:moveTo>
                  <a:lnTo>
                    <a:pt x="239877" y="0"/>
                  </a:lnTo>
                  <a:lnTo>
                    <a:pt x="239877" y="121069"/>
                  </a:lnTo>
                  <a:lnTo>
                    <a:pt x="0" y="121069"/>
                  </a:lnTo>
                  <a:lnTo>
                    <a:pt x="0" y="0"/>
                  </a:lnTo>
                  <a:close/>
                </a:path>
              </a:pathLst>
            </a:custGeom>
            <a:ln w="6350">
              <a:solidFill>
                <a:srgbClr val="F04E3E"/>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grpSp>
      <p:sp>
        <p:nvSpPr>
          <p:cNvPr id="426" name="object 73">
            <a:extLst>
              <a:ext uri="{FF2B5EF4-FFF2-40B4-BE49-F238E27FC236}">
                <a16:creationId xmlns:a16="http://schemas.microsoft.com/office/drawing/2014/main" id="{B7458B84-C227-46B6-97E4-50D82496F1FA}"/>
              </a:ext>
            </a:extLst>
          </p:cNvPr>
          <p:cNvSpPr txBox="1"/>
          <p:nvPr/>
        </p:nvSpPr>
        <p:spPr>
          <a:xfrm>
            <a:off x="5393859" y="2563957"/>
            <a:ext cx="2678244" cy="950570"/>
          </a:xfrm>
          <a:prstGeom prst="rect">
            <a:avLst/>
          </a:prstGeom>
        </p:spPr>
        <p:txBody>
          <a:bodyPr vert="horz" wrap="square" lIns="0" tIns="70157" rIns="0" bIns="0" rtlCol="0">
            <a:spAutoFit/>
          </a:bodyPr>
          <a:lstStyle/>
          <a:p>
            <a:pPr marR="331878" algn="ctr">
              <a:spcBef>
                <a:spcPts val="552"/>
              </a:spcBef>
            </a:pPr>
            <a:r>
              <a:rPr sz="2000" b="1" spc="37" dirty="0">
                <a:solidFill>
                  <a:srgbClr val="00B050"/>
                </a:solidFill>
                <a:latin typeface="メイリオ" panose="020B0604030504040204" pitchFamily="50" charset="-128"/>
                <a:ea typeface="メイリオ" panose="020B0604030504040204" pitchFamily="50" charset="-128"/>
                <a:cs typeface="Microsoft JhengHei"/>
              </a:rPr>
              <a:t>歯</a:t>
            </a:r>
            <a:r>
              <a:rPr sz="2000" b="1" spc="-43" dirty="0">
                <a:solidFill>
                  <a:srgbClr val="00B050"/>
                </a:solidFill>
                <a:latin typeface="メイリオ" panose="020B0604030504040204" pitchFamily="50" charset="-128"/>
                <a:ea typeface="メイリオ" panose="020B0604030504040204" pitchFamily="50" charset="-128"/>
                <a:cs typeface="Microsoft JhengHei"/>
              </a:rPr>
              <a:t>数と</a:t>
            </a:r>
            <a:r>
              <a:rPr sz="2000" b="1" spc="37" dirty="0">
                <a:solidFill>
                  <a:srgbClr val="00B050"/>
                </a:solidFill>
                <a:latin typeface="メイリオ" panose="020B0604030504040204" pitchFamily="50" charset="-128"/>
                <a:ea typeface="メイリオ" panose="020B0604030504040204" pitchFamily="50" charset="-128"/>
                <a:cs typeface="Microsoft JhengHei"/>
              </a:rPr>
              <a:t>健康寿命</a:t>
            </a:r>
            <a:endParaRPr sz="2000" b="1" dirty="0">
              <a:solidFill>
                <a:srgbClr val="00B050"/>
              </a:solidFill>
              <a:latin typeface="メイリオ" panose="020B0604030504040204" pitchFamily="50" charset="-128"/>
              <a:ea typeface="メイリオ" panose="020B0604030504040204" pitchFamily="50" charset="-128"/>
              <a:cs typeface="Microsoft JhengHei"/>
            </a:endParaRPr>
          </a:p>
          <a:p>
            <a:pPr marR="331878" algn="ctr">
              <a:spcBef>
                <a:spcPts val="391"/>
              </a:spcBef>
            </a:pPr>
            <a:r>
              <a:rPr sz="1600" b="1" spc="12" dirty="0">
                <a:solidFill>
                  <a:srgbClr val="231F20"/>
                </a:solidFill>
                <a:latin typeface="メイリオ" panose="020B0604030504040204" pitchFamily="50" charset="-128"/>
                <a:ea typeface="メイリオ" panose="020B0604030504040204" pitchFamily="50" charset="-128"/>
                <a:cs typeface="SimSun"/>
              </a:rPr>
              <a:t>男女</a:t>
            </a:r>
            <a:endParaRPr sz="1600" b="1" dirty="0">
              <a:latin typeface="メイリオ" panose="020B0604030504040204" pitchFamily="50" charset="-128"/>
              <a:ea typeface="メイリオ" panose="020B0604030504040204" pitchFamily="50" charset="-128"/>
              <a:cs typeface="SimSun"/>
            </a:endParaRPr>
          </a:p>
          <a:p>
            <a:pPr marL="15767">
              <a:spcBef>
                <a:spcPts val="652"/>
              </a:spcBef>
              <a:tabLst>
                <a:tab pos="1143050" algn="l"/>
              </a:tabLst>
            </a:pPr>
            <a:r>
              <a:rPr lang="ja-JP" altLang="en-US" sz="1200" b="1" dirty="0">
                <a:solidFill>
                  <a:srgbClr val="231F20"/>
                </a:solidFill>
                <a:latin typeface="メイリオ" panose="020B0604030504040204" pitchFamily="50" charset="-128"/>
                <a:ea typeface="メイリオ" panose="020B0604030504040204" pitchFamily="50" charset="-128"/>
                <a:cs typeface="SimSun"/>
              </a:rPr>
              <a:t>　</a:t>
            </a:r>
            <a:r>
              <a:rPr sz="1200" b="1" dirty="0" err="1">
                <a:solidFill>
                  <a:srgbClr val="231F20"/>
                </a:solidFill>
                <a:latin typeface="メイリオ" panose="020B0604030504040204" pitchFamily="50" charset="-128"/>
                <a:ea typeface="メイリオ" panose="020B0604030504040204" pitchFamily="50" charset="-128"/>
                <a:cs typeface="SimSun"/>
              </a:rPr>
              <a:t>健康寿命</a:t>
            </a:r>
            <a:r>
              <a:rPr sz="1200" b="1" dirty="0">
                <a:solidFill>
                  <a:srgbClr val="231F20"/>
                </a:solidFill>
                <a:latin typeface="メイリオ" panose="020B0604030504040204" pitchFamily="50" charset="-128"/>
                <a:ea typeface="メイリオ" panose="020B0604030504040204" pitchFamily="50" charset="-128"/>
                <a:cs typeface="SimSun"/>
              </a:rPr>
              <a:t>	</a:t>
            </a:r>
            <a:r>
              <a:rPr lang="ja-JP" altLang="en-US" sz="1200" b="1" dirty="0">
                <a:solidFill>
                  <a:srgbClr val="231F20"/>
                </a:solidFill>
                <a:latin typeface="メイリオ" panose="020B0604030504040204" pitchFamily="50" charset="-128"/>
                <a:ea typeface="メイリオ" panose="020B0604030504040204" pitchFamily="50" charset="-128"/>
                <a:cs typeface="SimSun"/>
              </a:rPr>
              <a:t>　　</a:t>
            </a:r>
            <a:r>
              <a:rPr sz="1200" b="1" dirty="0" err="1">
                <a:solidFill>
                  <a:srgbClr val="231F20"/>
                </a:solidFill>
                <a:latin typeface="メイリオ" panose="020B0604030504040204" pitchFamily="50" charset="-128"/>
                <a:ea typeface="メイリオ" panose="020B0604030504040204" pitchFamily="50" charset="-128"/>
                <a:cs typeface="SimSun"/>
              </a:rPr>
              <a:t>要介護で</a:t>
            </a:r>
            <a:r>
              <a:rPr sz="1200" b="1" spc="-31" dirty="0" err="1">
                <a:solidFill>
                  <a:srgbClr val="231F20"/>
                </a:solidFill>
                <a:latin typeface="メイリオ" panose="020B0604030504040204" pitchFamily="50" charset="-128"/>
                <a:ea typeface="メイリオ" panose="020B0604030504040204" pitchFamily="50" charset="-128"/>
                <a:cs typeface="SimSun"/>
              </a:rPr>
              <a:t>い</a:t>
            </a:r>
            <a:r>
              <a:rPr sz="1200" b="1" spc="-50" dirty="0" err="1">
                <a:solidFill>
                  <a:srgbClr val="231F20"/>
                </a:solidFill>
                <a:latin typeface="メイリオ" panose="020B0604030504040204" pitchFamily="50" charset="-128"/>
                <a:ea typeface="メイリオ" panose="020B0604030504040204" pitchFamily="50" charset="-128"/>
                <a:cs typeface="SimSun"/>
              </a:rPr>
              <a:t>る</a:t>
            </a:r>
            <a:r>
              <a:rPr sz="1200" b="1" dirty="0" err="1">
                <a:solidFill>
                  <a:srgbClr val="231F20"/>
                </a:solidFill>
                <a:latin typeface="メイリオ" panose="020B0604030504040204" pitchFamily="50" charset="-128"/>
                <a:ea typeface="メイリオ" panose="020B0604030504040204" pitchFamily="50" charset="-128"/>
                <a:cs typeface="SimSun"/>
              </a:rPr>
              <a:t>期間</a:t>
            </a:r>
            <a:endParaRPr sz="1200" b="1" dirty="0">
              <a:latin typeface="メイリオ" panose="020B0604030504040204" pitchFamily="50" charset="-128"/>
              <a:ea typeface="メイリオ" panose="020B0604030504040204" pitchFamily="50" charset="-128"/>
              <a:cs typeface="SimSun"/>
            </a:endParaRPr>
          </a:p>
        </p:txBody>
      </p:sp>
      <p:grpSp>
        <p:nvGrpSpPr>
          <p:cNvPr id="427" name="object 74">
            <a:extLst>
              <a:ext uri="{FF2B5EF4-FFF2-40B4-BE49-F238E27FC236}">
                <a16:creationId xmlns:a16="http://schemas.microsoft.com/office/drawing/2014/main" id="{A650B3C3-5A38-4376-BEAF-1CDC981D7925}"/>
              </a:ext>
            </a:extLst>
          </p:cNvPr>
          <p:cNvGrpSpPr/>
          <p:nvPr/>
        </p:nvGrpSpPr>
        <p:grpSpPr>
          <a:xfrm>
            <a:off x="5212022" y="3331261"/>
            <a:ext cx="305850" cy="158443"/>
            <a:chOff x="3348808" y="1948324"/>
            <a:chExt cx="246379" cy="127635"/>
          </a:xfrm>
        </p:grpSpPr>
        <p:sp>
          <p:nvSpPr>
            <p:cNvPr id="428" name="object 75">
              <a:extLst>
                <a:ext uri="{FF2B5EF4-FFF2-40B4-BE49-F238E27FC236}">
                  <a16:creationId xmlns:a16="http://schemas.microsoft.com/office/drawing/2014/main" id="{A794C0C2-CD4F-4901-80F8-852AA5820CE6}"/>
                </a:ext>
              </a:extLst>
            </p:cNvPr>
            <p:cNvSpPr/>
            <p:nvPr/>
          </p:nvSpPr>
          <p:spPr>
            <a:xfrm>
              <a:off x="3351988" y="1951499"/>
              <a:ext cx="240029" cy="121285"/>
            </a:xfrm>
            <a:custGeom>
              <a:avLst/>
              <a:gdLst/>
              <a:ahLst/>
              <a:cxnLst/>
              <a:rect l="l" t="t" r="r" b="b"/>
              <a:pathLst>
                <a:path w="240029" h="121285">
                  <a:moveTo>
                    <a:pt x="239864" y="0"/>
                  </a:moveTo>
                  <a:lnTo>
                    <a:pt x="0" y="0"/>
                  </a:lnTo>
                  <a:lnTo>
                    <a:pt x="0" y="121069"/>
                  </a:lnTo>
                  <a:lnTo>
                    <a:pt x="239864" y="121069"/>
                  </a:lnTo>
                  <a:lnTo>
                    <a:pt x="239864" y="0"/>
                  </a:lnTo>
                  <a:close/>
                </a:path>
              </a:pathLst>
            </a:custGeom>
            <a:solidFill>
              <a:srgbClr val="3777BC"/>
            </a:solidFill>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429" name="object 76">
              <a:extLst>
                <a:ext uri="{FF2B5EF4-FFF2-40B4-BE49-F238E27FC236}">
                  <a16:creationId xmlns:a16="http://schemas.microsoft.com/office/drawing/2014/main" id="{630DDD8C-D470-44DE-A112-3B66889CBF44}"/>
                </a:ext>
              </a:extLst>
            </p:cNvPr>
            <p:cNvSpPr/>
            <p:nvPr/>
          </p:nvSpPr>
          <p:spPr>
            <a:xfrm>
              <a:off x="3351983" y="1951499"/>
              <a:ext cx="240029" cy="121285"/>
            </a:xfrm>
            <a:custGeom>
              <a:avLst/>
              <a:gdLst/>
              <a:ahLst/>
              <a:cxnLst/>
              <a:rect l="l" t="t" r="r" b="b"/>
              <a:pathLst>
                <a:path w="240029" h="121285">
                  <a:moveTo>
                    <a:pt x="0" y="0"/>
                  </a:moveTo>
                  <a:lnTo>
                    <a:pt x="239864" y="0"/>
                  </a:lnTo>
                  <a:lnTo>
                    <a:pt x="239864" y="121069"/>
                  </a:lnTo>
                  <a:lnTo>
                    <a:pt x="0" y="121069"/>
                  </a:lnTo>
                  <a:lnTo>
                    <a:pt x="0" y="0"/>
                  </a:lnTo>
                  <a:close/>
                </a:path>
              </a:pathLst>
            </a:custGeom>
            <a:ln w="6350">
              <a:solidFill>
                <a:srgbClr val="3777BC"/>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grpSp>
      <p:sp>
        <p:nvSpPr>
          <p:cNvPr id="439" name="object 86">
            <a:extLst>
              <a:ext uri="{FF2B5EF4-FFF2-40B4-BE49-F238E27FC236}">
                <a16:creationId xmlns:a16="http://schemas.microsoft.com/office/drawing/2014/main" id="{21003FC6-574F-4D4B-9BB9-15EA9392B12E}"/>
              </a:ext>
            </a:extLst>
          </p:cNvPr>
          <p:cNvSpPr txBox="1"/>
          <p:nvPr/>
        </p:nvSpPr>
        <p:spPr>
          <a:xfrm>
            <a:off x="6800960" y="3993188"/>
            <a:ext cx="679962" cy="680562"/>
          </a:xfrm>
          <a:prstGeom prst="rect">
            <a:avLst/>
          </a:prstGeom>
          <a:solidFill>
            <a:srgbClr val="F04E3E"/>
          </a:solidFill>
        </p:spPr>
        <p:txBody>
          <a:bodyPr vert="horz" wrap="square" lIns="0" tIns="72000" rIns="0" bIns="0" rtlCol="0" anchor="ctr" anchorCtr="0">
            <a:spAutoFit/>
          </a:bodyPr>
          <a:lstStyle/>
          <a:p>
            <a:pPr marL="76465">
              <a:lnSpc>
                <a:spcPct val="150000"/>
              </a:lnSpc>
              <a:spcBef>
                <a:spcPts val="1123"/>
              </a:spcBef>
            </a:pPr>
            <a:r>
              <a:rPr lang="ja-JP" altLang="en-US" sz="1055" spc="62" dirty="0">
                <a:solidFill>
                  <a:srgbClr val="FFFFFF"/>
                </a:solidFill>
                <a:latin typeface="メイリオ" panose="020B0604030504040204" pitchFamily="50" charset="-128"/>
                <a:ea typeface="メイリオ" panose="020B0604030504040204" pitchFamily="50" charset="-128"/>
                <a:cs typeface="SimSun"/>
              </a:rPr>
              <a:t> </a:t>
            </a:r>
            <a:r>
              <a:rPr sz="1055" spc="62" dirty="0">
                <a:solidFill>
                  <a:srgbClr val="FFFFFF"/>
                </a:solidFill>
                <a:latin typeface="メイリオ" panose="020B0604030504040204" pitchFamily="50" charset="-128"/>
                <a:ea typeface="メイリオ" panose="020B0604030504040204" pitchFamily="50" charset="-128"/>
                <a:cs typeface="SimSun"/>
              </a:rPr>
              <a:t>37.90</a:t>
            </a:r>
            <a:endParaRPr lang="en-US" sz="1055" spc="62" dirty="0">
              <a:solidFill>
                <a:srgbClr val="FFFFFF"/>
              </a:solidFill>
              <a:latin typeface="メイリオ" panose="020B0604030504040204" pitchFamily="50" charset="-128"/>
              <a:ea typeface="メイリオ" panose="020B0604030504040204" pitchFamily="50" charset="-128"/>
              <a:cs typeface="SimSun"/>
            </a:endParaRPr>
          </a:p>
          <a:p>
            <a:pPr marL="76465">
              <a:lnSpc>
                <a:spcPct val="150000"/>
              </a:lnSpc>
              <a:spcBef>
                <a:spcPts val="1123"/>
              </a:spcBef>
            </a:pPr>
            <a:endParaRPr sz="1055" dirty="0">
              <a:latin typeface="メイリオ" panose="020B0604030504040204" pitchFamily="50" charset="-128"/>
              <a:ea typeface="メイリオ" panose="020B0604030504040204" pitchFamily="50" charset="-128"/>
              <a:cs typeface="SimSun"/>
            </a:endParaRPr>
          </a:p>
        </p:txBody>
      </p:sp>
      <p:sp>
        <p:nvSpPr>
          <p:cNvPr id="437" name="object 84">
            <a:extLst>
              <a:ext uri="{FF2B5EF4-FFF2-40B4-BE49-F238E27FC236}">
                <a16:creationId xmlns:a16="http://schemas.microsoft.com/office/drawing/2014/main" id="{7662362F-4390-41A0-BEFC-A57085EA4B2E}"/>
              </a:ext>
            </a:extLst>
          </p:cNvPr>
          <p:cNvSpPr txBox="1"/>
          <p:nvPr/>
        </p:nvSpPr>
        <p:spPr>
          <a:xfrm>
            <a:off x="5977090" y="3966199"/>
            <a:ext cx="679962" cy="645712"/>
          </a:xfrm>
          <a:prstGeom prst="rect">
            <a:avLst/>
          </a:prstGeom>
          <a:solidFill>
            <a:srgbClr val="F04E3E"/>
          </a:solidFill>
        </p:spPr>
        <p:txBody>
          <a:bodyPr vert="horz" wrap="square" lIns="0" tIns="88287" rIns="0" bIns="0" rtlCol="0">
            <a:spAutoFit/>
          </a:bodyPr>
          <a:lstStyle/>
          <a:p>
            <a:pPr marL="78831">
              <a:lnSpc>
                <a:spcPct val="150000"/>
              </a:lnSpc>
              <a:spcBef>
                <a:spcPts val="695"/>
              </a:spcBef>
            </a:pPr>
            <a:r>
              <a:rPr lang="ja-JP" altLang="en-US" sz="1055" spc="62" dirty="0">
                <a:solidFill>
                  <a:srgbClr val="FFFFFF"/>
                </a:solidFill>
                <a:latin typeface="メイリオ" panose="020B0604030504040204" pitchFamily="50" charset="-128"/>
                <a:ea typeface="メイリオ" panose="020B0604030504040204" pitchFamily="50" charset="-128"/>
                <a:cs typeface="SimSun"/>
              </a:rPr>
              <a:t> </a:t>
            </a:r>
            <a:r>
              <a:rPr sz="1055" spc="62" dirty="0">
                <a:solidFill>
                  <a:srgbClr val="FFFFFF"/>
                </a:solidFill>
                <a:latin typeface="メイリオ" panose="020B0604030504040204" pitchFamily="50" charset="-128"/>
                <a:ea typeface="メイリオ" panose="020B0604030504040204" pitchFamily="50" charset="-128"/>
                <a:cs typeface="SimSun"/>
              </a:rPr>
              <a:t>33.60</a:t>
            </a:r>
            <a:endParaRPr lang="en-US" sz="1055" spc="62" dirty="0">
              <a:solidFill>
                <a:srgbClr val="FFFFFF"/>
              </a:solidFill>
              <a:latin typeface="メイリオ" panose="020B0604030504040204" pitchFamily="50" charset="-128"/>
              <a:ea typeface="メイリオ" panose="020B0604030504040204" pitchFamily="50" charset="-128"/>
              <a:cs typeface="SimSun"/>
            </a:endParaRPr>
          </a:p>
          <a:p>
            <a:pPr marL="78831">
              <a:lnSpc>
                <a:spcPct val="150000"/>
              </a:lnSpc>
              <a:spcBef>
                <a:spcPts val="695"/>
              </a:spcBef>
            </a:pPr>
            <a:endParaRPr sz="1055" dirty="0">
              <a:latin typeface="メイリオ" panose="020B0604030504040204" pitchFamily="50" charset="-128"/>
              <a:ea typeface="メイリオ" panose="020B0604030504040204" pitchFamily="50" charset="-128"/>
              <a:cs typeface="SimSun"/>
            </a:endParaRPr>
          </a:p>
        </p:txBody>
      </p:sp>
      <p:sp>
        <p:nvSpPr>
          <p:cNvPr id="415" name="object 62">
            <a:extLst>
              <a:ext uri="{FF2B5EF4-FFF2-40B4-BE49-F238E27FC236}">
                <a16:creationId xmlns:a16="http://schemas.microsoft.com/office/drawing/2014/main" id="{4729FD92-4887-488E-901E-223E6F21C287}"/>
              </a:ext>
            </a:extLst>
          </p:cNvPr>
          <p:cNvSpPr/>
          <p:nvPr/>
        </p:nvSpPr>
        <p:spPr>
          <a:xfrm>
            <a:off x="5978812" y="4377651"/>
            <a:ext cx="680333" cy="1107632"/>
          </a:xfrm>
          <a:custGeom>
            <a:avLst/>
            <a:gdLst/>
            <a:ahLst/>
            <a:cxnLst/>
            <a:rect l="l" t="t" r="r" b="b"/>
            <a:pathLst>
              <a:path w="431800" h="776604">
                <a:moveTo>
                  <a:pt x="431761" y="0"/>
                </a:moveTo>
                <a:lnTo>
                  <a:pt x="0" y="0"/>
                </a:lnTo>
                <a:lnTo>
                  <a:pt x="0" y="776566"/>
                </a:lnTo>
                <a:lnTo>
                  <a:pt x="431761" y="776566"/>
                </a:lnTo>
                <a:lnTo>
                  <a:pt x="431761" y="0"/>
                </a:lnTo>
                <a:close/>
              </a:path>
            </a:pathLst>
          </a:custGeom>
          <a:solidFill>
            <a:srgbClr val="3777BC"/>
          </a:solidFill>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435" name="object 82">
            <a:extLst>
              <a:ext uri="{FF2B5EF4-FFF2-40B4-BE49-F238E27FC236}">
                <a16:creationId xmlns:a16="http://schemas.microsoft.com/office/drawing/2014/main" id="{6A0DA4CD-F978-49D9-BD78-CBC621930CB9}"/>
              </a:ext>
            </a:extLst>
          </p:cNvPr>
          <p:cNvSpPr txBox="1"/>
          <p:nvPr/>
        </p:nvSpPr>
        <p:spPr>
          <a:xfrm>
            <a:off x="5183041" y="3871176"/>
            <a:ext cx="679962" cy="597776"/>
          </a:xfrm>
          <a:prstGeom prst="rect">
            <a:avLst/>
          </a:prstGeom>
          <a:solidFill>
            <a:srgbClr val="F04E3E"/>
          </a:solidFill>
        </p:spPr>
        <p:txBody>
          <a:bodyPr vert="horz" wrap="square" lIns="0" tIns="66215" rIns="0" bIns="0" rtlCol="0">
            <a:spAutoFit/>
          </a:bodyPr>
          <a:lstStyle/>
          <a:p>
            <a:pPr marL="78831">
              <a:lnSpc>
                <a:spcPct val="150000"/>
              </a:lnSpc>
              <a:spcBef>
                <a:spcPts val="521"/>
              </a:spcBef>
            </a:pPr>
            <a:r>
              <a:rPr lang="ja-JP" altLang="en-US" sz="1055" spc="62" dirty="0">
                <a:solidFill>
                  <a:srgbClr val="FFFFFF"/>
                </a:solidFill>
                <a:latin typeface="メイリオ" panose="020B0604030504040204" pitchFamily="50" charset="-128"/>
                <a:ea typeface="メイリオ" panose="020B0604030504040204" pitchFamily="50" charset="-128"/>
                <a:cs typeface="SimSun"/>
              </a:rPr>
              <a:t> </a:t>
            </a:r>
            <a:r>
              <a:rPr sz="1055" spc="62" dirty="0">
                <a:solidFill>
                  <a:srgbClr val="FFFFFF"/>
                </a:solidFill>
                <a:latin typeface="メイリオ" panose="020B0604030504040204" pitchFamily="50" charset="-128"/>
                <a:ea typeface="メイリオ" panose="020B0604030504040204" pitchFamily="50" charset="-128"/>
                <a:cs typeface="SimSun"/>
              </a:rPr>
              <a:t>26.58</a:t>
            </a:r>
            <a:endParaRPr lang="en-US" sz="1055" spc="62" dirty="0">
              <a:solidFill>
                <a:srgbClr val="FFFFFF"/>
              </a:solidFill>
              <a:latin typeface="メイリオ" panose="020B0604030504040204" pitchFamily="50" charset="-128"/>
              <a:ea typeface="メイリオ" panose="020B0604030504040204" pitchFamily="50" charset="-128"/>
              <a:cs typeface="SimSun"/>
            </a:endParaRPr>
          </a:p>
          <a:p>
            <a:pPr marL="78831">
              <a:lnSpc>
                <a:spcPct val="150000"/>
              </a:lnSpc>
              <a:spcBef>
                <a:spcPts val="521"/>
              </a:spcBef>
            </a:pPr>
            <a:endParaRPr sz="1055" dirty="0">
              <a:latin typeface="メイリオ" panose="020B0604030504040204" pitchFamily="50" charset="-128"/>
              <a:ea typeface="メイリオ" panose="020B0604030504040204" pitchFamily="50" charset="-128"/>
              <a:cs typeface="SimSun"/>
            </a:endParaRPr>
          </a:p>
        </p:txBody>
      </p:sp>
      <p:sp>
        <p:nvSpPr>
          <p:cNvPr id="357" name="object 4">
            <a:extLst>
              <a:ext uri="{FF2B5EF4-FFF2-40B4-BE49-F238E27FC236}">
                <a16:creationId xmlns:a16="http://schemas.microsoft.com/office/drawing/2014/main" id="{AE73EC9C-90C4-494D-A303-FD71E5D64301}"/>
              </a:ext>
            </a:extLst>
          </p:cNvPr>
          <p:cNvSpPr txBox="1"/>
          <p:nvPr/>
        </p:nvSpPr>
        <p:spPr>
          <a:xfrm>
            <a:off x="5062819" y="5873814"/>
            <a:ext cx="4089114" cy="150470"/>
          </a:xfrm>
          <a:prstGeom prst="rect">
            <a:avLst/>
          </a:prstGeom>
        </p:spPr>
        <p:txBody>
          <a:bodyPr vert="horz" wrap="square" lIns="0" tIns="16554" rIns="0" bIns="0" rtlCol="0">
            <a:spAutoFit/>
          </a:bodyPr>
          <a:lstStyle/>
          <a:p>
            <a:pPr marL="15767">
              <a:spcBef>
                <a:spcPts val="130"/>
              </a:spcBef>
            </a:pPr>
            <a:r>
              <a:rPr lang="ja-JP" altLang="en-US" sz="869" spc="99" dirty="0">
                <a:solidFill>
                  <a:srgbClr val="231F20"/>
                </a:solidFill>
                <a:latin typeface="メイリオ" panose="020B0604030504040204" pitchFamily="50" charset="-128"/>
                <a:ea typeface="メイリオ" panose="020B0604030504040204" pitchFamily="50" charset="-128"/>
                <a:cs typeface="SimSun"/>
              </a:rPr>
              <a:t>出典：</a:t>
            </a:r>
            <a:r>
              <a:rPr sz="869" spc="99" dirty="0">
                <a:solidFill>
                  <a:srgbClr val="231F20"/>
                </a:solidFill>
                <a:latin typeface="メイリオ" panose="020B0604030504040204" pitchFamily="50" charset="-128"/>
                <a:ea typeface="メイリオ" panose="020B0604030504040204" pitchFamily="50" charset="-128"/>
                <a:cs typeface="SimSun"/>
              </a:rPr>
              <a:t>2017</a:t>
            </a:r>
            <a:r>
              <a:rPr sz="869" spc="-168" dirty="0">
                <a:solidFill>
                  <a:srgbClr val="231F20"/>
                </a:solidFill>
                <a:latin typeface="メイリオ" panose="020B0604030504040204" pitchFamily="50" charset="-128"/>
                <a:ea typeface="メイリオ" panose="020B0604030504040204" pitchFamily="50" charset="-128"/>
                <a:cs typeface="SimSun"/>
              </a:rPr>
              <a:t>年６</a:t>
            </a:r>
            <a:r>
              <a:rPr sz="869" spc="6" dirty="0">
                <a:solidFill>
                  <a:srgbClr val="231F20"/>
                </a:solidFill>
                <a:latin typeface="メイリオ" panose="020B0604030504040204" pitchFamily="50" charset="-128"/>
                <a:ea typeface="メイリオ" panose="020B0604030504040204" pitchFamily="50" charset="-128"/>
                <a:cs typeface="SimSun"/>
              </a:rPr>
              <a:t>月</a:t>
            </a:r>
            <a:r>
              <a:rPr sz="869" spc="-180" dirty="0">
                <a:solidFill>
                  <a:srgbClr val="231F20"/>
                </a:solidFill>
                <a:latin typeface="メイリオ" panose="020B0604030504040204" pitchFamily="50" charset="-128"/>
                <a:ea typeface="メイリオ" panose="020B0604030504040204" pitchFamily="50" charset="-128"/>
                <a:cs typeface="SimSun"/>
              </a:rPr>
              <a:t> </a:t>
            </a:r>
            <a:r>
              <a:rPr sz="869" spc="6" dirty="0">
                <a:solidFill>
                  <a:srgbClr val="231F20"/>
                </a:solidFill>
                <a:latin typeface="メイリオ" panose="020B0604030504040204" pitchFamily="50" charset="-128"/>
                <a:ea typeface="メイリオ" panose="020B0604030504040204" pitchFamily="50" charset="-128"/>
                <a:cs typeface="SimSun"/>
              </a:rPr>
              <a:t>東北大学大学院歯学研究科発</a:t>
            </a:r>
            <a:r>
              <a:rPr sz="869" spc="-12" dirty="0">
                <a:solidFill>
                  <a:srgbClr val="231F20"/>
                </a:solidFill>
                <a:latin typeface="メイリオ" panose="020B0604030504040204" pitchFamily="50" charset="-128"/>
                <a:ea typeface="メイリオ" panose="020B0604030504040204" pitchFamily="50" charset="-128"/>
                <a:cs typeface="SimSun"/>
              </a:rPr>
              <a:t>表</a:t>
            </a:r>
            <a:r>
              <a:rPr sz="869" spc="-74" dirty="0">
                <a:solidFill>
                  <a:srgbClr val="231F20"/>
                </a:solidFill>
                <a:latin typeface="メイリオ" panose="020B0604030504040204" pitchFamily="50" charset="-128"/>
                <a:ea typeface="メイリオ" panose="020B0604030504040204" pitchFamily="50" charset="-128"/>
                <a:cs typeface="SimSun"/>
              </a:rPr>
              <a:t>よ</a:t>
            </a:r>
            <a:r>
              <a:rPr sz="869" spc="-62" dirty="0">
                <a:solidFill>
                  <a:srgbClr val="231F20"/>
                </a:solidFill>
                <a:latin typeface="メイリオ" panose="020B0604030504040204" pitchFamily="50" charset="-128"/>
                <a:ea typeface="メイリオ" panose="020B0604030504040204" pitchFamily="50" charset="-128"/>
                <a:cs typeface="SimSun"/>
              </a:rPr>
              <a:t>り</a:t>
            </a:r>
            <a:r>
              <a:rPr sz="869" spc="6" dirty="0">
                <a:solidFill>
                  <a:srgbClr val="231F20"/>
                </a:solidFill>
                <a:latin typeface="メイリオ" panose="020B0604030504040204" pitchFamily="50" charset="-128"/>
                <a:ea typeface="メイリオ" panose="020B0604030504040204" pitchFamily="50" charset="-128"/>
                <a:cs typeface="SimSun"/>
              </a:rPr>
              <a:t>引用</a:t>
            </a:r>
            <a:endParaRPr sz="869" dirty="0">
              <a:latin typeface="メイリオ" panose="020B0604030504040204" pitchFamily="50" charset="-128"/>
              <a:ea typeface="メイリオ" panose="020B0604030504040204" pitchFamily="50" charset="-128"/>
              <a:cs typeface="SimSun"/>
            </a:endParaRPr>
          </a:p>
        </p:txBody>
      </p:sp>
      <p:sp>
        <p:nvSpPr>
          <p:cNvPr id="401" name="object 48">
            <a:extLst>
              <a:ext uri="{FF2B5EF4-FFF2-40B4-BE49-F238E27FC236}">
                <a16:creationId xmlns:a16="http://schemas.microsoft.com/office/drawing/2014/main" id="{44D390D3-B564-4256-B8EB-2D7FAE907DA9}"/>
              </a:ext>
            </a:extLst>
          </p:cNvPr>
          <p:cNvSpPr/>
          <p:nvPr/>
        </p:nvSpPr>
        <p:spPr>
          <a:xfrm>
            <a:off x="5095855" y="5480701"/>
            <a:ext cx="3270347" cy="0"/>
          </a:xfrm>
          <a:custGeom>
            <a:avLst/>
            <a:gdLst/>
            <a:ahLst/>
            <a:cxnLst/>
            <a:rect l="l" t="t" r="r" b="b"/>
            <a:pathLst>
              <a:path w="2399029">
                <a:moveTo>
                  <a:pt x="0" y="0"/>
                </a:moveTo>
                <a:lnTo>
                  <a:pt x="683634" y="0"/>
                </a:lnTo>
              </a:path>
              <a:path w="2399029">
                <a:moveTo>
                  <a:pt x="1115396" y="0"/>
                </a:moveTo>
                <a:lnTo>
                  <a:pt x="1283315" y="0"/>
                </a:lnTo>
              </a:path>
              <a:path w="2399029">
                <a:moveTo>
                  <a:pt x="1715077" y="0"/>
                </a:moveTo>
                <a:lnTo>
                  <a:pt x="1882984" y="0"/>
                </a:lnTo>
              </a:path>
              <a:path w="2399029">
                <a:moveTo>
                  <a:pt x="2314746" y="0"/>
                </a:moveTo>
                <a:lnTo>
                  <a:pt x="2398699" y="0"/>
                </a:lnTo>
              </a:path>
            </a:pathLst>
          </a:custGeom>
          <a:ln w="6351">
            <a:solidFill>
              <a:srgbClr val="939598"/>
            </a:solidFill>
          </a:ln>
        </p:spPr>
        <p:txBody>
          <a:bodyPr wrap="square" lIns="0" tIns="0" rIns="0" bIns="0" rtlCol="0"/>
          <a:lstStyle/>
          <a:p>
            <a:endParaRPr sz="3764" b="1">
              <a:latin typeface="メイリオ" panose="020B0604030504040204" pitchFamily="50" charset="-128"/>
              <a:ea typeface="メイリオ" panose="020B0604030504040204" pitchFamily="50" charset="-128"/>
            </a:endParaRPr>
          </a:p>
        </p:txBody>
      </p:sp>
      <p:sp>
        <p:nvSpPr>
          <p:cNvPr id="403" name="object 50">
            <a:extLst>
              <a:ext uri="{FF2B5EF4-FFF2-40B4-BE49-F238E27FC236}">
                <a16:creationId xmlns:a16="http://schemas.microsoft.com/office/drawing/2014/main" id="{DF032F10-B6D8-4E87-A317-F8EA88233A07}"/>
              </a:ext>
            </a:extLst>
          </p:cNvPr>
          <p:cNvSpPr/>
          <p:nvPr/>
        </p:nvSpPr>
        <p:spPr>
          <a:xfrm>
            <a:off x="5095855" y="5439184"/>
            <a:ext cx="0" cy="46188"/>
          </a:xfrm>
          <a:custGeom>
            <a:avLst/>
            <a:gdLst/>
            <a:ahLst/>
            <a:cxnLst/>
            <a:rect l="l" t="t" r="r" b="b"/>
            <a:pathLst>
              <a:path h="32385">
                <a:moveTo>
                  <a:pt x="0" y="32283"/>
                </a:moveTo>
                <a:lnTo>
                  <a:pt x="0" y="0"/>
                </a:lnTo>
              </a:path>
            </a:pathLst>
          </a:custGeom>
          <a:ln w="12700">
            <a:solidFill>
              <a:srgbClr val="939598"/>
            </a:solidFill>
          </a:ln>
        </p:spPr>
        <p:txBody>
          <a:bodyPr wrap="square" lIns="0" tIns="0" rIns="0" bIns="0" rtlCol="0"/>
          <a:lstStyle/>
          <a:p>
            <a:endParaRPr sz="3764" b="1">
              <a:latin typeface="メイリオ" panose="020B0604030504040204" pitchFamily="50" charset="-128"/>
              <a:ea typeface="メイリオ" panose="020B0604030504040204" pitchFamily="50" charset="-128"/>
            </a:endParaRPr>
          </a:p>
        </p:txBody>
      </p:sp>
      <p:sp>
        <p:nvSpPr>
          <p:cNvPr id="404" name="object 51">
            <a:extLst>
              <a:ext uri="{FF2B5EF4-FFF2-40B4-BE49-F238E27FC236}">
                <a16:creationId xmlns:a16="http://schemas.microsoft.com/office/drawing/2014/main" id="{9B13D0D5-EDF9-40C4-90A3-DB65BE413659}"/>
              </a:ext>
            </a:extLst>
          </p:cNvPr>
          <p:cNvSpPr/>
          <p:nvPr/>
        </p:nvSpPr>
        <p:spPr>
          <a:xfrm>
            <a:off x="5913334" y="5439184"/>
            <a:ext cx="0" cy="46188"/>
          </a:xfrm>
          <a:custGeom>
            <a:avLst/>
            <a:gdLst/>
            <a:ahLst/>
            <a:cxnLst/>
            <a:rect l="l" t="t" r="r" b="b"/>
            <a:pathLst>
              <a:path h="32385">
                <a:moveTo>
                  <a:pt x="0" y="32283"/>
                </a:moveTo>
                <a:lnTo>
                  <a:pt x="0" y="0"/>
                </a:lnTo>
              </a:path>
            </a:pathLst>
          </a:custGeom>
          <a:ln w="12700">
            <a:solidFill>
              <a:srgbClr val="939598"/>
            </a:solidFill>
          </a:ln>
        </p:spPr>
        <p:txBody>
          <a:bodyPr wrap="square" lIns="0" tIns="0" rIns="0" bIns="0" rtlCol="0"/>
          <a:lstStyle/>
          <a:p>
            <a:endParaRPr sz="3764" b="1">
              <a:latin typeface="メイリオ" panose="020B0604030504040204" pitchFamily="50" charset="-128"/>
              <a:ea typeface="メイリオ" panose="020B0604030504040204" pitchFamily="50" charset="-128"/>
            </a:endParaRPr>
          </a:p>
        </p:txBody>
      </p:sp>
      <p:sp>
        <p:nvSpPr>
          <p:cNvPr id="405" name="object 52">
            <a:extLst>
              <a:ext uri="{FF2B5EF4-FFF2-40B4-BE49-F238E27FC236}">
                <a16:creationId xmlns:a16="http://schemas.microsoft.com/office/drawing/2014/main" id="{4CABAF04-BE28-4EFE-8028-0D0F059B4885}"/>
              </a:ext>
            </a:extLst>
          </p:cNvPr>
          <p:cNvSpPr/>
          <p:nvPr/>
        </p:nvSpPr>
        <p:spPr>
          <a:xfrm>
            <a:off x="6730796" y="5439184"/>
            <a:ext cx="0" cy="46188"/>
          </a:xfrm>
          <a:custGeom>
            <a:avLst/>
            <a:gdLst/>
            <a:ahLst/>
            <a:cxnLst/>
            <a:rect l="l" t="t" r="r" b="b"/>
            <a:pathLst>
              <a:path h="32385">
                <a:moveTo>
                  <a:pt x="0" y="32283"/>
                </a:moveTo>
                <a:lnTo>
                  <a:pt x="0" y="0"/>
                </a:lnTo>
              </a:path>
            </a:pathLst>
          </a:custGeom>
          <a:ln w="12700">
            <a:solidFill>
              <a:srgbClr val="939598"/>
            </a:solidFill>
          </a:ln>
        </p:spPr>
        <p:txBody>
          <a:bodyPr wrap="square" lIns="0" tIns="0" rIns="0" bIns="0" rtlCol="0"/>
          <a:lstStyle/>
          <a:p>
            <a:endParaRPr sz="3764" b="1">
              <a:latin typeface="メイリオ" panose="020B0604030504040204" pitchFamily="50" charset="-128"/>
              <a:ea typeface="メイリオ" panose="020B0604030504040204" pitchFamily="50" charset="-128"/>
            </a:endParaRPr>
          </a:p>
        </p:txBody>
      </p:sp>
      <p:sp>
        <p:nvSpPr>
          <p:cNvPr id="406" name="object 53">
            <a:extLst>
              <a:ext uri="{FF2B5EF4-FFF2-40B4-BE49-F238E27FC236}">
                <a16:creationId xmlns:a16="http://schemas.microsoft.com/office/drawing/2014/main" id="{8088CEFD-E093-4FE5-8DD9-A39E7A20444F}"/>
              </a:ext>
            </a:extLst>
          </p:cNvPr>
          <p:cNvSpPr/>
          <p:nvPr/>
        </p:nvSpPr>
        <p:spPr>
          <a:xfrm>
            <a:off x="7548274" y="5439184"/>
            <a:ext cx="0" cy="46188"/>
          </a:xfrm>
          <a:custGeom>
            <a:avLst/>
            <a:gdLst/>
            <a:ahLst/>
            <a:cxnLst/>
            <a:rect l="l" t="t" r="r" b="b"/>
            <a:pathLst>
              <a:path h="32385">
                <a:moveTo>
                  <a:pt x="0" y="32283"/>
                </a:moveTo>
                <a:lnTo>
                  <a:pt x="0" y="0"/>
                </a:lnTo>
              </a:path>
            </a:pathLst>
          </a:custGeom>
          <a:ln w="12700">
            <a:solidFill>
              <a:srgbClr val="939598"/>
            </a:solidFill>
          </a:ln>
        </p:spPr>
        <p:txBody>
          <a:bodyPr wrap="square" lIns="0" tIns="0" rIns="0" bIns="0" rtlCol="0"/>
          <a:lstStyle/>
          <a:p>
            <a:endParaRPr sz="3764" b="1">
              <a:latin typeface="メイリオ" panose="020B0604030504040204" pitchFamily="50" charset="-128"/>
              <a:ea typeface="メイリオ" panose="020B0604030504040204" pitchFamily="50" charset="-128"/>
            </a:endParaRPr>
          </a:p>
        </p:txBody>
      </p:sp>
      <p:sp>
        <p:nvSpPr>
          <p:cNvPr id="407" name="object 54">
            <a:extLst>
              <a:ext uri="{FF2B5EF4-FFF2-40B4-BE49-F238E27FC236}">
                <a16:creationId xmlns:a16="http://schemas.microsoft.com/office/drawing/2014/main" id="{89CF20AE-6568-46CE-8FC5-2C8D51598B6E}"/>
              </a:ext>
            </a:extLst>
          </p:cNvPr>
          <p:cNvSpPr/>
          <p:nvPr/>
        </p:nvSpPr>
        <p:spPr>
          <a:xfrm>
            <a:off x="8365753" y="5439184"/>
            <a:ext cx="0" cy="46188"/>
          </a:xfrm>
          <a:custGeom>
            <a:avLst/>
            <a:gdLst/>
            <a:ahLst/>
            <a:cxnLst/>
            <a:rect l="l" t="t" r="r" b="b"/>
            <a:pathLst>
              <a:path h="32385">
                <a:moveTo>
                  <a:pt x="0" y="32283"/>
                </a:moveTo>
                <a:lnTo>
                  <a:pt x="0" y="0"/>
                </a:lnTo>
              </a:path>
            </a:pathLst>
          </a:custGeom>
          <a:ln w="12700">
            <a:solidFill>
              <a:srgbClr val="939598"/>
            </a:solidFill>
          </a:ln>
        </p:spPr>
        <p:txBody>
          <a:bodyPr wrap="square" lIns="0" tIns="0" rIns="0" bIns="0" rtlCol="0"/>
          <a:lstStyle/>
          <a:p>
            <a:endParaRPr sz="3764" b="1">
              <a:latin typeface="メイリオ" panose="020B0604030504040204" pitchFamily="50" charset="-128"/>
              <a:ea typeface="メイリオ" panose="020B0604030504040204" pitchFamily="50" charset="-128"/>
            </a:endParaRPr>
          </a:p>
        </p:txBody>
      </p:sp>
      <p:sp>
        <p:nvSpPr>
          <p:cNvPr id="409" name="object 56">
            <a:extLst>
              <a:ext uri="{FF2B5EF4-FFF2-40B4-BE49-F238E27FC236}">
                <a16:creationId xmlns:a16="http://schemas.microsoft.com/office/drawing/2014/main" id="{81BD70B9-0F06-41B7-80AF-9837B85A4B7D}"/>
              </a:ext>
            </a:extLst>
          </p:cNvPr>
          <p:cNvSpPr/>
          <p:nvPr/>
        </p:nvSpPr>
        <p:spPr>
          <a:xfrm>
            <a:off x="5095855" y="5480701"/>
            <a:ext cx="3270347" cy="0"/>
          </a:xfrm>
          <a:custGeom>
            <a:avLst/>
            <a:gdLst/>
            <a:ahLst/>
            <a:cxnLst/>
            <a:rect l="l" t="t" r="r" b="b"/>
            <a:pathLst>
              <a:path w="2399029">
                <a:moveTo>
                  <a:pt x="0" y="0"/>
                </a:moveTo>
                <a:lnTo>
                  <a:pt x="683634" y="0"/>
                </a:lnTo>
              </a:path>
              <a:path w="2399029">
                <a:moveTo>
                  <a:pt x="1115396" y="0"/>
                </a:moveTo>
                <a:lnTo>
                  <a:pt x="1283315" y="0"/>
                </a:lnTo>
              </a:path>
              <a:path w="2399029">
                <a:moveTo>
                  <a:pt x="1715077" y="0"/>
                </a:moveTo>
                <a:lnTo>
                  <a:pt x="1882984" y="0"/>
                </a:lnTo>
              </a:path>
              <a:path w="2399029">
                <a:moveTo>
                  <a:pt x="2314746" y="0"/>
                </a:moveTo>
                <a:lnTo>
                  <a:pt x="2398699" y="0"/>
                </a:lnTo>
              </a:path>
            </a:pathLst>
          </a:custGeom>
          <a:ln w="6351">
            <a:solidFill>
              <a:srgbClr val="939598"/>
            </a:solidFill>
          </a:ln>
        </p:spPr>
        <p:txBody>
          <a:bodyPr wrap="square" lIns="0" tIns="0" rIns="0" bIns="0" rtlCol="0"/>
          <a:lstStyle/>
          <a:p>
            <a:endParaRPr sz="3764" b="1">
              <a:latin typeface="メイリオ" panose="020B0604030504040204" pitchFamily="50" charset="-128"/>
              <a:ea typeface="メイリオ" panose="020B0604030504040204" pitchFamily="50" charset="-128"/>
            </a:endParaRPr>
          </a:p>
        </p:txBody>
      </p:sp>
      <p:sp>
        <p:nvSpPr>
          <p:cNvPr id="412" name="object 59">
            <a:extLst>
              <a:ext uri="{FF2B5EF4-FFF2-40B4-BE49-F238E27FC236}">
                <a16:creationId xmlns:a16="http://schemas.microsoft.com/office/drawing/2014/main" id="{60B0E065-E60D-4FD2-BB02-8F00F4DFCBD7}"/>
              </a:ext>
            </a:extLst>
          </p:cNvPr>
          <p:cNvSpPr/>
          <p:nvPr/>
        </p:nvSpPr>
        <p:spPr>
          <a:xfrm>
            <a:off x="5095855" y="3643360"/>
            <a:ext cx="3270347" cy="0"/>
          </a:xfrm>
          <a:custGeom>
            <a:avLst/>
            <a:gdLst/>
            <a:ahLst/>
            <a:cxnLst/>
            <a:rect l="l" t="t" r="r" b="b"/>
            <a:pathLst>
              <a:path w="2399029">
                <a:moveTo>
                  <a:pt x="0" y="0"/>
                </a:moveTo>
                <a:lnTo>
                  <a:pt x="2398699" y="0"/>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414" name="object 61">
            <a:extLst>
              <a:ext uri="{FF2B5EF4-FFF2-40B4-BE49-F238E27FC236}">
                <a16:creationId xmlns:a16="http://schemas.microsoft.com/office/drawing/2014/main" id="{B3D43DEC-A7CD-47C6-8001-44150A585E11}"/>
              </a:ext>
            </a:extLst>
          </p:cNvPr>
          <p:cNvSpPr/>
          <p:nvPr/>
        </p:nvSpPr>
        <p:spPr>
          <a:xfrm>
            <a:off x="5210292" y="4189779"/>
            <a:ext cx="588628" cy="1296011"/>
          </a:xfrm>
          <a:custGeom>
            <a:avLst/>
            <a:gdLst/>
            <a:ahLst/>
            <a:cxnLst/>
            <a:rect l="l" t="t" r="r" b="b"/>
            <a:pathLst>
              <a:path w="431800" h="908685">
                <a:moveTo>
                  <a:pt x="0" y="0"/>
                </a:moveTo>
                <a:lnTo>
                  <a:pt x="431761" y="0"/>
                </a:lnTo>
                <a:lnTo>
                  <a:pt x="431761" y="908291"/>
                </a:lnTo>
                <a:lnTo>
                  <a:pt x="0" y="908291"/>
                </a:lnTo>
                <a:lnTo>
                  <a:pt x="0" y="0"/>
                </a:lnTo>
                <a:close/>
              </a:path>
            </a:pathLst>
          </a:custGeom>
          <a:ln w="6350">
            <a:solidFill>
              <a:srgbClr val="3777BC"/>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416" name="object 63">
            <a:extLst>
              <a:ext uri="{FF2B5EF4-FFF2-40B4-BE49-F238E27FC236}">
                <a16:creationId xmlns:a16="http://schemas.microsoft.com/office/drawing/2014/main" id="{94638AE3-4CBD-45BA-9EA3-4CFF17931076}"/>
              </a:ext>
            </a:extLst>
          </p:cNvPr>
          <p:cNvSpPr/>
          <p:nvPr/>
        </p:nvSpPr>
        <p:spPr>
          <a:xfrm>
            <a:off x="6027776" y="4377651"/>
            <a:ext cx="588628" cy="1107632"/>
          </a:xfrm>
          <a:custGeom>
            <a:avLst/>
            <a:gdLst/>
            <a:ahLst/>
            <a:cxnLst/>
            <a:rect l="l" t="t" r="r" b="b"/>
            <a:pathLst>
              <a:path w="431800" h="776604">
                <a:moveTo>
                  <a:pt x="0" y="0"/>
                </a:moveTo>
                <a:lnTo>
                  <a:pt x="431761" y="0"/>
                </a:lnTo>
                <a:lnTo>
                  <a:pt x="431761" y="776566"/>
                </a:lnTo>
                <a:lnTo>
                  <a:pt x="0" y="776566"/>
                </a:lnTo>
                <a:lnTo>
                  <a:pt x="0" y="0"/>
                </a:lnTo>
                <a:close/>
              </a:path>
            </a:pathLst>
          </a:custGeom>
          <a:ln w="6350">
            <a:solidFill>
              <a:srgbClr val="3777BC"/>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418" name="object 65">
            <a:extLst>
              <a:ext uri="{FF2B5EF4-FFF2-40B4-BE49-F238E27FC236}">
                <a16:creationId xmlns:a16="http://schemas.microsoft.com/office/drawing/2014/main" id="{3A09C230-5829-419A-A2D7-AD53F807E5EA}"/>
              </a:ext>
            </a:extLst>
          </p:cNvPr>
          <p:cNvSpPr/>
          <p:nvPr/>
        </p:nvSpPr>
        <p:spPr>
          <a:xfrm>
            <a:off x="6845259" y="4441737"/>
            <a:ext cx="588628" cy="1044235"/>
          </a:xfrm>
          <a:custGeom>
            <a:avLst/>
            <a:gdLst/>
            <a:ahLst/>
            <a:cxnLst/>
            <a:rect l="l" t="t" r="r" b="b"/>
            <a:pathLst>
              <a:path w="431800" h="732154">
                <a:moveTo>
                  <a:pt x="0" y="0"/>
                </a:moveTo>
                <a:lnTo>
                  <a:pt x="431761" y="0"/>
                </a:lnTo>
                <a:lnTo>
                  <a:pt x="431761" y="731621"/>
                </a:lnTo>
                <a:lnTo>
                  <a:pt x="0" y="731621"/>
                </a:lnTo>
                <a:lnTo>
                  <a:pt x="0" y="0"/>
                </a:lnTo>
                <a:close/>
              </a:path>
            </a:pathLst>
          </a:custGeom>
          <a:ln w="6350">
            <a:solidFill>
              <a:srgbClr val="3777BC"/>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419" name="object 66">
            <a:extLst>
              <a:ext uri="{FF2B5EF4-FFF2-40B4-BE49-F238E27FC236}">
                <a16:creationId xmlns:a16="http://schemas.microsoft.com/office/drawing/2014/main" id="{71A17D25-A465-44D4-9887-F657BEEE1398}"/>
              </a:ext>
            </a:extLst>
          </p:cNvPr>
          <p:cNvSpPr txBox="1"/>
          <p:nvPr/>
        </p:nvSpPr>
        <p:spPr>
          <a:xfrm>
            <a:off x="4600950" y="5344868"/>
            <a:ext cx="461869" cy="205735"/>
          </a:xfrm>
          <a:prstGeom prst="rect">
            <a:avLst/>
          </a:prstGeom>
        </p:spPr>
        <p:txBody>
          <a:bodyPr vert="horz" wrap="square" lIns="0" tIns="16554" rIns="0" bIns="0" rtlCol="0">
            <a:spAutoFit/>
          </a:bodyPr>
          <a:lstStyle/>
          <a:p>
            <a:pPr marL="15767">
              <a:spcBef>
                <a:spcPts val="130"/>
              </a:spcBef>
            </a:pPr>
            <a:r>
              <a:rPr sz="1055" spc="118" dirty="0">
                <a:solidFill>
                  <a:srgbClr val="231F20"/>
                </a:solidFill>
                <a:latin typeface="メイリオ" panose="020B0604030504040204" pitchFamily="50" charset="-128"/>
                <a:ea typeface="メイリオ" panose="020B0604030504040204" pitchFamily="50" charset="-128"/>
                <a:cs typeface="SimSun"/>
              </a:rPr>
              <a:t>1200</a:t>
            </a:r>
            <a:endParaRPr sz="1055">
              <a:latin typeface="メイリオ" panose="020B0604030504040204" pitchFamily="50" charset="-128"/>
              <a:ea typeface="メイリオ" panose="020B0604030504040204" pitchFamily="50" charset="-128"/>
              <a:cs typeface="SimSun"/>
            </a:endParaRPr>
          </a:p>
        </p:txBody>
      </p:sp>
      <p:sp>
        <p:nvSpPr>
          <p:cNvPr id="430" name="object 77">
            <a:extLst>
              <a:ext uri="{FF2B5EF4-FFF2-40B4-BE49-F238E27FC236}">
                <a16:creationId xmlns:a16="http://schemas.microsoft.com/office/drawing/2014/main" id="{1ABE53BD-82E1-46C1-BA9A-363A4D0CA20E}"/>
              </a:ext>
            </a:extLst>
          </p:cNvPr>
          <p:cNvSpPr txBox="1"/>
          <p:nvPr/>
        </p:nvSpPr>
        <p:spPr>
          <a:xfrm>
            <a:off x="7820117" y="5507834"/>
            <a:ext cx="851844" cy="372816"/>
          </a:xfrm>
          <a:prstGeom prst="rect">
            <a:avLst/>
          </a:prstGeom>
        </p:spPr>
        <p:txBody>
          <a:bodyPr vert="horz" wrap="square" lIns="0" tIns="16554" rIns="0" bIns="0" rtlCol="0">
            <a:spAutoFit/>
          </a:bodyPr>
          <a:lstStyle/>
          <a:p>
            <a:pPr marL="15767">
              <a:lnSpc>
                <a:spcPts val="1223"/>
              </a:lnSpc>
              <a:spcBef>
                <a:spcPts val="130"/>
              </a:spcBef>
            </a:pPr>
            <a:r>
              <a:rPr sz="1055" b="1" spc="43" dirty="0">
                <a:solidFill>
                  <a:srgbClr val="231F20"/>
                </a:solidFill>
                <a:latin typeface="メイリオ" panose="020B0604030504040204" pitchFamily="50" charset="-128"/>
                <a:ea typeface="メイリオ" panose="020B0604030504040204" pitchFamily="50" charset="-128"/>
                <a:cs typeface="SimSun"/>
              </a:rPr>
              <a:t>0</a:t>
            </a:r>
            <a:r>
              <a:rPr sz="1055" b="1" spc="87" dirty="0">
                <a:solidFill>
                  <a:srgbClr val="231F20"/>
                </a:solidFill>
                <a:latin typeface="メイリオ" panose="020B0604030504040204" pitchFamily="50" charset="-128"/>
                <a:ea typeface="メイリオ" panose="020B0604030504040204" pitchFamily="50" charset="-128"/>
                <a:cs typeface="SimSun"/>
              </a:rPr>
              <a:t>本</a:t>
            </a:r>
            <a:endParaRPr sz="1055" b="1">
              <a:latin typeface="メイリオ" panose="020B0604030504040204" pitchFamily="50" charset="-128"/>
              <a:ea typeface="メイリオ" panose="020B0604030504040204" pitchFamily="50" charset="-128"/>
              <a:cs typeface="SimSun"/>
            </a:endParaRPr>
          </a:p>
          <a:p>
            <a:pPr marL="146625">
              <a:lnSpc>
                <a:spcPts val="1223"/>
              </a:lnSpc>
            </a:pPr>
            <a:r>
              <a:rPr sz="1055" b="1" spc="6" dirty="0">
                <a:solidFill>
                  <a:srgbClr val="231F20"/>
                </a:solidFill>
                <a:latin typeface="メイリオ" panose="020B0604030504040204" pitchFamily="50" charset="-128"/>
                <a:ea typeface="メイリオ" panose="020B0604030504040204" pitchFamily="50" charset="-128"/>
                <a:cs typeface="SimSun"/>
              </a:rPr>
              <a:t>（歯数）</a:t>
            </a:r>
            <a:endParaRPr sz="1055" b="1">
              <a:latin typeface="メイリオ" panose="020B0604030504040204" pitchFamily="50" charset="-128"/>
              <a:ea typeface="メイリオ" panose="020B0604030504040204" pitchFamily="50" charset="-128"/>
              <a:cs typeface="SimSun"/>
            </a:endParaRPr>
          </a:p>
        </p:txBody>
      </p:sp>
      <p:sp>
        <p:nvSpPr>
          <p:cNvPr id="431" name="object 78">
            <a:extLst>
              <a:ext uri="{FF2B5EF4-FFF2-40B4-BE49-F238E27FC236}">
                <a16:creationId xmlns:a16="http://schemas.microsoft.com/office/drawing/2014/main" id="{29218B2E-EDEB-4A01-AF5F-A2BF09EF15BA}"/>
              </a:ext>
            </a:extLst>
          </p:cNvPr>
          <p:cNvSpPr txBox="1"/>
          <p:nvPr/>
        </p:nvSpPr>
        <p:spPr>
          <a:xfrm>
            <a:off x="6899878" y="5507836"/>
            <a:ext cx="462649" cy="205735"/>
          </a:xfrm>
          <a:prstGeom prst="rect">
            <a:avLst/>
          </a:prstGeom>
        </p:spPr>
        <p:txBody>
          <a:bodyPr vert="horz" wrap="square" lIns="0" tIns="16554" rIns="0" bIns="0" rtlCol="0">
            <a:spAutoFit/>
          </a:bodyPr>
          <a:lstStyle/>
          <a:p>
            <a:pPr marL="15767">
              <a:spcBef>
                <a:spcPts val="130"/>
              </a:spcBef>
            </a:pPr>
            <a:r>
              <a:rPr sz="1055" b="1" spc="25" dirty="0">
                <a:solidFill>
                  <a:srgbClr val="231F20"/>
                </a:solidFill>
                <a:latin typeface="メイリオ" panose="020B0604030504040204" pitchFamily="50" charset="-128"/>
                <a:ea typeface="メイリオ" panose="020B0604030504040204" pitchFamily="50" charset="-128"/>
                <a:cs typeface="SimSun"/>
              </a:rPr>
              <a:t>1-9本</a:t>
            </a:r>
            <a:endParaRPr sz="1055" b="1" dirty="0">
              <a:latin typeface="メイリオ" panose="020B0604030504040204" pitchFamily="50" charset="-128"/>
              <a:ea typeface="メイリオ" panose="020B0604030504040204" pitchFamily="50" charset="-128"/>
              <a:cs typeface="SimSun"/>
            </a:endParaRPr>
          </a:p>
        </p:txBody>
      </p:sp>
      <p:sp>
        <p:nvSpPr>
          <p:cNvPr id="432" name="object 79">
            <a:extLst>
              <a:ext uri="{FF2B5EF4-FFF2-40B4-BE49-F238E27FC236}">
                <a16:creationId xmlns:a16="http://schemas.microsoft.com/office/drawing/2014/main" id="{5C3E0269-A068-43E3-AE03-CC29522C92DC}"/>
              </a:ext>
            </a:extLst>
          </p:cNvPr>
          <p:cNvSpPr txBox="1"/>
          <p:nvPr/>
        </p:nvSpPr>
        <p:spPr>
          <a:xfrm>
            <a:off x="5935444" y="5507836"/>
            <a:ext cx="749866" cy="205735"/>
          </a:xfrm>
          <a:prstGeom prst="rect">
            <a:avLst/>
          </a:prstGeom>
        </p:spPr>
        <p:txBody>
          <a:bodyPr vert="horz" wrap="square" lIns="0" tIns="16554" rIns="0" bIns="0" rtlCol="0">
            <a:spAutoFit/>
          </a:bodyPr>
          <a:lstStyle/>
          <a:p>
            <a:pPr marL="15767">
              <a:spcBef>
                <a:spcPts val="130"/>
              </a:spcBef>
            </a:pPr>
            <a:r>
              <a:rPr sz="1055" b="1" spc="56" dirty="0">
                <a:solidFill>
                  <a:srgbClr val="231F20"/>
                </a:solidFill>
                <a:latin typeface="メイリオ" panose="020B0604030504040204" pitchFamily="50" charset="-128"/>
                <a:ea typeface="メイリオ" panose="020B0604030504040204" pitchFamily="50" charset="-128"/>
                <a:cs typeface="SimSun"/>
              </a:rPr>
              <a:t>10-19本</a:t>
            </a:r>
            <a:endParaRPr sz="1055" b="1" dirty="0">
              <a:latin typeface="メイリオ" panose="020B0604030504040204" pitchFamily="50" charset="-128"/>
              <a:ea typeface="メイリオ" panose="020B0604030504040204" pitchFamily="50" charset="-128"/>
              <a:cs typeface="SimSun"/>
            </a:endParaRPr>
          </a:p>
        </p:txBody>
      </p:sp>
      <p:sp>
        <p:nvSpPr>
          <p:cNvPr id="433" name="object 80">
            <a:extLst>
              <a:ext uri="{FF2B5EF4-FFF2-40B4-BE49-F238E27FC236}">
                <a16:creationId xmlns:a16="http://schemas.microsoft.com/office/drawing/2014/main" id="{29DE8714-F082-43E3-B399-BD9F90D6C377}"/>
              </a:ext>
            </a:extLst>
          </p:cNvPr>
          <p:cNvSpPr txBox="1"/>
          <p:nvPr/>
        </p:nvSpPr>
        <p:spPr>
          <a:xfrm>
            <a:off x="5173814" y="5507836"/>
            <a:ext cx="729745" cy="205735"/>
          </a:xfrm>
          <a:prstGeom prst="rect">
            <a:avLst/>
          </a:prstGeom>
        </p:spPr>
        <p:txBody>
          <a:bodyPr vert="horz" wrap="square" lIns="0" tIns="16554" rIns="0" bIns="0" rtlCol="0">
            <a:spAutoFit/>
          </a:bodyPr>
          <a:lstStyle/>
          <a:p>
            <a:pPr marL="15767">
              <a:spcBef>
                <a:spcPts val="130"/>
              </a:spcBef>
            </a:pPr>
            <a:r>
              <a:rPr sz="1055" b="1" spc="50" dirty="0">
                <a:solidFill>
                  <a:srgbClr val="231F20"/>
                </a:solidFill>
                <a:latin typeface="メイリオ" panose="020B0604030504040204" pitchFamily="50" charset="-128"/>
                <a:ea typeface="メイリオ" panose="020B0604030504040204" pitchFamily="50" charset="-128"/>
                <a:cs typeface="SimSun"/>
              </a:rPr>
              <a:t>20本以上</a:t>
            </a:r>
            <a:endParaRPr sz="1055" b="1" dirty="0">
              <a:latin typeface="メイリオ" panose="020B0604030504040204" pitchFamily="50" charset="-128"/>
              <a:ea typeface="メイリオ" panose="020B0604030504040204" pitchFamily="50" charset="-128"/>
              <a:cs typeface="SimSun"/>
            </a:endParaRPr>
          </a:p>
        </p:txBody>
      </p:sp>
      <p:sp>
        <p:nvSpPr>
          <p:cNvPr id="441" name="object 88">
            <a:extLst>
              <a:ext uri="{FF2B5EF4-FFF2-40B4-BE49-F238E27FC236}">
                <a16:creationId xmlns:a16="http://schemas.microsoft.com/office/drawing/2014/main" id="{557F5BF3-1EDA-4D1F-88FF-9734DBF3398C}"/>
              </a:ext>
            </a:extLst>
          </p:cNvPr>
          <p:cNvSpPr txBox="1"/>
          <p:nvPr/>
        </p:nvSpPr>
        <p:spPr>
          <a:xfrm>
            <a:off x="7609687" y="4123302"/>
            <a:ext cx="679962" cy="702814"/>
          </a:xfrm>
          <a:prstGeom prst="rect">
            <a:avLst/>
          </a:prstGeom>
          <a:solidFill>
            <a:srgbClr val="F04E3E"/>
          </a:solidFill>
        </p:spPr>
        <p:txBody>
          <a:bodyPr vert="horz" wrap="square" lIns="0" tIns="5518" rIns="0" bIns="0" rtlCol="0">
            <a:spAutoFit/>
          </a:bodyPr>
          <a:lstStyle/>
          <a:p>
            <a:pPr>
              <a:spcBef>
                <a:spcPts val="43"/>
              </a:spcBef>
            </a:pPr>
            <a:endParaRPr sz="1366" dirty="0">
              <a:latin typeface="メイリオ" panose="020B0604030504040204" pitchFamily="50" charset="-128"/>
              <a:ea typeface="メイリオ" panose="020B0604030504040204" pitchFamily="50" charset="-128"/>
              <a:cs typeface="Times New Roman"/>
            </a:endParaRPr>
          </a:p>
          <a:p>
            <a:pPr marL="81985"/>
            <a:r>
              <a:rPr lang="ja-JP" altLang="en-US" sz="1055" spc="62" dirty="0">
                <a:solidFill>
                  <a:srgbClr val="FFFFFF"/>
                </a:solidFill>
                <a:latin typeface="メイリオ" panose="020B0604030504040204" pitchFamily="50" charset="-128"/>
                <a:ea typeface="メイリオ" panose="020B0604030504040204" pitchFamily="50" charset="-128"/>
                <a:cs typeface="SimSun"/>
              </a:rPr>
              <a:t> </a:t>
            </a:r>
            <a:r>
              <a:rPr sz="1055" spc="62" dirty="0">
                <a:solidFill>
                  <a:srgbClr val="FFFFFF"/>
                </a:solidFill>
                <a:latin typeface="メイリオ" panose="020B0604030504040204" pitchFamily="50" charset="-128"/>
                <a:ea typeface="メイリオ" panose="020B0604030504040204" pitchFamily="50" charset="-128"/>
                <a:cs typeface="SimSun"/>
              </a:rPr>
              <a:t>51.42</a:t>
            </a:r>
            <a:endParaRPr lang="en-US" sz="1055" spc="62" dirty="0">
              <a:solidFill>
                <a:srgbClr val="FFFFFF"/>
              </a:solidFill>
              <a:latin typeface="メイリオ" panose="020B0604030504040204" pitchFamily="50" charset="-128"/>
              <a:ea typeface="メイリオ" panose="020B0604030504040204" pitchFamily="50" charset="-128"/>
              <a:cs typeface="SimSun"/>
            </a:endParaRPr>
          </a:p>
          <a:p>
            <a:pPr marL="81985"/>
            <a:endParaRPr lang="en-US" sz="1055" spc="62" dirty="0">
              <a:solidFill>
                <a:srgbClr val="FFFFFF"/>
              </a:solidFill>
              <a:latin typeface="メイリオ" panose="020B0604030504040204" pitchFamily="50" charset="-128"/>
              <a:ea typeface="メイリオ" panose="020B0604030504040204" pitchFamily="50" charset="-128"/>
              <a:cs typeface="SimSun"/>
            </a:endParaRPr>
          </a:p>
          <a:p>
            <a:pPr marL="81985"/>
            <a:endParaRPr sz="1055" dirty="0">
              <a:latin typeface="メイリオ" panose="020B0604030504040204" pitchFamily="50" charset="-128"/>
              <a:ea typeface="メイリオ" panose="020B0604030504040204" pitchFamily="50" charset="-128"/>
              <a:cs typeface="SimSun"/>
            </a:endParaRPr>
          </a:p>
        </p:txBody>
      </p:sp>
      <p:sp>
        <p:nvSpPr>
          <p:cNvPr id="413" name="object 60">
            <a:extLst>
              <a:ext uri="{FF2B5EF4-FFF2-40B4-BE49-F238E27FC236}">
                <a16:creationId xmlns:a16="http://schemas.microsoft.com/office/drawing/2014/main" id="{60F68962-C707-4231-85BC-2DD36CFB9243}"/>
              </a:ext>
            </a:extLst>
          </p:cNvPr>
          <p:cNvSpPr/>
          <p:nvPr/>
        </p:nvSpPr>
        <p:spPr>
          <a:xfrm>
            <a:off x="5184071" y="4189779"/>
            <a:ext cx="678495" cy="1296011"/>
          </a:xfrm>
          <a:custGeom>
            <a:avLst/>
            <a:gdLst/>
            <a:ahLst/>
            <a:cxnLst/>
            <a:rect l="l" t="t" r="r" b="b"/>
            <a:pathLst>
              <a:path w="431800" h="908685">
                <a:moveTo>
                  <a:pt x="431761" y="0"/>
                </a:moveTo>
                <a:lnTo>
                  <a:pt x="0" y="0"/>
                </a:lnTo>
                <a:lnTo>
                  <a:pt x="0" y="908291"/>
                </a:lnTo>
                <a:lnTo>
                  <a:pt x="431761" y="908291"/>
                </a:lnTo>
                <a:lnTo>
                  <a:pt x="431761" y="0"/>
                </a:lnTo>
                <a:close/>
              </a:path>
            </a:pathLst>
          </a:custGeom>
          <a:solidFill>
            <a:srgbClr val="3777BC"/>
          </a:solidFill>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420" name="object 67">
            <a:extLst>
              <a:ext uri="{FF2B5EF4-FFF2-40B4-BE49-F238E27FC236}">
                <a16:creationId xmlns:a16="http://schemas.microsoft.com/office/drawing/2014/main" id="{B6062F24-69B4-4E0F-B2F2-0A7B51914A90}"/>
              </a:ext>
            </a:extLst>
          </p:cNvPr>
          <p:cNvSpPr txBox="1"/>
          <p:nvPr/>
        </p:nvSpPr>
        <p:spPr>
          <a:xfrm>
            <a:off x="4600950" y="4730894"/>
            <a:ext cx="461869" cy="205735"/>
          </a:xfrm>
          <a:prstGeom prst="rect">
            <a:avLst/>
          </a:prstGeom>
        </p:spPr>
        <p:txBody>
          <a:bodyPr vert="horz" wrap="square" lIns="0" tIns="16554" rIns="0" bIns="0" rtlCol="0">
            <a:spAutoFit/>
          </a:bodyPr>
          <a:lstStyle/>
          <a:p>
            <a:pPr marL="15767">
              <a:spcBef>
                <a:spcPts val="130"/>
              </a:spcBef>
            </a:pPr>
            <a:r>
              <a:rPr sz="1055" spc="118" dirty="0">
                <a:solidFill>
                  <a:srgbClr val="231F20"/>
                </a:solidFill>
                <a:latin typeface="メイリオ" panose="020B0604030504040204" pitchFamily="50" charset="-128"/>
                <a:ea typeface="メイリオ" panose="020B0604030504040204" pitchFamily="50" charset="-128"/>
                <a:cs typeface="SimSun"/>
              </a:rPr>
              <a:t>1250</a:t>
            </a:r>
            <a:endParaRPr sz="1055">
              <a:latin typeface="メイリオ" panose="020B0604030504040204" pitchFamily="50" charset="-128"/>
              <a:ea typeface="メイリオ" panose="020B0604030504040204" pitchFamily="50" charset="-128"/>
              <a:cs typeface="SimSun"/>
            </a:endParaRPr>
          </a:p>
        </p:txBody>
      </p:sp>
      <p:sp>
        <p:nvSpPr>
          <p:cNvPr id="421" name="object 68">
            <a:extLst>
              <a:ext uri="{FF2B5EF4-FFF2-40B4-BE49-F238E27FC236}">
                <a16:creationId xmlns:a16="http://schemas.microsoft.com/office/drawing/2014/main" id="{CC6C56F8-A8C8-49AC-A3FC-D4C492689CE4}"/>
              </a:ext>
            </a:extLst>
          </p:cNvPr>
          <p:cNvSpPr txBox="1"/>
          <p:nvPr/>
        </p:nvSpPr>
        <p:spPr>
          <a:xfrm>
            <a:off x="4600950" y="4116918"/>
            <a:ext cx="461869" cy="205735"/>
          </a:xfrm>
          <a:prstGeom prst="rect">
            <a:avLst/>
          </a:prstGeom>
        </p:spPr>
        <p:txBody>
          <a:bodyPr vert="horz" wrap="square" lIns="0" tIns="16554" rIns="0" bIns="0" rtlCol="0">
            <a:spAutoFit/>
          </a:bodyPr>
          <a:lstStyle/>
          <a:p>
            <a:pPr marL="15767">
              <a:spcBef>
                <a:spcPts val="130"/>
              </a:spcBef>
            </a:pPr>
            <a:r>
              <a:rPr sz="1055" spc="118" dirty="0">
                <a:solidFill>
                  <a:srgbClr val="231F20"/>
                </a:solidFill>
                <a:latin typeface="メイリオ" panose="020B0604030504040204" pitchFamily="50" charset="-128"/>
                <a:ea typeface="メイリオ" panose="020B0604030504040204" pitchFamily="50" charset="-128"/>
                <a:cs typeface="SimSun"/>
              </a:rPr>
              <a:t>1300</a:t>
            </a:r>
            <a:endParaRPr sz="1055">
              <a:latin typeface="メイリオ" panose="020B0604030504040204" pitchFamily="50" charset="-128"/>
              <a:ea typeface="メイリオ" panose="020B0604030504040204" pitchFamily="50" charset="-128"/>
              <a:cs typeface="SimSun"/>
            </a:endParaRPr>
          </a:p>
        </p:txBody>
      </p:sp>
      <p:sp>
        <p:nvSpPr>
          <p:cNvPr id="434" name="object 81">
            <a:extLst>
              <a:ext uri="{FF2B5EF4-FFF2-40B4-BE49-F238E27FC236}">
                <a16:creationId xmlns:a16="http://schemas.microsoft.com/office/drawing/2014/main" id="{8FA0C218-5AB2-4D31-901F-34F52177AABA}"/>
              </a:ext>
            </a:extLst>
          </p:cNvPr>
          <p:cNvSpPr txBox="1"/>
          <p:nvPr/>
        </p:nvSpPr>
        <p:spPr>
          <a:xfrm>
            <a:off x="5205963" y="4041874"/>
            <a:ext cx="737492" cy="717022"/>
          </a:xfrm>
          <a:prstGeom prst="rect">
            <a:avLst/>
          </a:prstGeom>
          <a:noFill/>
        </p:spPr>
        <p:txBody>
          <a:bodyPr vert="horz" wrap="square" lIns="0" tIns="0" rIns="0" bIns="0" rtlCol="0">
            <a:spAutoFit/>
          </a:bodyPr>
          <a:lstStyle/>
          <a:p>
            <a:pPr>
              <a:lnSpc>
                <a:spcPct val="100000"/>
              </a:lnSpc>
            </a:pPr>
            <a:endParaRPr sz="1614" dirty="0">
              <a:latin typeface="メイリオ" panose="020B0604030504040204" pitchFamily="50" charset="-128"/>
              <a:ea typeface="メイリオ" panose="020B0604030504040204" pitchFamily="50" charset="-128"/>
              <a:cs typeface="Times New Roman"/>
            </a:endParaRPr>
          </a:p>
          <a:p>
            <a:pPr>
              <a:spcBef>
                <a:spcPts val="50"/>
              </a:spcBef>
            </a:pPr>
            <a:endParaRPr sz="1303" dirty="0">
              <a:latin typeface="メイリオ" panose="020B0604030504040204" pitchFamily="50" charset="-128"/>
              <a:ea typeface="メイリオ" panose="020B0604030504040204" pitchFamily="50" charset="-128"/>
              <a:cs typeface="Times New Roman"/>
            </a:endParaRPr>
          </a:p>
          <a:p>
            <a:pPr marL="21285"/>
            <a:r>
              <a:rPr sz="1055" spc="25" dirty="0">
                <a:solidFill>
                  <a:srgbClr val="FFFFFF"/>
                </a:solidFill>
                <a:latin typeface="メイリオ" panose="020B0604030504040204" pitchFamily="50" charset="-128"/>
                <a:ea typeface="メイリオ" panose="020B0604030504040204" pitchFamily="50" charset="-128"/>
                <a:cs typeface="SimSun"/>
              </a:rPr>
              <a:t>1305.50</a:t>
            </a:r>
            <a:endParaRPr sz="1055" dirty="0">
              <a:latin typeface="メイリオ" panose="020B0604030504040204" pitchFamily="50" charset="-128"/>
              <a:ea typeface="メイリオ" panose="020B0604030504040204" pitchFamily="50" charset="-128"/>
              <a:cs typeface="SimSun"/>
            </a:endParaRPr>
          </a:p>
        </p:txBody>
      </p:sp>
      <p:sp>
        <p:nvSpPr>
          <p:cNvPr id="444" name="object 59">
            <a:extLst>
              <a:ext uri="{FF2B5EF4-FFF2-40B4-BE49-F238E27FC236}">
                <a16:creationId xmlns:a16="http://schemas.microsoft.com/office/drawing/2014/main" id="{350CF521-EA0C-49A4-8402-B1FC737CBFDF}"/>
              </a:ext>
            </a:extLst>
          </p:cNvPr>
          <p:cNvSpPr/>
          <p:nvPr/>
        </p:nvSpPr>
        <p:spPr>
          <a:xfrm>
            <a:off x="5084022" y="5484517"/>
            <a:ext cx="3270347" cy="0"/>
          </a:xfrm>
          <a:custGeom>
            <a:avLst/>
            <a:gdLst/>
            <a:ahLst/>
            <a:cxnLst/>
            <a:rect l="l" t="t" r="r" b="b"/>
            <a:pathLst>
              <a:path w="2399029">
                <a:moveTo>
                  <a:pt x="0" y="0"/>
                </a:moveTo>
                <a:lnTo>
                  <a:pt x="2398699" y="0"/>
                </a:lnTo>
              </a:path>
            </a:pathLst>
          </a:custGeom>
          <a:ln w="12700">
            <a:solidFill>
              <a:srgbClr val="939598"/>
            </a:solidFill>
          </a:ln>
        </p:spPr>
        <p:txBody>
          <a:bodyPr wrap="square" lIns="0" tIns="0" rIns="0" bIns="0" rtlCol="0"/>
          <a:lstStyle/>
          <a:p>
            <a:endParaRPr sz="3764" b="1">
              <a:latin typeface="メイリオ" panose="020B0604030504040204" pitchFamily="50" charset="-128"/>
              <a:ea typeface="メイリオ" panose="020B0604030504040204" pitchFamily="50" charset="-128"/>
            </a:endParaRPr>
          </a:p>
        </p:txBody>
      </p:sp>
      <p:sp>
        <p:nvSpPr>
          <p:cNvPr id="417" name="object 64">
            <a:extLst>
              <a:ext uri="{FF2B5EF4-FFF2-40B4-BE49-F238E27FC236}">
                <a16:creationId xmlns:a16="http://schemas.microsoft.com/office/drawing/2014/main" id="{763D182F-C0CC-483C-973C-44FEE12082AE}"/>
              </a:ext>
            </a:extLst>
          </p:cNvPr>
          <p:cNvSpPr/>
          <p:nvPr/>
        </p:nvSpPr>
        <p:spPr>
          <a:xfrm>
            <a:off x="6800304" y="4441737"/>
            <a:ext cx="680884" cy="1044235"/>
          </a:xfrm>
          <a:custGeom>
            <a:avLst/>
            <a:gdLst/>
            <a:ahLst/>
            <a:cxnLst/>
            <a:rect l="l" t="t" r="r" b="b"/>
            <a:pathLst>
              <a:path w="431800" h="732154">
                <a:moveTo>
                  <a:pt x="431761" y="0"/>
                </a:moveTo>
                <a:lnTo>
                  <a:pt x="0" y="0"/>
                </a:lnTo>
                <a:lnTo>
                  <a:pt x="0" y="731621"/>
                </a:lnTo>
                <a:lnTo>
                  <a:pt x="431761" y="731621"/>
                </a:lnTo>
                <a:lnTo>
                  <a:pt x="431761" y="0"/>
                </a:lnTo>
                <a:close/>
              </a:path>
            </a:pathLst>
          </a:custGeom>
          <a:solidFill>
            <a:srgbClr val="3777BC"/>
          </a:solidFill>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438" name="object 85">
            <a:extLst>
              <a:ext uri="{FF2B5EF4-FFF2-40B4-BE49-F238E27FC236}">
                <a16:creationId xmlns:a16="http://schemas.microsoft.com/office/drawing/2014/main" id="{9A9D489D-F1ED-417A-9AC2-C43BB1888858}"/>
              </a:ext>
            </a:extLst>
          </p:cNvPr>
          <p:cNvSpPr txBox="1"/>
          <p:nvPr/>
        </p:nvSpPr>
        <p:spPr>
          <a:xfrm>
            <a:off x="6845648" y="4865069"/>
            <a:ext cx="641320" cy="204821"/>
          </a:xfrm>
          <a:prstGeom prst="rect">
            <a:avLst/>
          </a:prstGeom>
        </p:spPr>
        <p:txBody>
          <a:bodyPr vert="horz" wrap="square" lIns="0" tIns="15766" rIns="0" bIns="0" rtlCol="0">
            <a:spAutoFit/>
          </a:bodyPr>
          <a:lstStyle/>
          <a:p>
            <a:pPr>
              <a:spcBef>
                <a:spcPts val="124"/>
              </a:spcBef>
            </a:pPr>
            <a:r>
              <a:rPr sz="1055" spc="25" dirty="0">
                <a:solidFill>
                  <a:srgbClr val="FFFFFF"/>
                </a:solidFill>
                <a:latin typeface="メイリオ" panose="020B0604030504040204" pitchFamily="50" charset="-128"/>
                <a:ea typeface="メイリオ" panose="020B0604030504040204" pitchFamily="50" charset="-128"/>
                <a:cs typeface="SimSun"/>
              </a:rPr>
              <a:t>1284.98</a:t>
            </a:r>
            <a:endParaRPr sz="1055" dirty="0">
              <a:latin typeface="メイリオ" panose="020B0604030504040204" pitchFamily="50" charset="-128"/>
              <a:ea typeface="メイリオ" panose="020B0604030504040204" pitchFamily="50" charset="-128"/>
              <a:cs typeface="SimSun"/>
            </a:endParaRPr>
          </a:p>
        </p:txBody>
      </p:sp>
      <p:sp>
        <p:nvSpPr>
          <p:cNvPr id="436" name="object 83">
            <a:extLst>
              <a:ext uri="{FF2B5EF4-FFF2-40B4-BE49-F238E27FC236}">
                <a16:creationId xmlns:a16="http://schemas.microsoft.com/office/drawing/2014/main" id="{6C1C7A0D-EDA6-41AE-B19F-5FF843C71B8C}"/>
              </a:ext>
            </a:extLst>
          </p:cNvPr>
          <p:cNvSpPr txBox="1"/>
          <p:nvPr/>
        </p:nvSpPr>
        <p:spPr>
          <a:xfrm>
            <a:off x="6019592" y="4641782"/>
            <a:ext cx="641320" cy="204821"/>
          </a:xfrm>
          <a:prstGeom prst="rect">
            <a:avLst/>
          </a:prstGeom>
        </p:spPr>
        <p:txBody>
          <a:bodyPr vert="horz" wrap="square" lIns="0" tIns="15766" rIns="0" bIns="0" rtlCol="0">
            <a:spAutoFit/>
          </a:bodyPr>
          <a:lstStyle/>
          <a:p>
            <a:pPr>
              <a:spcBef>
                <a:spcPts val="124"/>
              </a:spcBef>
            </a:pPr>
            <a:r>
              <a:rPr sz="1055" spc="25" dirty="0">
                <a:solidFill>
                  <a:srgbClr val="FFFFFF"/>
                </a:solidFill>
                <a:latin typeface="メイリオ" panose="020B0604030504040204" pitchFamily="50" charset="-128"/>
                <a:ea typeface="メイリオ" panose="020B0604030504040204" pitchFamily="50" charset="-128"/>
                <a:cs typeface="SimSun"/>
              </a:rPr>
              <a:t>1290.20</a:t>
            </a:r>
            <a:endParaRPr sz="1055" dirty="0">
              <a:latin typeface="メイリオ" panose="020B0604030504040204" pitchFamily="50" charset="-128"/>
              <a:ea typeface="メイリオ" panose="020B0604030504040204" pitchFamily="50" charset="-128"/>
              <a:cs typeface="SimSun"/>
            </a:endParaRPr>
          </a:p>
        </p:txBody>
      </p:sp>
      <p:sp>
        <p:nvSpPr>
          <p:cNvPr id="440" name="object 87">
            <a:extLst>
              <a:ext uri="{FF2B5EF4-FFF2-40B4-BE49-F238E27FC236}">
                <a16:creationId xmlns:a16="http://schemas.microsoft.com/office/drawing/2014/main" id="{7F2550C9-E309-455B-BADE-0260032AF480}"/>
              </a:ext>
            </a:extLst>
          </p:cNvPr>
          <p:cNvSpPr txBox="1"/>
          <p:nvPr/>
        </p:nvSpPr>
        <p:spPr>
          <a:xfrm>
            <a:off x="7609687" y="4743886"/>
            <a:ext cx="679962" cy="744502"/>
          </a:xfrm>
          <a:prstGeom prst="rect">
            <a:avLst/>
          </a:prstGeom>
          <a:solidFill>
            <a:srgbClr val="3777BC"/>
          </a:solidFill>
        </p:spPr>
        <p:txBody>
          <a:bodyPr vert="horz" wrap="square" lIns="0" tIns="6306" rIns="0" bIns="0" rtlCol="0">
            <a:spAutoFit/>
          </a:bodyPr>
          <a:lstStyle/>
          <a:p>
            <a:pPr>
              <a:spcBef>
                <a:spcPts val="50"/>
              </a:spcBef>
            </a:pPr>
            <a:endParaRPr lang="ja-JP" altLang="en-US" sz="1614" dirty="0">
              <a:latin typeface="メイリオ" panose="020B0604030504040204" pitchFamily="50" charset="-128"/>
              <a:ea typeface="メイリオ" panose="020B0604030504040204" pitchFamily="50" charset="-128"/>
              <a:cs typeface="Times New Roman"/>
            </a:endParaRPr>
          </a:p>
          <a:p>
            <a:pPr marL="25226"/>
            <a:r>
              <a:rPr lang="en-US" altLang="ja-JP" sz="1055" spc="25" dirty="0">
                <a:solidFill>
                  <a:srgbClr val="FFFFFF"/>
                </a:solidFill>
                <a:latin typeface="メイリオ" panose="020B0604030504040204" pitchFamily="50" charset="-128"/>
                <a:ea typeface="メイリオ" panose="020B0604030504040204" pitchFamily="50" charset="-128"/>
                <a:cs typeface="SimSun"/>
              </a:rPr>
              <a:t>1260.63</a:t>
            </a:r>
            <a:endParaRPr lang="ja-JP" altLang="en-US" sz="1055" dirty="0">
              <a:latin typeface="メイリオ" panose="020B0604030504040204" pitchFamily="50" charset="-128"/>
              <a:ea typeface="メイリオ" panose="020B0604030504040204" pitchFamily="50" charset="-128"/>
              <a:cs typeface="SimSun"/>
            </a:endParaRPr>
          </a:p>
        </p:txBody>
      </p:sp>
    </p:spTree>
    <p:extLst>
      <p:ext uri="{BB962C8B-B14F-4D97-AF65-F5344CB8AC3E}">
        <p14:creationId xmlns:p14="http://schemas.microsoft.com/office/powerpoint/2010/main" val="729139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bg object 16">
            <a:extLst>
              <a:ext uri="{FF2B5EF4-FFF2-40B4-BE49-F238E27FC236}">
                <a16:creationId xmlns:a16="http://schemas.microsoft.com/office/drawing/2014/main" id="{C270D38E-FE46-40FC-A9F4-B50031C13813}"/>
              </a:ext>
            </a:extLst>
          </p:cNvPr>
          <p:cNvPicPr/>
          <p:nvPr/>
        </p:nvPicPr>
        <p:blipFill>
          <a:blip r:embed="rId2" cstate="print"/>
          <a:stretch>
            <a:fillRect/>
          </a:stretch>
        </p:blipFill>
        <p:spPr>
          <a:xfrm>
            <a:off x="1535133" y="2714624"/>
            <a:ext cx="5541942" cy="2750795"/>
          </a:xfrm>
          <a:prstGeom prst="rect">
            <a:avLst/>
          </a:prstGeom>
        </p:spPr>
      </p:pic>
      <p:pic>
        <p:nvPicPr>
          <p:cNvPr id="4" name="Picture 4">
            <a:extLst>
              <a:ext uri="{FF2B5EF4-FFF2-40B4-BE49-F238E27FC236}">
                <a16:creationId xmlns:a16="http://schemas.microsoft.com/office/drawing/2014/main" id="{54F1E93A-8C8E-455E-A89F-C9F93336E5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1610" y="5603708"/>
            <a:ext cx="1672389" cy="12542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８０２０ロゴマーク">
            <a:extLst>
              <a:ext uri="{FF2B5EF4-FFF2-40B4-BE49-F238E27FC236}">
                <a16:creationId xmlns:a16="http://schemas.microsoft.com/office/drawing/2014/main" id="{E796B72A-3524-4198-9BD3-8F0176272A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603" y="145634"/>
            <a:ext cx="1498406" cy="504072"/>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4">
            <a:extLst>
              <a:ext uri="{FF2B5EF4-FFF2-40B4-BE49-F238E27FC236}">
                <a16:creationId xmlns:a16="http://schemas.microsoft.com/office/drawing/2014/main" id="{BE4934A7-FB3F-4E2B-A2FE-71641ECC9338}"/>
              </a:ext>
            </a:extLst>
          </p:cNvPr>
          <p:cNvSpPr txBox="1">
            <a:spLocks noChangeArrowheads="1"/>
          </p:cNvSpPr>
          <p:nvPr/>
        </p:nvSpPr>
        <p:spPr bwMode="auto">
          <a:xfrm>
            <a:off x="0" y="708578"/>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lang="ja-JP" altLang="en-US" sz="4000" b="1" dirty="0">
                <a:solidFill>
                  <a:srgbClr val="00B050"/>
                </a:solidFill>
                <a:latin typeface="メイリオ" panose="020B0604030504040204" pitchFamily="50" charset="-128"/>
                <a:ea typeface="メイリオ" panose="020B0604030504040204" pitchFamily="50" charset="-128"/>
              </a:rPr>
              <a:t>噛むことが認知症予防につながる</a:t>
            </a:r>
          </a:p>
        </p:txBody>
      </p:sp>
      <p:sp>
        <p:nvSpPr>
          <p:cNvPr id="7" name="Google Shape;27;p35">
            <a:extLst>
              <a:ext uri="{FF2B5EF4-FFF2-40B4-BE49-F238E27FC236}">
                <a16:creationId xmlns:a16="http://schemas.microsoft.com/office/drawing/2014/main" id="{1A81EB53-D9A6-4A38-B753-0AA57B12357E}"/>
              </a:ext>
            </a:extLst>
          </p:cNvPr>
          <p:cNvSpPr txBox="1"/>
          <p:nvPr/>
        </p:nvSpPr>
        <p:spPr>
          <a:xfrm>
            <a:off x="246832" y="6624392"/>
            <a:ext cx="2597373"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15</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kumimoji="1" lang="en-US" altLang="ja-JP" sz="900" dirty="0">
                <a:latin typeface="メイリオ" panose="020B0604030504040204" pitchFamily="50" charset="-128"/>
                <a:ea typeface="メイリオ" panose="020B0604030504040204" pitchFamily="50" charset="-128"/>
              </a:rPr>
              <a:t>8020</a:t>
            </a:r>
            <a:r>
              <a:rPr kumimoji="1" lang="ja-JP" altLang="en-US" sz="900" dirty="0">
                <a:latin typeface="メイリオ" panose="020B0604030504040204" pitchFamily="50" charset="-128"/>
                <a:ea typeface="メイリオ" panose="020B0604030504040204" pitchFamily="50" charset="-128"/>
              </a:rPr>
              <a:t>達成型社会の産業歯科保健　パート</a:t>
            </a:r>
            <a:r>
              <a:rPr kumimoji="1" lang="en-US" altLang="ja-JP" sz="900" dirty="0">
                <a:latin typeface="メイリオ" panose="020B0604030504040204" pitchFamily="50" charset="-128"/>
                <a:ea typeface="メイリオ" panose="020B0604030504040204" pitchFamily="50" charset="-128"/>
              </a:rPr>
              <a:t>1</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sp>
        <p:nvSpPr>
          <p:cNvPr id="8" name="object 2">
            <a:extLst>
              <a:ext uri="{FF2B5EF4-FFF2-40B4-BE49-F238E27FC236}">
                <a16:creationId xmlns:a16="http://schemas.microsoft.com/office/drawing/2014/main" id="{3C193632-BDEB-4740-ADA3-5BAA8CCA321A}"/>
              </a:ext>
            </a:extLst>
          </p:cNvPr>
          <p:cNvSpPr txBox="1"/>
          <p:nvPr/>
        </p:nvSpPr>
        <p:spPr>
          <a:xfrm>
            <a:off x="900113" y="1445436"/>
            <a:ext cx="7401676" cy="1141979"/>
          </a:xfrm>
          <a:prstGeom prst="rect">
            <a:avLst/>
          </a:prstGeom>
        </p:spPr>
        <p:txBody>
          <a:bodyPr vert="horz" wrap="square" lIns="0" tIns="160655" rIns="0" bIns="0" rtlCol="0">
            <a:spAutoFit/>
          </a:bodyPr>
          <a:lstStyle/>
          <a:p>
            <a:pPr marL="192405" indent="-180340">
              <a:spcBef>
                <a:spcPts val="1265"/>
              </a:spcBef>
              <a:buChar char="■"/>
              <a:tabLst>
                <a:tab pos="193040" algn="l"/>
              </a:tabLst>
            </a:pPr>
            <a:r>
              <a:rPr lang="ja-JP" altLang="en-US" sz="2400" b="1" dirty="0">
                <a:solidFill>
                  <a:srgbClr val="00B050"/>
                </a:solidFill>
                <a:latin typeface="メイリオ" panose="020B0604030504040204" pitchFamily="50" charset="-128"/>
                <a:ea typeface="メイリオ" panose="020B0604030504040204" pitchFamily="50" charset="-128"/>
                <a:cs typeface="Microsoft JhengHei"/>
              </a:rPr>
              <a:t>歯数・義歯使用と認知症発症との関係</a:t>
            </a:r>
          </a:p>
          <a:p>
            <a:pPr marL="228600">
              <a:spcBef>
                <a:spcPts val="740"/>
              </a:spcBef>
            </a:pPr>
            <a:r>
              <a:rPr lang="ja-JP" altLang="en-US" sz="1400" b="1" spc="10" dirty="0">
                <a:solidFill>
                  <a:srgbClr val="231F20"/>
                </a:solidFill>
                <a:latin typeface="メイリオ" panose="020B0604030504040204" pitchFamily="50" charset="-128"/>
                <a:ea typeface="メイリオ" panose="020B0604030504040204" pitchFamily="50" charset="-128"/>
                <a:cs typeface="Microsoft JhengHei"/>
              </a:rPr>
              <a:t>　歯を失い、義歯を使用していない場合、認知症発症リスクが最大</a:t>
            </a:r>
            <a:r>
              <a:rPr lang="en-US" altLang="ja-JP" sz="1400" b="1" spc="10" dirty="0">
                <a:solidFill>
                  <a:srgbClr val="231F20"/>
                </a:solidFill>
                <a:latin typeface="メイリオ" panose="020B0604030504040204" pitchFamily="50" charset="-128"/>
                <a:ea typeface="メイリオ" panose="020B0604030504040204" pitchFamily="50" charset="-128"/>
                <a:cs typeface="Microsoft JhengHei"/>
              </a:rPr>
              <a:t>1.9</a:t>
            </a:r>
            <a:r>
              <a:rPr lang="ja-JP" altLang="en-US" sz="1400" b="1" spc="10" dirty="0">
                <a:solidFill>
                  <a:srgbClr val="231F20"/>
                </a:solidFill>
                <a:latin typeface="メイリオ" panose="020B0604030504040204" pitchFamily="50" charset="-128"/>
                <a:ea typeface="メイリオ" panose="020B0604030504040204" pitchFamily="50" charset="-128"/>
                <a:cs typeface="Microsoft JhengHei"/>
              </a:rPr>
              <a:t>倍に</a:t>
            </a:r>
          </a:p>
          <a:p>
            <a:pPr marL="228600">
              <a:spcBef>
                <a:spcPts val="740"/>
              </a:spcBef>
            </a:pPr>
            <a:endParaRPr lang="ja-JP" altLang="en-US" sz="1400" dirty="0">
              <a:latin typeface="メイリオ" panose="020B0604030504040204" pitchFamily="50" charset="-128"/>
              <a:ea typeface="メイリオ" panose="020B0604030504040204" pitchFamily="50" charset="-128"/>
              <a:cs typeface="Microsoft JhengHei"/>
            </a:endParaRPr>
          </a:p>
        </p:txBody>
      </p:sp>
      <p:sp>
        <p:nvSpPr>
          <p:cNvPr id="110" name="object 2">
            <a:extLst>
              <a:ext uri="{FF2B5EF4-FFF2-40B4-BE49-F238E27FC236}">
                <a16:creationId xmlns:a16="http://schemas.microsoft.com/office/drawing/2014/main" id="{6AA74FD3-ABBF-4796-80B2-0FBF4C64B3EB}"/>
              </a:ext>
            </a:extLst>
          </p:cNvPr>
          <p:cNvSpPr txBox="1"/>
          <p:nvPr/>
        </p:nvSpPr>
        <p:spPr>
          <a:xfrm>
            <a:off x="5437789" y="2698472"/>
            <a:ext cx="3515711" cy="3088349"/>
          </a:xfrm>
          <a:prstGeom prst="rect">
            <a:avLst/>
          </a:prstGeom>
        </p:spPr>
        <p:txBody>
          <a:bodyPr vert="horz" wrap="square" lIns="0" tIns="23435" rIns="0" bIns="0" rtlCol="0">
            <a:spAutoFit/>
          </a:bodyPr>
          <a:lstStyle/>
          <a:p>
            <a:pPr marL="23432" marR="15230">
              <a:lnSpc>
                <a:spcPct val="130000"/>
              </a:lnSpc>
            </a:pPr>
            <a:r>
              <a:rPr lang="en-US" altLang="ja-JP" sz="1400" b="1" spc="65" dirty="0">
                <a:solidFill>
                  <a:srgbClr val="231F20"/>
                </a:solidFill>
                <a:latin typeface="メイリオ" panose="020B0604030504040204" pitchFamily="50" charset="-128"/>
                <a:ea typeface="メイリオ" panose="020B0604030504040204" pitchFamily="50" charset="-128"/>
                <a:cs typeface="SimSun"/>
              </a:rPr>
              <a:t>65</a:t>
            </a:r>
            <a:r>
              <a:rPr sz="1400" b="1" spc="65" dirty="0">
                <a:solidFill>
                  <a:srgbClr val="231F20"/>
                </a:solidFill>
                <a:latin typeface="メイリオ" panose="020B0604030504040204" pitchFamily="50" charset="-128"/>
                <a:ea typeface="メイリオ" panose="020B0604030504040204" pitchFamily="50" charset="-128"/>
                <a:cs typeface="SimSun"/>
              </a:rPr>
              <a:t>歳以上の健常</a:t>
            </a:r>
            <a:r>
              <a:rPr sz="1400" b="1" spc="37" dirty="0">
                <a:solidFill>
                  <a:srgbClr val="231F20"/>
                </a:solidFill>
                <a:latin typeface="メイリオ" panose="020B0604030504040204" pitchFamily="50" charset="-128"/>
                <a:ea typeface="メイリオ" panose="020B0604030504040204" pitchFamily="50" charset="-128"/>
                <a:cs typeface="SimSun"/>
              </a:rPr>
              <a:t>者</a:t>
            </a:r>
            <a:r>
              <a:rPr sz="1400" b="1" dirty="0">
                <a:solidFill>
                  <a:srgbClr val="231F20"/>
                </a:solidFill>
                <a:latin typeface="メイリオ" panose="020B0604030504040204" pitchFamily="50" charset="-128"/>
                <a:ea typeface="メイリオ" panose="020B0604030504040204" pitchFamily="50" charset="-128"/>
                <a:cs typeface="SimSun"/>
              </a:rPr>
              <a:t>を</a:t>
            </a:r>
            <a:r>
              <a:rPr sz="1400" b="1" spc="28" dirty="0">
                <a:solidFill>
                  <a:srgbClr val="231F20"/>
                </a:solidFill>
                <a:latin typeface="メイリオ" panose="020B0604030504040204" pitchFamily="50" charset="-128"/>
                <a:ea typeface="メイリオ" panose="020B0604030504040204" pitchFamily="50" charset="-128"/>
                <a:cs typeface="SimSun"/>
              </a:rPr>
              <a:t>対</a:t>
            </a:r>
            <a:r>
              <a:rPr sz="1400" b="1" spc="-28" dirty="0">
                <a:solidFill>
                  <a:srgbClr val="231F20"/>
                </a:solidFill>
                <a:latin typeface="メイリオ" panose="020B0604030504040204" pitchFamily="50" charset="-128"/>
                <a:ea typeface="メイリオ" panose="020B0604030504040204" pitchFamily="50" charset="-128"/>
                <a:cs typeface="SimSun"/>
              </a:rPr>
              <a:t>象</a:t>
            </a:r>
            <a:r>
              <a:rPr sz="1400" b="1" spc="-111" dirty="0">
                <a:solidFill>
                  <a:srgbClr val="231F20"/>
                </a:solidFill>
                <a:latin typeface="メイリオ" panose="020B0604030504040204" pitchFamily="50" charset="-128"/>
                <a:ea typeface="メイリオ" panose="020B0604030504040204" pitchFamily="50" charset="-128"/>
                <a:cs typeface="SimSun"/>
              </a:rPr>
              <a:t>と</a:t>
            </a:r>
            <a:r>
              <a:rPr sz="1400" b="1" dirty="0">
                <a:solidFill>
                  <a:srgbClr val="231F20"/>
                </a:solidFill>
                <a:latin typeface="メイリオ" panose="020B0604030504040204" pitchFamily="50" charset="-128"/>
                <a:ea typeface="メイリオ" panose="020B0604030504040204" pitchFamily="50" charset="-128"/>
                <a:cs typeface="SimSun"/>
              </a:rPr>
              <a:t>し</a:t>
            </a:r>
            <a:r>
              <a:rPr sz="1400" b="1" spc="28" dirty="0">
                <a:solidFill>
                  <a:srgbClr val="231F20"/>
                </a:solidFill>
                <a:latin typeface="メイリオ" panose="020B0604030504040204" pitchFamily="50" charset="-128"/>
                <a:ea typeface="メイリオ" panose="020B0604030504040204" pitchFamily="50" charset="-128"/>
                <a:cs typeface="SimSun"/>
              </a:rPr>
              <a:t>て</a:t>
            </a:r>
            <a:r>
              <a:rPr sz="1400" b="1" spc="-655" dirty="0">
                <a:solidFill>
                  <a:srgbClr val="231F20"/>
                </a:solidFill>
                <a:latin typeface="メイリオ" panose="020B0604030504040204" pitchFamily="50" charset="-128"/>
                <a:ea typeface="メイリオ" panose="020B0604030504040204" pitchFamily="50" charset="-128"/>
                <a:cs typeface="SimSun"/>
              </a:rPr>
              <a:t>、</a:t>
            </a:r>
            <a:r>
              <a:rPr sz="1400" b="1" spc="-28" dirty="0">
                <a:solidFill>
                  <a:srgbClr val="231F20"/>
                </a:solidFill>
                <a:latin typeface="メイリオ" panose="020B0604030504040204" pitchFamily="50" charset="-128"/>
                <a:ea typeface="メイリオ" panose="020B0604030504040204" pitchFamily="50" charset="-128"/>
                <a:cs typeface="SimSun"/>
              </a:rPr>
              <a:t>歯と</a:t>
            </a:r>
            <a:r>
              <a:rPr sz="1400" b="1" spc="28" dirty="0">
                <a:solidFill>
                  <a:srgbClr val="231F20"/>
                </a:solidFill>
                <a:latin typeface="メイリオ" panose="020B0604030504040204" pitchFamily="50" charset="-128"/>
                <a:ea typeface="メイリオ" panose="020B0604030504040204" pitchFamily="50" charset="-128"/>
                <a:cs typeface="SimSun"/>
              </a:rPr>
              <a:t>義歯の状</a:t>
            </a:r>
            <a:r>
              <a:rPr sz="1400" b="1" spc="-9" dirty="0">
                <a:solidFill>
                  <a:srgbClr val="231F20"/>
                </a:solidFill>
                <a:latin typeface="メイリオ" panose="020B0604030504040204" pitchFamily="50" charset="-128"/>
                <a:ea typeface="メイリオ" panose="020B0604030504040204" pitchFamily="50" charset="-128"/>
                <a:cs typeface="SimSun"/>
              </a:rPr>
              <a:t>況を</a:t>
            </a:r>
            <a:r>
              <a:rPr sz="1400" b="1" spc="18" dirty="0">
                <a:solidFill>
                  <a:srgbClr val="231F20"/>
                </a:solidFill>
                <a:latin typeface="メイリオ" panose="020B0604030504040204" pitchFamily="50" charset="-128"/>
                <a:ea typeface="メイリオ" panose="020B0604030504040204" pitchFamily="50" charset="-128"/>
                <a:cs typeface="SimSun"/>
              </a:rPr>
              <a:t>質問紙調</a:t>
            </a:r>
            <a:r>
              <a:rPr sz="1400" b="1" spc="-65" dirty="0">
                <a:solidFill>
                  <a:srgbClr val="231F20"/>
                </a:solidFill>
                <a:latin typeface="メイリオ" panose="020B0604030504040204" pitchFamily="50" charset="-128"/>
                <a:ea typeface="メイリオ" panose="020B0604030504040204" pitchFamily="50" charset="-128"/>
                <a:cs typeface="SimSun"/>
              </a:rPr>
              <a:t>査</a:t>
            </a:r>
            <a:r>
              <a:rPr sz="1400" b="1" spc="-9" dirty="0">
                <a:solidFill>
                  <a:srgbClr val="231F20"/>
                </a:solidFill>
                <a:latin typeface="メイリオ" panose="020B0604030504040204" pitchFamily="50" charset="-128"/>
                <a:ea typeface="メイリオ" panose="020B0604030504040204" pitchFamily="50" charset="-128"/>
                <a:cs typeface="SimSun"/>
              </a:rPr>
              <a:t>し</a:t>
            </a:r>
            <a:r>
              <a:rPr sz="1400" b="1" spc="-655" dirty="0">
                <a:solidFill>
                  <a:srgbClr val="231F20"/>
                </a:solidFill>
                <a:latin typeface="メイリオ" panose="020B0604030504040204" pitchFamily="50" charset="-128"/>
                <a:ea typeface="メイリオ" panose="020B0604030504040204" pitchFamily="50" charset="-128"/>
                <a:cs typeface="SimSun"/>
              </a:rPr>
              <a:t>、</a:t>
            </a:r>
            <a:r>
              <a:rPr sz="1400" b="1" spc="18" dirty="0">
                <a:solidFill>
                  <a:srgbClr val="231F20"/>
                </a:solidFill>
                <a:latin typeface="メイリオ" panose="020B0604030504040204" pitchFamily="50" charset="-128"/>
                <a:ea typeface="メイリオ" panose="020B0604030504040204" pitchFamily="50" charset="-128"/>
                <a:cs typeface="SimSun"/>
              </a:rPr>
              <a:t>その</a:t>
            </a:r>
            <a:r>
              <a:rPr sz="1400" b="1" spc="-286" dirty="0">
                <a:solidFill>
                  <a:srgbClr val="231F20"/>
                </a:solidFill>
                <a:latin typeface="メイリオ" panose="020B0604030504040204" pitchFamily="50" charset="-128"/>
                <a:ea typeface="メイリオ" panose="020B0604030504040204" pitchFamily="50" charset="-128"/>
                <a:cs typeface="SimSun"/>
              </a:rPr>
              <a:t>後４</a:t>
            </a:r>
            <a:r>
              <a:rPr sz="1400" b="1" spc="18" dirty="0">
                <a:solidFill>
                  <a:srgbClr val="231F20"/>
                </a:solidFill>
                <a:latin typeface="メイリオ" panose="020B0604030504040204" pitchFamily="50" charset="-128"/>
                <a:ea typeface="メイリオ" panose="020B0604030504040204" pitchFamily="50" charset="-128"/>
                <a:cs typeface="SimSun"/>
              </a:rPr>
              <a:t>年間</a:t>
            </a:r>
            <a:r>
              <a:rPr sz="1400" b="1" spc="-655" dirty="0">
                <a:solidFill>
                  <a:srgbClr val="231F20"/>
                </a:solidFill>
                <a:latin typeface="メイリオ" panose="020B0604030504040204" pitchFamily="50" charset="-128"/>
                <a:ea typeface="メイリオ" panose="020B0604030504040204" pitchFamily="50" charset="-128"/>
                <a:cs typeface="SimSun"/>
              </a:rPr>
              <a:t>、</a:t>
            </a:r>
            <a:r>
              <a:rPr sz="1400" b="1" spc="18" dirty="0">
                <a:solidFill>
                  <a:srgbClr val="231F20"/>
                </a:solidFill>
                <a:latin typeface="メイリオ" panose="020B0604030504040204" pitchFamily="50" charset="-128"/>
                <a:ea typeface="メイリオ" panose="020B0604030504040204" pitchFamily="50" charset="-128"/>
                <a:cs typeface="SimSun"/>
              </a:rPr>
              <a:t>認知症の認定</a:t>
            </a:r>
            <a:r>
              <a:rPr sz="1400" b="1" dirty="0">
                <a:solidFill>
                  <a:srgbClr val="231F20"/>
                </a:solidFill>
                <a:latin typeface="メイリオ" panose="020B0604030504040204" pitchFamily="50" charset="-128"/>
                <a:ea typeface="メイリオ" panose="020B0604030504040204" pitchFamily="50" charset="-128"/>
                <a:cs typeface="SimSun"/>
              </a:rPr>
              <a:t>状</a:t>
            </a:r>
            <a:r>
              <a:rPr sz="1400" b="1" spc="-37" dirty="0">
                <a:solidFill>
                  <a:srgbClr val="231F20"/>
                </a:solidFill>
                <a:latin typeface="メイリオ" panose="020B0604030504040204" pitchFamily="50" charset="-128"/>
                <a:ea typeface="メイリオ" panose="020B0604030504040204" pitchFamily="50" charset="-128"/>
                <a:cs typeface="SimSun"/>
              </a:rPr>
              <a:t>況を</a:t>
            </a:r>
            <a:r>
              <a:rPr sz="1400" b="1" dirty="0">
                <a:solidFill>
                  <a:srgbClr val="231F20"/>
                </a:solidFill>
                <a:latin typeface="メイリオ" panose="020B0604030504040204" pitchFamily="50" charset="-128"/>
                <a:ea typeface="メイリオ" panose="020B0604030504040204" pitchFamily="50" charset="-128"/>
                <a:cs typeface="SimSun"/>
              </a:rPr>
              <a:t>追</a:t>
            </a:r>
            <a:r>
              <a:rPr sz="1400" b="1" spc="-572" dirty="0">
                <a:solidFill>
                  <a:srgbClr val="231F20"/>
                </a:solidFill>
                <a:latin typeface="メイリオ" panose="020B0604030504040204" pitchFamily="50" charset="-128"/>
                <a:ea typeface="メイリオ" panose="020B0604030504040204" pitchFamily="50" charset="-128"/>
                <a:cs typeface="SimSun"/>
              </a:rPr>
              <a:t>跡</a:t>
            </a:r>
            <a:r>
              <a:rPr sz="1400" b="1" spc="111" dirty="0">
                <a:solidFill>
                  <a:srgbClr val="231F20"/>
                </a:solidFill>
                <a:latin typeface="メイリオ" panose="020B0604030504040204" pitchFamily="50" charset="-128"/>
                <a:ea typeface="メイリオ" panose="020B0604030504040204" pitchFamily="50" charset="-128"/>
                <a:cs typeface="SimSun"/>
              </a:rPr>
              <a:t>（n=</a:t>
            </a:r>
            <a:r>
              <a:rPr lang="en-US" altLang="ja-JP" sz="1400" b="1" spc="111" dirty="0">
                <a:solidFill>
                  <a:srgbClr val="231F20"/>
                </a:solidFill>
                <a:latin typeface="メイリオ" panose="020B0604030504040204" pitchFamily="50" charset="-128"/>
                <a:ea typeface="メイリオ" panose="020B0604030504040204" pitchFamily="50" charset="-128"/>
                <a:cs typeface="SimSun"/>
              </a:rPr>
              <a:t>4,425</a:t>
            </a:r>
            <a:r>
              <a:rPr sz="1400" b="1" spc="203" dirty="0">
                <a:solidFill>
                  <a:srgbClr val="231F20"/>
                </a:solidFill>
                <a:latin typeface="メイリオ" panose="020B0604030504040204" pitchFamily="50" charset="-128"/>
                <a:ea typeface="メイリオ" panose="020B0604030504040204" pitchFamily="50" charset="-128"/>
                <a:cs typeface="SimSun"/>
              </a:rPr>
              <a:t>名</a:t>
            </a:r>
            <a:r>
              <a:rPr sz="1400" b="1" spc="-655" dirty="0">
                <a:solidFill>
                  <a:srgbClr val="231F20"/>
                </a:solidFill>
                <a:latin typeface="メイリオ" panose="020B0604030504040204" pitchFamily="50" charset="-128"/>
                <a:ea typeface="メイリオ" panose="020B0604030504040204" pitchFamily="50" charset="-128"/>
                <a:cs typeface="SimSun"/>
              </a:rPr>
              <a:t>）</a:t>
            </a:r>
            <a:r>
              <a:rPr sz="1400" b="1" spc="-55" dirty="0">
                <a:solidFill>
                  <a:srgbClr val="231F20"/>
                </a:solidFill>
                <a:latin typeface="メイリオ" panose="020B0604030504040204" pitchFamily="50" charset="-128"/>
                <a:ea typeface="メイリオ" panose="020B0604030504040204" pitchFamily="50" charset="-128"/>
                <a:cs typeface="SimSun"/>
              </a:rPr>
              <a:t>し</a:t>
            </a:r>
            <a:r>
              <a:rPr sz="1400" b="1" spc="-18" dirty="0">
                <a:solidFill>
                  <a:srgbClr val="231F20"/>
                </a:solidFill>
                <a:latin typeface="メイリオ" panose="020B0604030504040204" pitchFamily="50" charset="-128"/>
                <a:ea typeface="メイリオ" panose="020B0604030504040204" pitchFamily="50" charset="-128"/>
                <a:cs typeface="SimSun"/>
              </a:rPr>
              <a:t>た</a:t>
            </a:r>
            <a:r>
              <a:rPr sz="1400" b="1" dirty="0">
                <a:solidFill>
                  <a:srgbClr val="231F20"/>
                </a:solidFill>
                <a:latin typeface="メイリオ" panose="020B0604030504040204" pitchFamily="50" charset="-128"/>
                <a:ea typeface="メイリオ" panose="020B0604030504040204" pitchFamily="50" charset="-128"/>
                <a:cs typeface="SimSun"/>
              </a:rPr>
              <a:t>。</a:t>
            </a:r>
            <a:endParaRPr sz="1400" b="1" dirty="0">
              <a:latin typeface="メイリオ" panose="020B0604030504040204" pitchFamily="50" charset="-128"/>
              <a:ea typeface="メイリオ" panose="020B0604030504040204" pitchFamily="50" charset="-128"/>
              <a:cs typeface="SimSun"/>
            </a:endParaRPr>
          </a:p>
          <a:p>
            <a:pPr marL="23432" marR="9374">
              <a:lnSpc>
                <a:spcPct val="130000"/>
              </a:lnSpc>
            </a:pPr>
            <a:r>
              <a:rPr sz="1400" b="1" spc="74" dirty="0">
                <a:solidFill>
                  <a:srgbClr val="231F20"/>
                </a:solidFill>
                <a:latin typeface="メイリオ" panose="020B0604030504040204" pitchFamily="50" charset="-128"/>
                <a:ea typeface="メイリオ" panose="020B0604030504040204" pitchFamily="50" charset="-128"/>
                <a:cs typeface="SimSun"/>
              </a:rPr>
              <a:t>年齢</a:t>
            </a:r>
            <a:r>
              <a:rPr sz="1400" b="1" spc="-609" dirty="0">
                <a:solidFill>
                  <a:srgbClr val="231F20"/>
                </a:solidFill>
                <a:latin typeface="メイリオ" panose="020B0604030504040204" pitchFamily="50" charset="-128"/>
                <a:ea typeface="メイリオ" panose="020B0604030504040204" pitchFamily="50" charset="-128"/>
                <a:cs typeface="SimSun"/>
              </a:rPr>
              <a:t>、</a:t>
            </a:r>
            <a:r>
              <a:rPr sz="1400" b="1" spc="74" dirty="0">
                <a:solidFill>
                  <a:srgbClr val="231F20"/>
                </a:solidFill>
                <a:latin typeface="メイリオ" panose="020B0604030504040204" pitchFamily="50" charset="-128"/>
                <a:ea typeface="メイリオ" panose="020B0604030504040204" pitchFamily="50" charset="-128"/>
                <a:cs typeface="SimSun"/>
              </a:rPr>
              <a:t>疾患の有無や生活習慣</a:t>
            </a:r>
            <a:r>
              <a:rPr sz="1400" b="1" spc="28" dirty="0">
                <a:solidFill>
                  <a:srgbClr val="231F20"/>
                </a:solidFill>
                <a:latin typeface="メイリオ" panose="020B0604030504040204" pitchFamily="50" charset="-128"/>
                <a:ea typeface="メイリオ" panose="020B0604030504040204" pitchFamily="50" charset="-128"/>
                <a:cs typeface="SimSun"/>
              </a:rPr>
              <a:t>等に</a:t>
            </a:r>
            <a:r>
              <a:rPr sz="1400" b="1" spc="74" dirty="0">
                <a:solidFill>
                  <a:srgbClr val="231F20"/>
                </a:solidFill>
                <a:latin typeface="メイリオ" panose="020B0604030504040204" pitchFamily="50" charset="-128"/>
                <a:ea typeface="メイリオ" panose="020B0604030504040204" pitchFamily="50" charset="-128"/>
                <a:cs typeface="SimSun"/>
              </a:rPr>
              <a:t>関</a:t>
            </a:r>
            <a:r>
              <a:rPr sz="1400" b="1" dirty="0">
                <a:solidFill>
                  <a:srgbClr val="231F20"/>
                </a:solidFill>
                <a:latin typeface="メイリオ" panose="020B0604030504040204" pitchFamily="50" charset="-128"/>
                <a:ea typeface="メイリオ" panose="020B0604030504040204" pitchFamily="50" charset="-128"/>
                <a:cs typeface="SimSun"/>
              </a:rPr>
              <a:t>わ</a:t>
            </a:r>
            <a:r>
              <a:rPr sz="1400" b="1" spc="9" dirty="0">
                <a:solidFill>
                  <a:srgbClr val="231F20"/>
                </a:solidFill>
                <a:latin typeface="メイリオ" panose="020B0604030504040204" pitchFamily="50" charset="-128"/>
                <a:ea typeface="メイリオ" panose="020B0604030504040204" pitchFamily="50" charset="-128"/>
                <a:cs typeface="SimSun"/>
              </a:rPr>
              <a:t>ら</a:t>
            </a:r>
            <a:r>
              <a:rPr sz="1400" b="1" spc="-507" dirty="0">
                <a:solidFill>
                  <a:srgbClr val="231F20"/>
                </a:solidFill>
                <a:latin typeface="メイリオ" panose="020B0604030504040204" pitchFamily="50" charset="-128"/>
                <a:ea typeface="メイリオ" panose="020B0604030504040204" pitchFamily="50" charset="-128"/>
                <a:cs typeface="SimSun"/>
              </a:rPr>
              <a:t>ず</a:t>
            </a:r>
            <a:r>
              <a:rPr sz="1400" b="1" spc="74" dirty="0">
                <a:solidFill>
                  <a:srgbClr val="389E9E"/>
                </a:solidFill>
                <a:latin typeface="メイリオ" panose="020B0604030504040204" pitchFamily="50" charset="-128"/>
                <a:ea typeface="メイリオ" panose="020B0604030504040204" pitchFamily="50" charset="-128"/>
                <a:cs typeface="SimSun"/>
              </a:rPr>
              <a:t>（年</a:t>
            </a:r>
            <a:r>
              <a:rPr sz="1400" b="1" spc="37" dirty="0">
                <a:solidFill>
                  <a:srgbClr val="389E9E"/>
                </a:solidFill>
                <a:latin typeface="メイリオ" panose="020B0604030504040204" pitchFamily="50" charset="-128"/>
                <a:ea typeface="メイリオ" panose="020B0604030504040204" pitchFamily="50" charset="-128"/>
                <a:cs typeface="SimSun"/>
              </a:rPr>
              <a:t>齢</a:t>
            </a:r>
            <a:r>
              <a:rPr sz="1400" b="1" spc="-646" dirty="0">
                <a:solidFill>
                  <a:srgbClr val="389E9E"/>
                </a:solidFill>
                <a:latin typeface="メイリオ" panose="020B0604030504040204" pitchFamily="50" charset="-128"/>
                <a:ea typeface="メイリオ" panose="020B0604030504040204" pitchFamily="50" charset="-128"/>
                <a:cs typeface="SimSun"/>
              </a:rPr>
              <a:t>、</a:t>
            </a:r>
            <a:r>
              <a:rPr sz="1400" b="1" spc="37" dirty="0">
                <a:solidFill>
                  <a:srgbClr val="389E9E"/>
                </a:solidFill>
                <a:latin typeface="メイリオ" panose="020B0604030504040204" pitchFamily="50" charset="-128"/>
                <a:ea typeface="メイリオ" panose="020B0604030504040204" pitchFamily="50" charset="-128"/>
                <a:cs typeface="SimSun"/>
              </a:rPr>
              <a:t>所得</a:t>
            </a:r>
            <a:r>
              <a:rPr sz="1400" b="1" spc="-646" dirty="0">
                <a:solidFill>
                  <a:srgbClr val="389E9E"/>
                </a:solidFill>
                <a:latin typeface="メイリオ" panose="020B0604030504040204" pitchFamily="50" charset="-128"/>
                <a:ea typeface="メイリオ" panose="020B0604030504040204" pitchFamily="50" charset="-128"/>
                <a:cs typeface="SimSun"/>
              </a:rPr>
              <a:t>、</a:t>
            </a:r>
            <a:r>
              <a:rPr sz="1400" b="1" spc="286" dirty="0">
                <a:solidFill>
                  <a:srgbClr val="389E9E"/>
                </a:solidFill>
                <a:latin typeface="メイリオ" panose="020B0604030504040204" pitchFamily="50" charset="-128"/>
                <a:ea typeface="メイリオ" panose="020B0604030504040204" pitchFamily="50" charset="-128"/>
                <a:cs typeface="SimSun"/>
              </a:rPr>
              <a:t>BMI</a:t>
            </a:r>
            <a:r>
              <a:rPr sz="1400" b="1" spc="-646" dirty="0">
                <a:solidFill>
                  <a:srgbClr val="389E9E"/>
                </a:solidFill>
                <a:latin typeface="メイリオ" panose="020B0604030504040204" pitchFamily="50" charset="-128"/>
                <a:ea typeface="メイリオ" panose="020B0604030504040204" pitchFamily="50" charset="-128"/>
                <a:cs typeface="SimSun"/>
              </a:rPr>
              <a:t>、</a:t>
            </a:r>
            <a:r>
              <a:rPr sz="1400" b="1" spc="37" dirty="0">
                <a:solidFill>
                  <a:srgbClr val="389E9E"/>
                </a:solidFill>
                <a:latin typeface="メイリオ" panose="020B0604030504040204" pitchFamily="50" charset="-128"/>
                <a:ea typeface="メイリオ" panose="020B0604030504040204" pitchFamily="50" charset="-128"/>
                <a:cs typeface="SimSun"/>
              </a:rPr>
              <a:t>治療中疾患</a:t>
            </a:r>
            <a:r>
              <a:rPr sz="1400" b="1" spc="-646" dirty="0">
                <a:solidFill>
                  <a:srgbClr val="389E9E"/>
                </a:solidFill>
                <a:latin typeface="メイリオ" panose="020B0604030504040204" pitchFamily="50" charset="-128"/>
                <a:ea typeface="メイリオ" panose="020B0604030504040204" pitchFamily="50" charset="-128"/>
                <a:cs typeface="SimSun"/>
              </a:rPr>
              <a:t>、</a:t>
            </a:r>
            <a:r>
              <a:rPr sz="1400" b="1" spc="37" dirty="0">
                <a:solidFill>
                  <a:srgbClr val="389E9E"/>
                </a:solidFill>
                <a:latin typeface="メイリオ" panose="020B0604030504040204" pitchFamily="50" charset="-128"/>
                <a:ea typeface="メイリオ" panose="020B0604030504040204" pitchFamily="50" charset="-128"/>
                <a:cs typeface="SimSun"/>
              </a:rPr>
              <a:t>飲酒</a:t>
            </a:r>
            <a:r>
              <a:rPr sz="1400" b="1" spc="-646" dirty="0">
                <a:solidFill>
                  <a:srgbClr val="389E9E"/>
                </a:solidFill>
                <a:latin typeface="メイリオ" panose="020B0604030504040204" pitchFamily="50" charset="-128"/>
                <a:ea typeface="メイリオ" panose="020B0604030504040204" pitchFamily="50" charset="-128"/>
                <a:cs typeface="SimSun"/>
              </a:rPr>
              <a:t>、</a:t>
            </a:r>
            <a:r>
              <a:rPr sz="1400" b="1" spc="37" dirty="0">
                <a:solidFill>
                  <a:srgbClr val="389E9E"/>
                </a:solidFill>
                <a:latin typeface="メイリオ" panose="020B0604030504040204" pitchFamily="50" charset="-128"/>
                <a:ea typeface="メイリオ" panose="020B0604030504040204" pitchFamily="50" charset="-128"/>
                <a:cs typeface="SimSun"/>
              </a:rPr>
              <a:t>運動</a:t>
            </a:r>
            <a:r>
              <a:rPr sz="1400" b="1" spc="-646" dirty="0">
                <a:solidFill>
                  <a:srgbClr val="389E9E"/>
                </a:solidFill>
                <a:latin typeface="メイリオ" panose="020B0604030504040204" pitchFamily="50" charset="-128"/>
                <a:ea typeface="メイリオ" panose="020B0604030504040204" pitchFamily="50" charset="-128"/>
                <a:cs typeface="SimSun"/>
              </a:rPr>
              <a:t>、</a:t>
            </a:r>
            <a:r>
              <a:rPr sz="1400" b="1" spc="37" dirty="0">
                <a:solidFill>
                  <a:srgbClr val="389E9E"/>
                </a:solidFill>
                <a:latin typeface="メイリオ" panose="020B0604030504040204" pitchFamily="50" charset="-128"/>
                <a:ea typeface="メイリオ" panose="020B0604030504040204" pitchFamily="50" charset="-128"/>
                <a:cs typeface="SimSun"/>
              </a:rPr>
              <a:t>物忘れ</a:t>
            </a:r>
            <a:r>
              <a:rPr sz="1400" b="1" spc="18" dirty="0">
                <a:solidFill>
                  <a:srgbClr val="389E9E"/>
                </a:solidFill>
                <a:latin typeface="メイリオ" panose="020B0604030504040204" pitchFamily="50" charset="-128"/>
                <a:ea typeface="メイリオ" panose="020B0604030504040204" pitchFamily="50" charset="-128"/>
                <a:cs typeface="SimSun"/>
              </a:rPr>
              <a:t>の自</a:t>
            </a:r>
            <a:r>
              <a:rPr sz="1400" b="1" spc="46" dirty="0">
                <a:solidFill>
                  <a:srgbClr val="389E9E"/>
                </a:solidFill>
                <a:latin typeface="メイリオ" panose="020B0604030504040204" pitchFamily="50" charset="-128"/>
                <a:ea typeface="メイリオ" panose="020B0604030504040204" pitchFamily="50" charset="-128"/>
                <a:cs typeface="SimSun"/>
              </a:rPr>
              <a:t>覚の有</a:t>
            </a:r>
            <a:r>
              <a:rPr sz="1400" b="1" spc="18" dirty="0">
                <a:solidFill>
                  <a:srgbClr val="389E9E"/>
                </a:solidFill>
                <a:latin typeface="メイリオ" panose="020B0604030504040204" pitchFamily="50" charset="-128"/>
                <a:ea typeface="メイリオ" panose="020B0604030504040204" pitchFamily="50" charset="-128"/>
                <a:cs typeface="SimSun"/>
              </a:rPr>
              <a:t>無を</a:t>
            </a:r>
            <a:r>
              <a:rPr sz="1400" b="1" spc="46" dirty="0">
                <a:solidFill>
                  <a:srgbClr val="389E9E"/>
                </a:solidFill>
                <a:latin typeface="メイリオ" panose="020B0604030504040204" pitchFamily="50" charset="-128"/>
                <a:ea typeface="メイリオ" panose="020B0604030504040204" pitchFamily="50" charset="-128"/>
                <a:cs typeface="SimSun"/>
              </a:rPr>
              <a:t>調査済み</a:t>
            </a:r>
            <a:r>
              <a:rPr sz="1400" b="1" spc="-517" dirty="0">
                <a:solidFill>
                  <a:srgbClr val="389E9E"/>
                </a:solidFill>
                <a:latin typeface="メイリオ" panose="020B0604030504040204" pitchFamily="50" charset="-128"/>
                <a:ea typeface="メイリオ" panose="020B0604030504040204" pitchFamily="50" charset="-128"/>
                <a:cs typeface="SimSun"/>
              </a:rPr>
              <a:t>）</a:t>
            </a:r>
            <a:r>
              <a:rPr sz="1400" b="1" spc="37" dirty="0">
                <a:solidFill>
                  <a:srgbClr val="231F20"/>
                </a:solidFill>
                <a:latin typeface="メイリオ" panose="020B0604030504040204" pitchFamily="50" charset="-128"/>
                <a:ea typeface="メイリオ" panose="020B0604030504040204" pitchFamily="50" charset="-128"/>
                <a:cs typeface="SimSun"/>
              </a:rPr>
              <a:t>歯が</a:t>
            </a:r>
            <a:r>
              <a:rPr sz="1400" b="1" spc="-9" dirty="0">
                <a:solidFill>
                  <a:srgbClr val="231F20"/>
                </a:solidFill>
                <a:latin typeface="メイリオ" panose="020B0604030504040204" pitchFamily="50" charset="-128"/>
                <a:ea typeface="メイリオ" panose="020B0604030504040204" pitchFamily="50" charset="-128"/>
                <a:cs typeface="SimSun"/>
              </a:rPr>
              <a:t>殆</a:t>
            </a:r>
            <a:r>
              <a:rPr sz="1400" b="1" dirty="0">
                <a:solidFill>
                  <a:srgbClr val="231F20"/>
                </a:solidFill>
                <a:latin typeface="メイリオ" panose="020B0604030504040204" pitchFamily="50" charset="-128"/>
                <a:ea typeface="メイリオ" panose="020B0604030504040204" pitchFamily="50" charset="-128"/>
                <a:cs typeface="SimSun"/>
              </a:rPr>
              <a:t>ど</a:t>
            </a:r>
            <a:r>
              <a:rPr sz="1400" b="1" spc="-9" dirty="0">
                <a:solidFill>
                  <a:srgbClr val="231F20"/>
                </a:solidFill>
                <a:latin typeface="メイリオ" panose="020B0604030504040204" pitchFamily="50" charset="-128"/>
                <a:ea typeface="メイリオ" panose="020B0604030504040204" pitchFamily="50" charset="-128"/>
                <a:cs typeface="SimSun"/>
              </a:rPr>
              <a:t>無</a:t>
            </a:r>
            <a:r>
              <a:rPr sz="1400" b="1" spc="-92" dirty="0">
                <a:solidFill>
                  <a:srgbClr val="231F20"/>
                </a:solidFill>
                <a:latin typeface="メイリオ" panose="020B0604030504040204" pitchFamily="50" charset="-128"/>
                <a:ea typeface="メイリオ" panose="020B0604030504040204" pitchFamily="50" charset="-128"/>
                <a:cs typeface="SimSun"/>
              </a:rPr>
              <a:t>く</a:t>
            </a:r>
            <a:r>
              <a:rPr sz="1400" b="1" spc="46" dirty="0">
                <a:solidFill>
                  <a:srgbClr val="231F20"/>
                </a:solidFill>
                <a:latin typeface="メイリオ" panose="020B0604030504040204" pitchFamily="50" charset="-128"/>
                <a:ea typeface="メイリオ" panose="020B0604030504040204" pitchFamily="50" charset="-128"/>
                <a:cs typeface="SimSun"/>
              </a:rPr>
              <a:t>義</a:t>
            </a:r>
            <a:r>
              <a:rPr sz="1400" b="1" spc="18" dirty="0">
                <a:solidFill>
                  <a:srgbClr val="231F20"/>
                </a:solidFill>
                <a:latin typeface="メイリオ" panose="020B0604030504040204" pitchFamily="50" charset="-128"/>
                <a:ea typeface="メイリオ" panose="020B0604030504040204" pitchFamily="50" charset="-128"/>
                <a:cs typeface="SimSun"/>
              </a:rPr>
              <a:t>歯</a:t>
            </a:r>
            <a:r>
              <a:rPr sz="1400" b="1" dirty="0">
                <a:solidFill>
                  <a:srgbClr val="231F20"/>
                </a:solidFill>
                <a:latin typeface="メイリオ" panose="020B0604030504040204" pitchFamily="50" charset="-128"/>
                <a:ea typeface="メイリオ" panose="020B0604030504040204" pitchFamily="50" charset="-128"/>
                <a:cs typeface="SimSun"/>
              </a:rPr>
              <a:t>を </a:t>
            </a:r>
            <a:r>
              <a:rPr sz="1400" b="1" spc="37" dirty="0">
                <a:solidFill>
                  <a:srgbClr val="231F20"/>
                </a:solidFill>
                <a:latin typeface="メイリオ" panose="020B0604030504040204" pitchFamily="50" charset="-128"/>
                <a:ea typeface="メイリオ" panose="020B0604030504040204" pitchFamily="50" charset="-128"/>
                <a:cs typeface="SimSun"/>
              </a:rPr>
              <a:t>使</a:t>
            </a:r>
            <a:r>
              <a:rPr sz="1400" b="1" spc="-46" dirty="0">
                <a:solidFill>
                  <a:srgbClr val="231F20"/>
                </a:solidFill>
                <a:latin typeface="メイリオ" panose="020B0604030504040204" pitchFamily="50" charset="-128"/>
                <a:ea typeface="メイリオ" panose="020B0604030504040204" pitchFamily="50" charset="-128"/>
                <a:cs typeface="SimSun"/>
              </a:rPr>
              <a:t>用</a:t>
            </a:r>
            <a:r>
              <a:rPr sz="1400" b="1" dirty="0">
                <a:solidFill>
                  <a:srgbClr val="231F20"/>
                </a:solidFill>
                <a:latin typeface="メイリオ" panose="020B0604030504040204" pitchFamily="50" charset="-128"/>
                <a:ea typeface="メイリオ" panose="020B0604030504040204" pitchFamily="50" charset="-128"/>
                <a:cs typeface="SimSun"/>
              </a:rPr>
              <a:t>し</a:t>
            </a:r>
            <a:r>
              <a:rPr sz="1400" b="1" spc="37" dirty="0">
                <a:solidFill>
                  <a:srgbClr val="231F20"/>
                </a:solidFill>
                <a:latin typeface="メイリオ" panose="020B0604030504040204" pitchFamily="50" charset="-128"/>
                <a:ea typeface="メイリオ" panose="020B0604030504040204" pitchFamily="50" charset="-128"/>
                <a:cs typeface="SimSun"/>
              </a:rPr>
              <a:t>てい</a:t>
            </a:r>
            <a:r>
              <a:rPr sz="1400" b="1" spc="9" dirty="0">
                <a:solidFill>
                  <a:srgbClr val="231F20"/>
                </a:solidFill>
                <a:latin typeface="メイリオ" panose="020B0604030504040204" pitchFamily="50" charset="-128"/>
                <a:ea typeface="メイリオ" panose="020B0604030504040204" pitchFamily="50" charset="-128"/>
                <a:cs typeface="SimSun"/>
              </a:rPr>
              <a:t>な</a:t>
            </a:r>
            <a:r>
              <a:rPr sz="1400" b="1" spc="37" dirty="0">
                <a:solidFill>
                  <a:srgbClr val="231F20"/>
                </a:solidFill>
                <a:latin typeface="メイリオ" panose="020B0604030504040204" pitchFamily="50" charset="-128"/>
                <a:ea typeface="メイリオ" panose="020B0604030504040204" pitchFamily="50" charset="-128"/>
                <a:cs typeface="SimSun"/>
              </a:rPr>
              <a:t>い人</a:t>
            </a:r>
            <a:r>
              <a:rPr sz="1400" b="1" spc="9" dirty="0">
                <a:solidFill>
                  <a:srgbClr val="231F20"/>
                </a:solidFill>
                <a:latin typeface="メイリオ" panose="020B0604030504040204" pitchFamily="50" charset="-128"/>
                <a:ea typeface="メイリオ" panose="020B0604030504040204" pitchFamily="50" charset="-128"/>
                <a:cs typeface="SimSun"/>
              </a:rPr>
              <a:t>は</a:t>
            </a:r>
            <a:r>
              <a:rPr sz="1400" b="1" spc="-646" dirty="0">
                <a:solidFill>
                  <a:srgbClr val="231F20"/>
                </a:solidFill>
                <a:latin typeface="メイリオ" panose="020B0604030504040204" pitchFamily="50" charset="-128"/>
                <a:ea typeface="メイリオ" panose="020B0604030504040204" pitchFamily="50" charset="-128"/>
                <a:cs typeface="SimSun"/>
              </a:rPr>
              <a:t>、</a:t>
            </a:r>
            <a:r>
              <a:rPr sz="1400" b="1" spc="92" dirty="0">
                <a:solidFill>
                  <a:srgbClr val="231F20"/>
                </a:solidFill>
                <a:latin typeface="メイリオ" panose="020B0604030504040204" pitchFamily="50" charset="-128"/>
                <a:ea typeface="メイリオ" panose="020B0604030504040204" pitchFamily="50" charset="-128"/>
                <a:cs typeface="SimSun"/>
              </a:rPr>
              <a:t>20本以上</a:t>
            </a:r>
            <a:r>
              <a:rPr sz="1400" b="1" spc="74" dirty="0">
                <a:solidFill>
                  <a:srgbClr val="231F20"/>
                </a:solidFill>
                <a:latin typeface="メイリオ" panose="020B0604030504040204" pitchFamily="50" charset="-128"/>
                <a:ea typeface="メイリオ" panose="020B0604030504040204" pitchFamily="50" charset="-128"/>
                <a:cs typeface="SimSun"/>
              </a:rPr>
              <a:t>歯</a:t>
            </a:r>
            <a:r>
              <a:rPr sz="1400" b="1" spc="9" dirty="0">
                <a:solidFill>
                  <a:srgbClr val="231F20"/>
                </a:solidFill>
                <a:latin typeface="メイリオ" panose="020B0604030504040204" pitchFamily="50" charset="-128"/>
                <a:ea typeface="メイリオ" panose="020B0604030504040204" pitchFamily="50" charset="-128"/>
                <a:cs typeface="SimSun"/>
              </a:rPr>
              <a:t>を</a:t>
            </a:r>
            <a:r>
              <a:rPr sz="1400" b="1" spc="18" dirty="0">
                <a:solidFill>
                  <a:srgbClr val="231F20"/>
                </a:solidFill>
                <a:latin typeface="メイリオ" panose="020B0604030504040204" pitchFamily="50" charset="-128"/>
                <a:ea typeface="メイリオ" panose="020B0604030504040204" pitchFamily="50" charset="-128"/>
                <a:cs typeface="SimSun"/>
              </a:rPr>
              <a:t>有</a:t>
            </a:r>
            <a:r>
              <a:rPr sz="1400" b="1" spc="-28" dirty="0">
                <a:solidFill>
                  <a:srgbClr val="231F20"/>
                </a:solidFill>
                <a:latin typeface="メイリオ" panose="020B0604030504040204" pitchFamily="50" charset="-128"/>
                <a:ea typeface="メイリオ" panose="020B0604030504040204" pitchFamily="50" charset="-128"/>
                <a:cs typeface="SimSun"/>
              </a:rPr>
              <a:t>す</a:t>
            </a:r>
            <a:r>
              <a:rPr sz="1400" b="1" spc="-37" dirty="0">
                <a:solidFill>
                  <a:srgbClr val="231F20"/>
                </a:solidFill>
                <a:latin typeface="メイリオ" panose="020B0604030504040204" pitchFamily="50" charset="-128"/>
                <a:ea typeface="メイリオ" panose="020B0604030504040204" pitchFamily="50" charset="-128"/>
                <a:cs typeface="SimSun"/>
              </a:rPr>
              <a:t>る</a:t>
            </a:r>
            <a:r>
              <a:rPr sz="1400" b="1" spc="-28" dirty="0">
                <a:solidFill>
                  <a:srgbClr val="231F20"/>
                </a:solidFill>
                <a:latin typeface="メイリオ" panose="020B0604030504040204" pitchFamily="50" charset="-128"/>
                <a:ea typeface="メイリオ" panose="020B0604030504040204" pitchFamily="50" charset="-128"/>
                <a:cs typeface="SimSun"/>
              </a:rPr>
              <a:t>人</a:t>
            </a:r>
            <a:r>
              <a:rPr sz="1400" b="1" dirty="0">
                <a:solidFill>
                  <a:srgbClr val="231F20"/>
                </a:solidFill>
                <a:latin typeface="メイリオ" panose="020B0604030504040204" pitchFamily="50" charset="-128"/>
                <a:ea typeface="メイリオ" panose="020B0604030504040204" pitchFamily="50" charset="-128"/>
                <a:cs typeface="SimSun"/>
              </a:rPr>
              <a:t>と</a:t>
            </a:r>
            <a:r>
              <a:rPr sz="1400" b="1" spc="18" dirty="0">
                <a:solidFill>
                  <a:srgbClr val="231F20"/>
                </a:solidFill>
                <a:latin typeface="メイリオ" panose="020B0604030504040204" pitchFamily="50" charset="-128"/>
                <a:ea typeface="メイリオ" panose="020B0604030504040204" pitchFamily="50" charset="-128"/>
                <a:cs typeface="SimSun"/>
              </a:rPr>
              <a:t>比</a:t>
            </a:r>
            <a:r>
              <a:rPr sz="1400" b="1" spc="-74" dirty="0">
                <a:solidFill>
                  <a:srgbClr val="231F20"/>
                </a:solidFill>
                <a:latin typeface="メイリオ" panose="020B0604030504040204" pitchFamily="50" charset="-128"/>
                <a:ea typeface="メイリオ" panose="020B0604030504040204" pitchFamily="50" charset="-128"/>
                <a:cs typeface="SimSun"/>
              </a:rPr>
              <a:t>較</a:t>
            </a:r>
            <a:r>
              <a:rPr sz="1400" b="1" spc="-18" dirty="0">
                <a:solidFill>
                  <a:srgbClr val="231F20"/>
                </a:solidFill>
                <a:latin typeface="メイリオ" panose="020B0604030504040204" pitchFamily="50" charset="-128"/>
                <a:ea typeface="メイリオ" panose="020B0604030504040204" pitchFamily="50" charset="-128"/>
                <a:cs typeface="SimSun"/>
              </a:rPr>
              <a:t>し</a:t>
            </a:r>
            <a:r>
              <a:rPr sz="1400" b="1" spc="18" dirty="0">
                <a:solidFill>
                  <a:srgbClr val="231F20"/>
                </a:solidFill>
                <a:latin typeface="メイリオ" panose="020B0604030504040204" pitchFamily="50" charset="-128"/>
                <a:ea typeface="メイリオ" panose="020B0604030504040204" pitchFamily="50" charset="-128"/>
                <a:cs typeface="SimSun"/>
              </a:rPr>
              <a:t>て</a:t>
            </a:r>
            <a:r>
              <a:rPr sz="1400" b="1" spc="-664" dirty="0">
                <a:solidFill>
                  <a:srgbClr val="231F20"/>
                </a:solidFill>
                <a:latin typeface="メイリオ" panose="020B0604030504040204" pitchFamily="50" charset="-128"/>
                <a:ea typeface="メイリオ" panose="020B0604030504040204" pitchFamily="50" charset="-128"/>
                <a:cs typeface="SimSun"/>
              </a:rPr>
              <a:t>、</a:t>
            </a:r>
            <a:r>
              <a:rPr sz="1400" b="1" spc="18" dirty="0">
                <a:solidFill>
                  <a:srgbClr val="231F20"/>
                </a:solidFill>
                <a:latin typeface="メイリオ" panose="020B0604030504040204" pitchFamily="50" charset="-128"/>
                <a:ea typeface="メイリオ" panose="020B0604030504040204" pitchFamily="50" charset="-128"/>
                <a:cs typeface="SimSun"/>
              </a:rPr>
              <a:t>認知症発生</a:t>
            </a:r>
            <a:r>
              <a:rPr sz="1400" b="1" spc="-129" dirty="0">
                <a:solidFill>
                  <a:srgbClr val="231F20"/>
                </a:solidFill>
                <a:latin typeface="メイリオ" panose="020B0604030504040204" pitchFamily="50" charset="-128"/>
                <a:ea typeface="メイリオ" panose="020B0604030504040204" pitchFamily="50" charset="-128"/>
                <a:cs typeface="SimSun"/>
              </a:rPr>
              <a:t>の</a:t>
            </a:r>
            <a:r>
              <a:rPr sz="1400" b="1" spc="-175" dirty="0">
                <a:solidFill>
                  <a:srgbClr val="231F20"/>
                </a:solidFill>
                <a:latin typeface="メイリオ" panose="020B0604030504040204" pitchFamily="50" charset="-128"/>
                <a:ea typeface="メイリオ" panose="020B0604030504040204" pitchFamily="50" charset="-128"/>
                <a:cs typeface="SimSun"/>
              </a:rPr>
              <a:t>リ</a:t>
            </a:r>
            <a:r>
              <a:rPr sz="1400" b="1" spc="-129" dirty="0">
                <a:solidFill>
                  <a:srgbClr val="231F20"/>
                </a:solidFill>
                <a:latin typeface="メイリオ" panose="020B0604030504040204" pitchFamily="50" charset="-128"/>
                <a:ea typeface="メイリオ" panose="020B0604030504040204" pitchFamily="50" charset="-128"/>
                <a:cs typeface="SimSun"/>
              </a:rPr>
              <a:t>ス</a:t>
            </a:r>
            <a:r>
              <a:rPr sz="1400" b="1" spc="-74" dirty="0">
                <a:solidFill>
                  <a:srgbClr val="231F20"/>
                </a:solidFill>
                <a:latin typeface="メイリオ" panose="020B0604030504040204" pitchFamily="50" charset="-128"/>
                <a:ea typeface="メイリオ" panose="020B0604030504040204" pitchFamily="50" charset="-128"/>
                <a:cs typeface="SimSun"/>
              </a:rPr>
              <a:t>ク</a:t>
            </a:r>
            <a:r>
              <a:rPr sz="1400" b="1" dirty="0">
                <a:solidFill>
                  <a:srgbClr val="231F20"/>
                </a:solidFill>
                <a:latin typeface="メイリオ" panose="020B0604030504040204" pitchFamily="50" charset="-128"/>
                <a:ea typeface="メイリオ" panose="020B0604030504040204" pitchFamily="50" charset="-128"/>
                <a:cs typeface="SimSun"/>
              </a:rPr>
              <a:t>が</a:t>
            </a:r>
            <a:r>
              <a:rPr sz="1400" b="1" spc="-46" dirty="0">
                <a:solidFill>
                  <a:srgbClr val="231F20"/>
                </a:solidFill>
                <a:latin typeface="メイリオ" panose="020B0604030504040204" pitchFamily="50" charset="-128"/>
                <a:ea typeface="メイリオ" panose="020B0604030504040204" pitchFamily="50" charset="-128"/>
                <a:cs typeface="SimSun"/>
              </a:rPr>
              <a:t>高</a:t>
            </a:r>
            <a:r>
              <a:rPr sz="1400" b="1" spc="-129" dirty="0">
                <a:solidFill>
                  <a:srgbClr val="231F20"/>
                </a:solidFill>
                <a:latin typeface="メイリオ" panose="020B0604030504040204" pitchFamily="50" charset="-128"/>
                <a:ea typeface="メイリオ" panose="020B0604030504040204" pitchFamily="50" charset="-128"/>
                <a:cs typeface="SimSun"/>
              </a:rPr>
              <a:t>く</a:t>
            </a:r>
            <a:r>
              <a:rPr sz="1400" b="1" spc="-55" dirty="0">
                <a:solidFill>
                  <a:srgbClr val="231F20"/>
                </a:solidFill>
                <a:latin typeface="メイリオ" panose="020B0604030504040204" pitchFamily="50" charset="-128"/>
                <a:ea typeface="メイリオ" panose="020B0604030504040204" pitchFamily="50" charset="-128"/>
                <a:cs typeface="SimSun"/>
              </a:rPr>
              <a:t>な</a:t>
            </a:r>
            <a:r>
              <a:rPr sz="1400" b="1" spc="-120" dirty="0">
                <a:solidFill>
                  <a:srgbClr val="231F20"/>
                </a:solidFill>
                <a:latin typeface="メイリオ" panose="020B0604030504040204" pitchFamily="50" charset="-128"/>
                <a:ea typeface="メイリオ" panose="020B0604030504040204" pitchFamily="50" charset="-128"/>
                <a:cs typeface="SimSun"/>
              </a:rPr>
              <a:t>る</a:t>
            </a:r>
            <a:r>
              <a:rPr sz="1400" b="1" spc="-74" dirty="0">
                <a:solidFill>
                  <a:srgbClr val="231F20"/>
                </a:solidFill>
                <a:latin typeface="メイリオ" panose="020B0604030504040204" pitchFamily="50" charset="-128"/>
                <a:ea typeface="メイリオ" panose="020B0604030504040204" pitchFamily="50" charset="-128"/>
                <a:cs typeface="SimSun"/>
              </a:rPr>
              <a:t>こ</a:t>
            </a:r>
            <a:r>
              <a:rPr sz="1400" b="1" spc="-55" dirty="0">
                <a:solidFill>
                  <a:srgbClr val="231F20"/>
                </a:solidFill>
                <a:latin typeface="メイリオ" panose="020B0604030504040204" pitchFamily="50" charset="-128"/>
                <a:ea typeface="メイリオ" panose="020B0604030504040204" pitchFamily="50" charset="-128"/>
                <a:cs typeface="SimSun"/>
              </a:rPr>
              <a:t>と</a:t>
            </a:r>
            <a:r>
              <a:rPr sz="1400" b="1" dirty="0">
                <a:solidFill>
                  <a:srgbClr val="231F20"/>
                </a:solidFill>
                <a:latin typeface="メイリオ" panose="020B0604030504040204" pitchFamily="50" charset="-128"/>
                <a:ea typeface="メイリオ" panose="020B0604030504040204" pitchFamily="50" charset="-128"/>
                <a:cs typeface="SimSun"/>
              </a:rPr>
              <a:t>が</a:t>
            </a:r>
            <a:r>
              <a:rPr sz="1400" b="1" spc="-46" dirty="0">
                <a:solidFill>
                  <a:srgbClr val="231F20"/>
                </a:solidFill>
                <a:latin typeface="メイリオ" panose="020B0604030504040204" pitchFamily="50" charset="-128"/>
                <a:ea typeface="メイリオ" panose="020B0604030504040204" pitchFamily="50" charset="-128"/>
                <a:cs typeface="SimSun"/>
              </a:rPr>
              <a:t>示</a:t>
            </a:r>
            <a:r>
              <a:rPr sz="1400" b="1" spc="-18" dirty="0">
                <a:solidFill>
                  <a:srgbClr val="231F20"/>
                </a:solidFill>
                <a:latin typeface="メイリオ" panose="020B0604030504040204" pitchFamily="50" charset="-128"/>
                <a:ea typeface="メイリオ" panose="020B0604030504040204" pitchFamily="50" charset="-128"/>
                <a:cs typeface="SimSun"/>
              </a:rPr>
              <a:t>された。</a:t>
            </a:r>
            <a:endParaRPr lang="en-US" sz="1400" b="1" spc="-18" dirty="0">
              <a:latin typeface="メイリオ" panose="020B0604030504040204" pitchFamily="50" charset="-128"/>
              <a:ea typeface="メイリオ" panose="020B0604030504040204" pitchFamily="50" charset="-128"/>
              <a:cs typeface="SimSun"/>
            </a:endParaRPr>
          </a:p>
          <a:p>
            <a:pPr marL="23432" marR="9374">
              <a:lnSpc>
                <a:spcPct val="130000"/>
              </a:lnSpc>
            </a:pPr>
            <a:endParaRPr lang="en-US" altLang="ja-JP" sz="1400" b="1" spc="-18" dirty="0">
              <a:solidFill>
                <a:srgbClr val="231F20"/>
              </a:solidFill>
              <a:latin typeface="メイリオ" panose="020B0604030504040204" pitchFamily="50" charset="-128"/>
              <a:ea typeface="メイリオ" panose="020B0604030504040204" pitchFamily="50" charset="-128"/>
              <a:cs typeface="SimSun"/>
            </a:endParaRPr>
          </a:p>
          <a:p>
            <a:pPr marL="23432" marR="9374">
              <a:lnSpc>
                <a:spcPct val="130000"/>
              </a:lnSpc>
            </a:pPr>
            <a:r>
              <a:rPr lang="ja-JP" altLang="en-US" sz="1400" b="1" spc="-18" dirty="0">
                <a:solidFill>
                  <a:srgbClr val="231F20"/>
                </a:solidFill>
                <a:latin typeface="メイリオ" panose="020B0604030504040204" pitchFamily="50" charset="-128"/>
                <a:ea typeface="メイリオ" panose="020B0604030504040204" pitchFamily="50" charset="-128"/>
                <a:cs typeface="SimSun"/>
              </a:rPr>
              <a:t>　</a:t>
            </a:r>
            <a:r>
              <a:rPr lang="ja-JP" altLang="en-US" sz="900" b="1" dirty="0">
                <a:solidFill>
                  <a:srgbClr val="231F20"/>
                </a:solidFill>
                <a:latin typeface="メイリオ" panose="020B0604030504040204" pitchFamily="50" charset="-128"/>
                <a:ea typeface="メイリオ" panose="020B0604030504040204" pitchFamily="50" charset="-128"/>
                <a:cs typeface="SimSun"/>
              </a:rPr>
              <a:t>出典：</a:t>
            </a:r>
            <a:r>
              <a:rPr sz="900" b="1" dirty="0">
                <a:solidFill>
                  <a:srgbClr val="231F20"/>
                </a:solidFill>
                <a:latin typeface="メイリオ" panose="020B0604030504040204" pitchFamily="50" charset="-128"/>
                <a:ea typeface="メイリオ" panose="020B0604030504040204" pitchFamily="50" charset="-128"/>
                <a:cs typeface="SimSun"/>
              </a:rPr>
              <a:t>yamamoto et al., Psychosomatic</a:t>
            </a:r>
            <a:r>
              <a:rPr lang="ja-JP" altLang="en-US" sz="900" b="1" dirty="0">
                <a:solidFill>
                  <a:srgbClr val="231F20"/>
                </a:solidFill>
                <a:latin typeface="メイリオ" panose="020B0604030504040204" pitchFamily="50" charset="-128"/>
                <a:ea typeface="メイリオ" panose="020B0604030504040204" pitchFamily="50" charset="-128"/>
                <a:cs typeface="SimSun"/>
              </a:rPr>
              <a:t> </a:t>
            </a:r>
            <a:r>
              <a:rPr sz="900" b="1" dirty="0">
                <a:solidFill>
                  <a:srgbClr val="231F20"/>
                </a:solidFill>
                <a:latin typeface="メイリオ" panose="020B0604030504040204" pitchFamily="50" charset="-128"/>
                <a:ea typeface="メイリオ" panose="020B0604030504040204" pitchFamily="50" charset="-128"/>
                <a:cs typeface="SimSun"/>
              </a:rPr>
              <a:t>Medicine.2012</a:t>
            </a:r>
            <a:endParaRPr sz="800" b="1" dirty="0">
              <a:latin typeface="メイリオ" panose="020B0604030504040204" pitchFamily="50" charset="-128"/>
              <a:ea typeface="メイリオ" panose="020B0604030504040204" pitchFamily="50" charset="-128"/>
              <a:cs typeface="SimSun"/>
            </a:endParaRPr>
          </a:p>
        </p:txBody>
      </p:sp>
      <p:sp>
        <p:nvSpPr>
          <p:cNvPr id="112" name="object 4">
            <a:extLst>
              <a:ext uri="{FF2B5EF4-FFF2-40B4-BE49-F238E27FC236}">
                <a16:creationId xmlns:a16="http://schemas.microsoft.com/office/drawing/2014/main" id="{03272579-B7E3-4FDD-B780-BC0ADCC11113}"/>
              </a:ext>
            </a:extLst>
          </p:cNvPr>
          <p:cNvSpPr txBox="1"/>
          <p:nvPr/>
        </p:nvSpPr>
        <p:spPr>
          <a:xfrm>
            <a:off x="687552" y="1953720"/>
            <a:ext cx="166969" cy="3837480"/>
          </a:xfrm>
          <a:prstGeom prst="rect">
            <a:avLst/>
          </a:prstGeom>
        </p:spPr>
        <p:txBody>
          <a:bodyPr vert="eaVert" wrap="square" lIns="0" tIns="0" rIns="0" bIns="0" rtlCol="0">
            <a:spAutoFit/>
          </a:bodyPr>
          <a:lstStyle/>
          <a:p>
            <a:pPr marL="667817">
              <a:lnSpc>
                <a:spcPct val="70000"/>
              </a:lnSpc>
            </a:pPr>
            <a:r>
              <a:rPr sz="1400" b="1" dirty="0" err="1">
                <a:solidFill>
                  <a:srgbClr val="231F20"/>
                </a:solidFill>
                <a:latin typeface="メイリオ" panose="020B0604030504040204" pitchFamily="50" charset="-128"/>
                <a:ea typeface="メイリオ" panose="020B0604030504040204" pitchFamily="50" charset="-128"/>
                <a:cs typeface="SimSun"/>
              </a:rPr>
              <a:t>認知</a:t>
            </a:r>
            <a:r>
              <a:rPr sz="1400" b="1" spc="-46" dirty="0" err="1">
                <a:solidFill>
                  <a:srgbClr val="231F20"/>
                </a:solidFill>
                <a:latin typeface="メイリオ" panose="020B0604030504040204" pitchFamily="50" charset="-128"/>
                <a:ea typeface="メイリオ" panose="020B0604030504040204" pitchFamily="50" charset="-128"/>
                <a:cs typeface="SimSun"/>
              </a:rPr>
              <a:t>症に</a:t>
            </a:r>
            <a:r>
              <a:rPr sz="1400" b="1" spc="-249" dirty="0" err="1">
                <a:solidFill>
                  <a:srgbClr val="231F20"/>
                </a:solidFill>
                <a:latin typeface="メイリオ" panose="020B0604030504040204" pitchFamily="50" charset="-128"/>
                <a:ea typeface="メイリオ" panose="020B0604030504040204" pitchFamily="50" charset="-128"/>
                <a:cs typeface="SimSun"/>
              </a:rPr>
              <a:t>な</a:t>
            </a:r>
            <a:r>
              <a:rPr lang="ja-JP" altLang="en-US" sz="1200" b="1" spc="-249" dirty="0">
                <a:solidFill>
                  <a:srgbClr val="231F20"/>
                </a:solidFill>
                <a:latin typeface="メイリオ" panose="020B0604030504040204" pitchFamily="50" charset="-128"/>
                <a:ea typeface="メイリオ" panose="020B0604030504040204" pitchFamily="50" charset="-128"/>
                <a:cs typeface="SimSun"/>
              </a:rPr>
              <a:t>っ</a:t>
            </a:r>
            <a:r>
              <a:rPr sz="1400" b="1" spc="-92" dirty="0" err="1">
                <a:solidFill>
                  <a:srgbClr val="231F20"/>
                </a:solidFill>
                <a:latin typeface="メイリオ" panose="020B0604030504040204" pitchFamily="50" charset="-128"/>
                <a:ea typeface="メイリオ" panose="020B0604030504040204" pitchFamily="50" charset="-128"/>
                <a:cs typeface="SimSun"/>
              </a:rPr>
              <a:t>て</a:t>
            </a:r>
            <a:r>
              <a:rPr sz="1400" b="1" spc="-65" dirty="0" err="1">
                <a:solidFill>
                  <a:srgbClr val="231F20"/>
                </a:solidFill>
                <a:latin typeface="メイリオ" panose="020B0604030504040204" pitchFamily="50" charset="-128"/>
                <a:ea typeface="メイリオ" panose="020B0604030504040204" pitchFamily="50" charset="-128"/>
                <a:cs typeface="SimSun"/>
              </a:rPr>
              <a:t>い</a:t>
            </a:r>
            <a:r>
              <a:rPr sz="1400" b="1" dirty="0" err="1">
                <a:solidFill>
                  <a:srgbClr val="231F20"/>
                </a:solidFill>
                <a:latin typeface="メイリオ" panose="020B0604030504040204" pitchFamily="50" charset="-128"/>
                <a:ea typeface="メイリオ" panose="020B0604030504040204" pitchFamily="50" charset="-128"/>
                <a:cs typeface="SimSun"/>
              </a:rPr>
              <a:t>る</a:t>
            </a:r>
            <a:r>
              <a:rPr sz="1400" b="1" spc="-46" dirty="0" err="1">
                <a:solidFill>
                  <a:srgbClr val="231F20"/>
                </a:solidFill>
                <a:latin typeface="メイリオ" panose="020B0604030504040204" pitchFamily="50" charset="-128"/>
                <a:ea typeface="メイリオ" panose="020B0604030504040204" pitchFamily="50" charset="-128"/>
                <a:cs typeface="SimSun"/>
              </a:rPr>
              <a:t>人の</a:t>
            </a:r>
            <a:r>
              <a:rPr sz="1400" b="1" dirty="0" err="1">
                <a:solidFill>
                  <a:srgbClr val="231F20"/>
                </a:solidFill>
                <a:latin typeface="メイリオ" panose="020B0604030504040204" pitchFamily="50" charset="-128"/>
                <a:ea typeface="メイリオ" panose="020B0604030504040204" pitchFamily="50" charset="-128"/>
                <a:cs typeface="SimSun"/>
              </a:rPr>
              <a:t>割</a:t>
            </a:r>
            <a:r>
              <a:rPr sz="1400" b="1" spc="-572" dirty="0" err="1">
                <a:solidFill>
                  <a:srgbClr val="231F20"/>
                </a:solidFill>
                <a:latin typeface="メイリオ" panose="020B0604030504040204" pitchFamily="50" charset="-128"/>
                <a:ea typeface="メイリオ" panose="020B0604030504040204" pitchFamily="50" charset="-128"/>
                <a:cs typeface="SimSun"/>
              </a:rPr>
              <a:t>合</a:t>
            </a:r>
            <a:r>
              <a:rPr sz="1400" b="1" spc="-18" dirty="0">
                <a:solidFill>
                  <a:srgbClr val="231F20"/>
                </a:solidFill>
                <a:latin typeface="メイリオ" panose="020B0604030504040204" pitchFamily="50" charset="-128"/>
                <a:ea typeface="メイリオ" panose="020B0604030504040204" pitchFamily="50" charset="-128"/>
                <a:cs typeface="SimSun"/>
              </a:rPr>
              <a:t>（</a:t>
            </a:r>
            <a:r>
              <a:rPr sz="1400" b="1" spc="-92" dirty="0">
                <a:solidFill>
                  <a:srgbClr val="231F20"/>
                </a:solidFill>
                <a:latin typeface="メイリオ" panose="020B0604030504040204" pitchFamily="50" charset="-128"/>
                <a:ea typeface="メイリオ" panose="020B0604030504040204" pitchFamily="50" charset="-128"/>
                <a:cs typeface="SimSun"/>
              </a:rPr>
              <a:t>％</a:t>
            </a:r>
            <a:r>
              <a:rPr sz="1400" b="1" dirty="0">
                <a:solidFill>
                  <a:srgbClr val="231F20"/>
                </a:solidFill>
                <a:latin typeface="メイリオ" panose="020B0604030504040204" pitchFamily="50" charset="-128"/>
                <a:ea typeface="メイリオ" panose="020B0604030504040204" pitchFamily="50" charset="-128"/>
                <a:cs typeface="SimSun"/>
              </a:rPr>
              <a:t>）</a:t>
            </a:r>
            <a:endParaRPr sz="1400" b="1" dirty="0">
              <a:latin typeface="メイリオ" panose="020B0604030504040204" pitchFamily="50" charset="-128"/>
              <a:ea typeface="メイリオ" panose="020B0604030504040204" pitchFamily="50" charset="-128"/>
              <a:cs typeface="SimSun"/>
            </a:endParaRPr>
          </a:p>
        </p:txBody>
      </p:sp>
      <p:sp>
        <p:nvSpPr>
          <p:cNvPr id="111" name="object 3">
            <a:extLst>
              <a:ext uri="{FF2B5EF4-FFF2-40B4-BE49-F238E27FC236}">
                <a16:creationId xmlns:a16="http://schemas.microsoft.com/office/drawing/2014/main" id="{8EF0E87F-72B9-455A-BB9F-4B386D77B7F1}"/>
              </a:ext>
            </a:extLst>
          </p:cNvPr>
          <p:cNvSpPr txBox="1"/>
          <p:nvPr/>
        </p:nvSpPr>
        <p:spPr>
          <a:xfrm>
            <a:off x="981208" y="2535574"/>
            <a:ext cx="159355" cy="2852821"/>
          </a:xfrm>
          <a:prstGeom prst="rect">
            <a:avLst/>
          </a:prstGeom>
        </p:spPr>
        <p:txBody>
          <a:bodyPr vert="horz" wrap="square" lIns="0" tIns="30465" rIns="0" bIns="0" rtlCol="0">
            <a:spAutoFit/>
          </a:bodyPr>
          <a:lstStyle/>
          <a:p>
            <a:pPr marL="23432">
              <a:spcBef>
                <a:spcPts val="240"/>
              </a:spcBef>
            </a:pPr>
            <a:r>
              <a:rPr sz="1200" b="1" spc="185" dirty="0">
                <a:solidFill>
                  <a:srgbClr val="231F20"/>
                </a:solidFill>
                <a:latin typeface="メイリオ" panose="020B0604030504040204" pitchFamily="50" charset="-128"/>
                <a:ea typeface="メイリオ" panose="020B0604030504040204" pitchFamily="50" charset="-128"/>
                <a:cs typeface="SimSun"/>
              </a:rPr>
              <a:t>6</a:t>
            </a:r>
            <a:endParaRPr sz="1200" b="1">
              <a:latin typeface="メイリオ" panose="020B0604030504040204" pitchFamily="50" charset="-128"/>
              <a:ea typeface="メイリオ" panose="020B0604030504040204" pitchFamily="50" charset="-128"/>
              <a:cs typeface="SimSun"/>
            </a:endParaRPr>
          </a:p>
          <a:p>
            <a:pPr marL="23432">
              <a:spcBef>
                <a:spcPts val="1365"/>
              </a:spcBef>
            </a:pPr>
            <a:r>
              <a:rPr sz="1200" b="1" spc="185" dirty="0">
                <a:solidFill>
                  <a:srgbClr val="231F20"/>
                </a:solidFill>
                <a:latin typeface="メイリオ" panose="020B0604030504040204" pitchFamily="50" charset="-128"/>
                <a:ea typeface="メイリオ" panose="020B0604030504040204" pitchFamily="50" charset="-128"/>
                <a:cs typeface="SimSun"/>
              </a:rPr>
              <a:t>5</a:t>
            </a:r>
            <a:endParaRPr sz="1200" b="1">
              <a:latin typeface="メイリオ" panose="020B0604030504040204" pitchFamily="50" charset="-128"/>
              <a:ea typeface="メイリオ" panose="020B0604030504040204" pitchFamily="50" charset="-128"/>
              <a:cs typeface="SimSun"/>
            </a:endParaRPr>
          </a:p>
          <a:p>
            <a:pPr marL="23432">
              <a:spcBef>
                <a:spcPts val="1375"/>
              </a:spcBef>
            </a:pPr>
            <a:r>
              <a:rPr sz="1200" b="1" spc="185" dirty="0">
                <a:solidFill>
                  <a:srgbClr val="231F20"/>
                </a:solidFill>
                <a:latin typeface="メイリオ" panose="020B0604030504040204" pitchFamily="50" charset="-128"/>
                <a:ea typeface="メイリオ" panose="020B0604030504040204" pitchFamily="50" charset="-128"/>
                <a:cs typeface="SimSun"/>
              </a:rPr>
              <a:t>4</a:t>
            </a:r>
            <a:endParaRPr sz="1200" b="1">
              <a:latin typeface="メイリオ" panose="020B0604030504040204" pitchFamily="50" charset="-128"/>
              <a:ea typeface="メイリオ" panose="020B0604030504040204" pitchFamily="50" charset="-128"/>
              <a:cs typeface="SimSun"/>
            </a:endParaRPr>
          </a:p>
          <a:p>
            <a:pPr marL="23432">
              <a:spcBef>
                <a:spcPts val="1375"/>
              </a:spcBef>
            </a:pPr>
            <a:r>
              <a:rPr sz="1200" b="1" spc="185" dirty="0">
                <a:solidFill>
                  <a:srgbClr val="231F20"/>
                </a:solidFill>
                <a:latin typeface="メイリオ" panose="020B0604030504040204" pitchFamily="50" charset="-128"/>
                <a:ea typeface="メイリオ" panose="020B0604030504040204" pitchFamily="50" charset="-128"/>
                <a:cs typeface="SimSun"/>
              </a:rPr>
              <a:t>3</a:t>
            </a:r>
            <a:endParaRPr sz="1200" b="1">
              <a:latin typeface="メイリオ" panose="020B0604030504040204" pitchFamily="50" charset="-128"/>
              <a:ea typeface="メイリオ" panose="020B0604030504040204" pitchFamily="50" charset="-128"/>
              <a:cs typeface="SimSun"/>
            </a:endParaRPr>
          </a:p>
          <a:p>
            <a:pPr marL="23432">
              <a:spcBef>
                <a:spcPts val="1375"/>
              </a:spcBef>
            </a:pPr>
            <a:r>
              <a:rPr sz="1200" b="1" spc="185" dirty="0">
                <a:solidFill>
                  <a:srgbClr val="231F20"/>
                </a:solidFill>
                <a:latin typeface="メイリオ" panose="020B0604030504040204" pitchFamily="50" charset="-128"/>
                <a:ea typeface="メイリオ" panose="020B0604030504040204" pitchFamily="50" charset="-128"/>
                <a:cs typeface="SimSun"/>
              </a:rPr>
              <a:t>2</a:t>
            </a:r>
            <a:endParaRPr sz="1200" b="1">
              <a:latin typeface="メイリオ" panose="020B0604030504040204" pitchFamily="50" charset="-128"/>
              <a:ea typeface="メイリオ" panose="020B0604030504040204" pitchFamily="50" charset="-128"/>
              <a:cs typeface="SimSun"/>
            </a:endParaRPr>
          </a:p>
          <a:p>
            <a:pPr marL="23432">
              <a:spcBef>
                <a:spcPts val="1375"/>
              </a:spcBef>
            </a:pPr>
            <a:r>
              <a:rPr sz="1200" b="1" spc="185" dirty="0">
                <a:solidFill>
                  <a:srgbClr val="231F20"/>
                </a:solidFill>
                <a:latin typeface="メイリオ" panose="020B0604030504040204" pitchFamily="50" charset="-128"/>
                <a:ea typeface="メイリオ" panose="020B0604030504040204" pitchFamily="50" charset="-128"/>
                <a:cs typeface="SimSun"/>
              </a:rPr>
              <a:t>1</a:t>
            </a:r>
            <a:endParaRPr sz="1200" b="1">
              <a:latin typeface="メイリオ" panose="020B0604030504040204" pitchFamily="50" charset="-128"/>
              <a:ea typeface="メイリオ" panose="020B0604030504040204" pitchFamily="50" charset="-128"/>
              <a:cs typeface="SimSun"/>
            </a:endParaRPr>
          </a:p>
          <a:p>
            <a:pPr marL="23432">
              <a:spcBef>
                <a:spcPts val="1365"/>
              </a:spcBef>
            </a:pPr>
            <a:r>
              <a:rPr sz="1200" b="1" spc="185" dirty="0">
                <a:solidFill>
                  <a:srgbClr val="231F20"/>
                </a:solidFill>
                <a:latin typeface="メイリオ" panose="020B0604030504040204" pitchFamily="50" charset="-128"/>
                <a:ea typeface="メイリオ" panose="020B0604030504040204" pitchFamily="50" charset="-128"/>
                <a:cs typeface="SimSun"/>
              </a:rPr>
              <a:t>0</a:t>
            </a:r>
            <a:endParaRPr sz="1200" b="1">
              <a:latin typeface="メイリオ" panose="020B0604030504040204" pitchFamily="50" charset="-128"/>
              <a:ea typeface="メイリオ" panose="020B0604030504040204" pitchFamily="50" charset="-128"/>
              <a:cs typeface="SimSun"/>
            </a:endParaRPr>
          </a:p>
        </p:txBody>
      </p:sp>
      <p:sp>
        <p:nvSpPr>
          <p:cNvPr id="113" name="object 5">
            <a:extLst>
              <a:ext uri="{FF2B5EF4-FFF2-40B4-BE49-F238E27FC236}">
                <a16:creationId xmlns:a16="http://schemas.microsoft.com/office/drawing/2014/main" id="{BAA6A69D-1150-45BF-8AFB-DB93CC926959}"/>
              </a:ext>
            </a:extLst>
          </p:cNvPr>
          <p:cNvSpPr/>
          <p:nvPr/>
        </p:nvSpPr>
        <p:spPr>
          <a:xfrm>
            <a:off x="1230463" y="2685678"/>
            <a:ext cx="3979712" cy="2841948"/>
          </a:xfrm>
          <a:custGeom>
            <a:avLst/>
            <a:gdLst/>
            <a:ahLst/>
            <a:cxnLst/>
            <a:rect l="l" t="t" r="r" b="b"/>
            <a:pathLst>
              <a:path w="2268220" h="1296035">
                <a:moveTo>
                  <a:pt x="2268004" y="1295996"/>
                </a:moveTo>
                <a:lnTo>
                  <a:pt x="0" y="1295996"/>
                </a:lnTo>
                <a:lnTo>
                  <a:pt x="0" y="0"/>
                </a:lnTo>
                <a:lnTo>
                  <a:pt x="2268004" y="0"/>
                </a:lnTo>
                <a:lnTo>
                  <a:pt x="2268004" y="1295996"/>
                </a:lnTo>
                <a:close/>
              </a:path>
            </a:pathLst>
          </a:custGeom>
          <a:ln w="12700">
            <a:solidFill>
              <a:srgbClr val="939598"/>
            </a:solidFill>
          </a:ln>
        </p:spPr>
        <p:txBody>
          <a:bodyPr wrap="square" lIns="0" tIns="0" rIns="0" bIns="0" rtlCol="0"/>
          <a:lstStyle/>
          <a:p>
            <a:endParaRPr sz="8000" b="1">
              <a:latin typeface="メイリオ" panose="020B0604030504040204" pitchFamily="50" charset="-128"/>
              <a:ea typeface="メイリオ" panose="020B0604030504040204" pitchFamily="50" charset="-128"/>
            </a:endParaRPr>
          </a:p>
        </p:txBody>
      </p:sp>
      <p:sp>
        <p:nvSpPr>
          <p:cNvPr id="114" name="object 6">
            <a:extLst>
              <a:ext uri="{FF2B5EF4-FFF2-40B4-BE49-F238E27FC236}">
                <a16:creationId xmlns:a16="http://schemas.microsoft.com/office/drawing/2014/main" id="{B57376A2-7F53-4916-86F0-51A48AC6F8DB}"/>
              </a:ext>
            </a:extLst>
          </p:cNvPr>
          <p:cNvSpPr txBox="1"/>
          <p:nvPr/>
        </p:nvSpPr>
        <p:spPr>
          <a:xfrm>
            <a:off x="2176430" y="2910936"/>
            <a:ext cx="1716319" cy="493595"/>
          </a:xfrm>
          <a:prstGeom prst="rect">
            <a:avLst/>
          </a:prstGeom>
          <a:solidFill>
            <a:srgbClr val="935CA5"/>
          </a:solidFill>
        </p:spPr>
        <p:txBody>
          <a:bodyPr vert="horz" wrap="square" lIns="0" tIns="62101" rIns="0" bIns="0" rtlCol="0">
            <a:spAutoFit/>
          </a:bodyPr>
          <a:lstStyle/>
          <a:p>
            <a:pPr marL="135906" marR="98416"/>
            <a:r>
              <a:rPr sz="1400" b="1" spc="-9" dirty="0">
                <a:solidFill>
                  <a:srgbClr val="FFFFFF"/>
                </a:solidFill>
                <a:latin typeface="メイリオ" panose="020B0604030504040204" pitchFamily="50" charset="-128"/>
                <a:ea typeface="メイリオ" panose="020B0604030504040204" pitchFamily="50" charset="-128"/>
                <a:cs typeface="メイリオ"/>
              </a:rPr>
              <a:t>歯</a:t>
            </a:r>
            <a:r>
              <a:rPr sz="1400" b="1" spc="-18" dirty="0">
                <a:solidFill>
                  <a:srgbClr val="FFFFFF"/>
                </a:solidFill>
                <a:latin typeface="メイリオ" panose="020B0604030504040204" pitchFamily="50" charset="-128"/>
                <a:ea typeface="メイリオ" panose="020B0604030504040204" pitchFamily="50" charset="-128"/>
                <a:cs typeface="メイリオ"/>
              </a:rPr>
              <a:t>が</a:t>
            </a:r>
            <a:r>
              <a:rPr sz="1400" b="1" spc="-92" dirty="0">
                <a:solidFill>
                  <a:srgbClr val="FFFFFF"/>
                </a:solidFill>
                <a:latin typeface="メイリオ" panose="020B0604030504040204" pitchFamily="50" charset="-128"/>
                <a:ea typeface="メイリオ" panose="020B0604030504040204" pitchFamily="50" charset="-128"/>
                <a:cs typeface="メイリオ"/>
              </a:rPr>
              <a:t>ほ</a:t>
            </a:r>
            <a:r>
              <a:rPr sz="1400" b="1" spc="-74" dirty="0">
                <a:solidFill>
                  <a:srgbClr val="FFFFFF"/>
                </a:solidFill>
                <a:latin typeface="メイリオ" panose="020B0604030504040204" pitchFamily="50" charset="-128"/>
                <a:ea typeface="メイリオ" panose="020B0604030504040204" pitchFamily="50" charset="-128"/>
                <a:cs typeface="メイリオ"/>
              </a:rPr>
              <a:t>と</a:t>
            </a:r>
            <a:r>
              <a:rPr sz="1400" b="1" spc="-83" dirty="0">
                <a:solidFill>
                  <a:srgbClr val="FFFFFF"/>
                </a:solidFill>
                <a:latin typeface="メイリオ" panose="020B0604030504040204" pitchFamily="50" charset="-128"/>
                <a:ea typeface="メイリオ" panose="020B0604030504040204" pitchFamily="50" charset="-128"/>
                <a:cs typeface="メイリオ"/>
              </a:rPr>
              <a:t>ん</a:t>
            </a:r>
            <a:r>
              <a:rPr sz="1400" b="1" spc="-55" dirty="0">
                <a:solidFill>
                  <a:srgbClr val="FFFFFF"/>
                </a:solidFill>
                <a:latin typeface="メイリオ" panose="020B0604030504040204" pitchFamily="50" charset="-128"/>
                <a:ea typeface="メイリオ" panose="020B0604030504040204" pitchFamily="50" charset="-128"/>
                <a:cs typeface="メイリオ"/>
              </a:rPr>
              <a:t>ど</a:t>
            </a:r>
            <a:r>
              <a:rPr sz="1400" b="1" spc="-92" dirty="0">
                <a:solidFill>
                  <a:srgbClr val="FFFFFF"/>
                </a:solidFill>
                <a:latin typeface="メイリオ" panose="020B0604030504040204" pitchFamily="50" charset="-128"/>
                <a:ea typeface="メイリオ" panose="020B0604030504040204" pitchFamily="50" charset="-128"/>
                <a:cs typeface="メイリオ"/>
              </a:rPr>
              <a:t>な</a:t>
            </a:r>
            <a:r>
              <a:rPr sz="1400" b="1" dirty="0">
                <a:solidFill>
                  <a:srgbClr val="FFFFFF"/>
                </a:solidFill>
                <a:latin typeface="メイリオ" panose="020B0604030504040204" pitchFamily="50" charset="-128"/>
                <a:ea typeface="メイリオ" panose="020B0604030504040204" pitchFamily="50" charset="-128"/>
                <a:cs typeface="メイリオ"/>
              </a:rPr>
              <a:t>く 義歯未使用</a:t>
            </a:r>
            <a:endParaRPr sz="1400" b="1" dirty="0">
              <a:latin typeface="メイリオ" panose="020B0604030504040204" pitchFamily="50" charset="-128"/>
              <a:ea typeface="メイリオ" panose="020B0604030504040204" pitchFamily="50" charset="-128"/>
              <a:cs typeface="メイリオ"/>
            </a:endParaRPr>
          </a:p>
        </p:txBody>
      </p:sp>
      <p:sp>
        <p:nvSpPr>
          <p:cNvPr id="115" name="object 7">
            <a:extLst>
              <a:ext uri="{FF2B5EF4-FFF2-40B4-BE49-F238E27FC236}">
                <a16:creationId xmlns:a16="http://schemas.microsoft.com/office/drawing/2014/main" id="{1214FB53-8CB9-4779-8DB9-BF983EE8C277}"/>
              </a:ext>
            </a:extLst>
          </p:cNvPr>
          <p:cNvSpPr txBox="1"/>
          <p:nvPr/>
        </p:nvSpPr>
        <p:spPr>
          <a:xfrm>
            <a:off x="1287032" y="3836919"/>
            <a:ext cx="1732393" cy="493595"/>
          </a:xfrm>
          <a:prstGeom prst="rect">
            <a:avLst/>
          </a:prstGeom>
          <a:solidFill>
            <a:srgbClr val="A59560"/>
          </a:solidFill>
        </p:spPr>
        <p:txBody>
          <a:bodyPr vert="horz" wrap="square" lIns="0" tIns="62101" rIns="0" bIns="0" rtlCol="0">
            <a:spAutoFit/>
          </a:bodyPr>
          <a:lstStyle/>
          <a:p>
            <a:pPr marL="135906" marR="98416"/>
            <a:r>
              <a:rPr sz="1400" b="1" spc="-9" dirty="0">
                <a:solidFill>
                  <a:srgbClr val="FFFFFF"/>
                </a:solidFill>
                <a:latin typeface="メイリオ" panose="020B0604030504040204" pitchFamily="50" charset="-128"/>
                <a:ea typeface="メイリオ" panose="020B0604030504040204" pitchFamily="50" charset="-128"/>
                <a:cs typeface="メイリオ"/>
              </a:rPr>
              <a:t>歯</a:t>
            </a:r>
            <a:r>
              <a:rPr sz="1400" b="1" spc="-18" dirty="0">
                <a:solidFill>
                  <a:srgbClr val="FFFFFF"/>
                </a:solidFill>
                <a:latin typeface="メイリオ" panose="020B0604030504040204" pitchFamily="50" charset="-128"/>
                <a:ea typeface="メイリオ" panose="020B0604030504040204" pitchFamily="50" charset="-128"/>
                <a:cs typeface="メイリオ"/>
              </a:rPr>
              <a:t>が</a:t>
            </a:r>
            <a:r>
              <a:rPr sz="1400" b="1" spc="-92" dirty="0">
                <a:solidFill>
                  <a:srgbClr val="FFFFFF"/>
                </a:solidFill>
                <a:latin typeface="メイリオ" panose="020B0604030504040204" pitchFamily="50" charset="-128"/>
                <a:ea typeface="メイリオ" panose="020B0604030504040204" pitchFamily="50" charset="-128"/>
                <a:cs typeface="メイリオ"/>
              </a:rPr>
              <a:t>ほ</a:t>
            </a:r>
            <a:r>
              <a:rPr sz="1400" b="1" spc="-74" dirty="0">
                <a:solidFill>
                  <a:srgbClr val="FFFFFF"/>
                </a:solidFill>
                <a:latin typeface="メイリオ" panose="020B0604030504040204" pitchFamily="50" charset="-128"/>
                <a:ea typeface="メイリオ" panose="020B0604030504040204" pitchFamily="50" charset="-128"/>
                <a:cs typeface="メイリオ"/>
              </a:rPr>
              <a:t>と</a:t>
            </a:r>
            <a:r>
              <a:rPr sz="1400" b="1" spc="-83" dirty="0">
                <a:solidFill>
                  <a:srgbClr val="FFFFFF"/>
                </a:solidFill>
                <a:latin typeface="メイリオ" panose="020B0604030504040204" pitchFamily="50" charset="-128"/>
                <a:ea typeface="メイリオ" panose="020B0604030504040204" pitchFamily="50" charset="-128"/>
                <a:cs typeface="メイリオ"/>
              </a:rPr>
              <a:t>ん</a:t>
            </a:r>
            <a:r>
              <a:rPr sz="1400" b="1" spc="-55" dirty="0">
                <a:solidFill>
                  <a:srgbClr val="FFFFFF"/>
                </a:solidFill>
                <a:latin typeface="メイリオ" panose="020B0604030504040204" pitchFamily="50" charset="-128"/>
                <a:ea typeface="メイリオ" panose="020B0604030504040204" pitchFamily="50" charset="-128"/>
                <a:cs typeface="メイリオ"/>
              </a:rPr>
              <a:t>ど</a:t>
            </a:r>
            <a:r>
              <a:rPr sz="1400" b="1" spc="-92" dirty="0">
                <a:solidFill>
                  <a:srgbClr val="FFFFFF"/>
                </a:solidFill>
                <a:latin typeface="メイリオ" panose="020B0604030504040204" pitchFamily="50" charset="-128"/>
                <a:ea typeface="メイリオ" panose="020B0604030504040204" pitchFamily="50" charset="-128"/>
                <a:cs typeface="メイリオ"/>
              </a:rPr>
              <a:t>な</a:t>
            </a:r>
            <a:r>
              <a:rPr sz="1400" b="1" dirty="0">
                <a:solidFill>
                  <a:srgbClr val="FFFFFF"/>
                </a:solidFill>
                <a:latin typeface="メイリオ" panose="020B0604030504040204" pitchFamily="50" charset="-128"/>
                <a:ea typeface="メイリオ" panose="020B0604030504040204" pitchFamily="50" charset="-128"/>
                <a:cs typeface="メイリオ"/>
              </a:rPr>
              <a:t>く 義歯使用</a:t>
            </a:r>
            <a:endParaRPr sz="1400" b="1" dirty="0">
              <a:latin typeface="メイリオ" panose="020B0604030504040204" pitchFamily="50" charset="-128"/>
              <a:ea typeface="メイリオ" panose="020B0604030504040204" pitchFamily="50" charset="-128"/>
              <a:cs typeface="メイリオ"/>
            </a:endParaRPr>
          </a:p>
        </p:txBody>
      </p:sp>
      <p:sp>
        <p:nvSpPr>
          <p:cNvPr id="116" name="object 8">
            <a:extLst>
              <a:ext uri="{FF2B5EF4-FFF2-40B4-BE49-F238E27FC236}">
                <a16:creationId xmlns:a16="http://schemas.microsoft.com/office/drawing/2014/main" id="{F8D7ACFC-284D-4648-8AFE-B5423A2BDA8A}"/>
              </a:ext>
            </a:extLst>
          </p:cNvPr>
          <p:cNvSpPr txBox="1"/>
          <p:nvPr/>
        </p:nvSpPr>
        <p:spPr>
          <a:xfrm>
            <a:off x="4212811" y="4627905"/>
            <a:ext cx="978314" cy="305234"/>
          </a:xfrm>
          <a:prstGeom prst="rect">
            <a:avLst/>
          </a:prstGeom>
          <a:solidFill>
            <a:srgbClr val="00904C"/>
          </a:solidFill>
        </p:spPr>
        <p:txBody>
          <a:bodyPr vert="horz" wrap="square" lIns="0" tIns="41010" rIns="0" bIns="0" rtlCol="0">
            <a:spAutoFit/>
          </a:bodyPr>
          <a:lstStyle/>
          <a:p>
            <a:pPr marL="123019">
              <a:spcBef>
                <a:spcPts val="323"/>
              </a:spcBef>
            </a:pPr>
            <a:r>
              <a:rPr sz="1400" b="1" dirty="0">
                <a:solidFill>
                  <a:srgbClr val="FFFFFF"/>
                </a:solidFill>
                <a:latin typeface="メイリオ" panose="020B0604030504040204" pitchFamily="50" charset="-128"/>
                <a:ea typeface="メイリオ" panose="020B0604030504040204" pitchFamily="50" charset="-128"/>
                <a:cs typeface="メイリオ"/>
              </a:rPr>
              <a:t>19歯以下</a:t>
            </a:r>
            <a:endParaRPr sz="1400" b="1" dirty="0">
              <a:latin typeface="メイリオ" panose="020B0604030504040204" pitchFamily="50" charset="-128"/>
              <a:ea typeface="メイリオ" panose="020B0604030504040204" pitchFamily="50" charset="-128"/>
              <a:cs typeface="メイリオ"/>
            </a:endParaRPr>
          </a:p>
        </p:txBody>
      </p:sp>
      <p:sp>
        <p:nvSpPr>
          <p:cNvPr id="117" name="object 9">
            <a:extLst>
              <a:ext uri="{FF2B5EF4-FFF2-40B4-BE49-F238E27FC236}">
                <a16:creationId xmlns:a16="http://schemas.microsoft.com/office/drawing/2014/main" id="{3BAEBB0D-2F5D-4238-A65E-3BAE34928835}"/>
              </a:ext>
            </a:extLst>
          </p:cNvPr>
          <p:cNvSpPr txBox="1"/>
          <p:nvPr/>
        </p:nvSpPr>
        <p:spPr>
          <a:xfrm>
            <a:off x="3449978" y="5038138"/>
            <a:ext cx="1096736" cy="305234"/>
          </a:xfrm>
          <a:prstGeom prst="rect">
            <a:avLst/>
          </a:prstGeom>
          <a:solidFill>
            <a:srgbClr val="006AA4"/>
          </a:solidFill>
        </p:spPr>
        <p:txBody>
          <a:bodyPr vert="horz" wrap="square" lIns="0" tIns="41010" rIns="0" bIns="0" rtlCol="0">
            <a:spAutoFit/>
          </a:bodyPr>
          <a:lstStyle/>
          <a:p>
            <a:pPr marL="123019">
              <a:spcBef>
                <a:spcPts val="323"/>
              </a:spcBef>
            </a:pPr>
            <a:r>
              <a:rPr sz="1400" b="1" dirty="0">
                <a:solidFill>
                  <a:srgbClr val="FFFFFF"/>
                </a:solidFill>
                <a:latin typeface="メイリオ" panose="020B0604030504040204" pitchFamily="50" charset="-128"/>
                <a:ea typeface="メイリオ" panose="020B0604030504040204" pitchFamily="50" charset="-128"/>
                <a:cs typeface="メイリオ"/>
              </a:rPr>
              <a:t>20歯以上</a:t>
            </a:r>
            <a:endParaRPr sz="1400" b="1">
              <a:latin typeface="メイリオ" panose="020B0604030504040204" pitchFamily="50" charset="-128"/>
              <a:ea typeface="メイリオ" panose="020B0604030504040204" pitchFamily="50" charset="-128"/>
              <a:cs typeface="メイリオ"/>
            </a:endParaRPr>
          </a:p>
        </p:txBody>
      </p:sp>
      <p:grpSp>
        <p:nvGrpSpPr>
          <p:cNvPr id="118" name="object 10">
            <a:extLst>
              <a:ext uri="{FF2B5EF4-FFF2-40B4-BE49-F238E27FC236}">
                <a16:creationId xmlns:a16="http://schemas.microsoft.com/office/drawing/2014/main" id="{62CC6649-3692-40B2-BA0A-BF4BF7C8D48F}"/>
              </a:ext>
            </a:extLst>
          </p:cNvPr>
          <p:cNvGrpSpPr/>
          <p:nvPr/>
        </p:nvGrpSpPr>
        <p:grpSpPr>
          <a:xfrm>
            <a:off x="1152327" y="2671741"/>
            <a:ext cx="3278490" cy="2949165"/>
            <a:chOff x="676260" y="1601270"/>
            <a:chExt cx="1776730" cy="1344930"/>
          </a:xfrm>
        </p:grpSpPr>
        <p:sp>
          <p:nvSpPr>
            <p:cNvPr id="119" name="object 11">
              <a:extLst>
                <a:ext uri="{FF2B5EF4-FFF2-40B4-BE49-F238E27FC236}">
                  <a16:creationId xmlns:a16="http://schemas.microsoft.com/office/drawing/2014/main" id="{5B984E53-0953-4AFD-8212-ABAB0400CD48}"/>
                </a:ext>
              </a:extLst>
            </p:cNvPr>
            <p:cNvSpPr/>
            <p:nvPr/>
          </p:nvSpPr>
          <p:spPr>
            <a:xfrm>
              <a:off x="682610" y="1607620"/>
              <a:ext cx="36195" cy="0"/>
            </a:xfrm>
            <a:custGeom>
              <a:avLst/>
              <a:gdLst/>
              <a:ahLst/>
              <a:cxnLst/>
              <a:rect l="l" t="t" r="r" b="b"/>
              <a:pathLst>
                <a:path w="36195">
                  <a:moveTo>
                    <a:pt x="0" y="0"/>
                  </a:moveTo>
                  <a:lnTo>
                    <a:pt x="36004" y="0"/>
                  </a:lnTo>
                </a:path>
              </a:pathLst>
            </a:custGeom>
            <a:ln w="12700">
              <a:solidFill>
                <a:srgbClr val="939598"/>
              </a:solidFill>
            </a:ln>
          </p:spPr>
          <p:txBody>
            <a:bodyPr wrap="square" lIns="0" tIns="0" rIns="0" bIns="0" rtlCol="0"/>
            <a:lstStyle/>
            <a:p>
              <a:endParaRPr sz="8000" b="1">
                <a:latin typeface="メイリオ" panose="020B0604030504040204" pitchFamily="50" charset="-128"/>
                <a:ea typeface="メイリオ" panose="020B0604030504040204" pitchFamily="50" charset="-128"/>
              </a:endParaRPr>
            </a:p>
          </p:txBody>
        </p:sp>
        <p:sp>
          <p:nvSpPr>
            <p:cNvPr id="120" name="object 12">
              <a:extLst>
                <a:ext uri="{FF2B5EF4-FFF2-40B4-BE49-F238E27FC236}">
                  <a16:creationId xmlns:a16="http://schemas.microsoft.com/office/drawing/2014/main" id="{FDCCDA45-0218-446A-AB9D-04712AAC06F4}"/>
                </a:ext>
              </a:extLst>
            </p:cNvPr>
            <p:cNvSpPr/>
            <p:nvPr/>
          </p:nvSpPr>
          <p:spPr>
            <a:xfrm>
              <a:off x="682610" y="1816426"/>
              <a:ext cx="36195" cy="0"/>
            </a:xfrm>
            <a:custGeom>
              <a:avLst/>
              <a:gdLst/>
              <a:ahLst/>
              <a:cxnLst/>
              <a:rect l="l" t="t" r="r" b="b"/>
              <a:pathLst>
                <a:path w="36195">
                  <a:moveTo>
                    <a:pt x="0" y="0"/>
                  </a:moveTo>
                  <a:lnTo>
                    <a:pt x="36004" y="0"/>
                  </a:lnTo>
                </a:path>
              </a:pathLst>
            </a:custGeom>
            <a:ln w="12700">
              <a:solidFill>
                <a:srgbClr val="939598"/>
              </a:solidFill>
            </a:ln>
          </p:spPr>
          <p:txBody>
            <a:bodyPr wrap="square" lIns="0" tIns="0" rIns="0" bIns="0" rtlCol="0"/>
            <a:lstStyle/>
            <a:p>
              <a:endParaRPr sz="8000" b="1">
                <a:latin typeface="メイリオ" panose="020B0604030504040204" pitchFamily="50" charset="-128"/>
                <a:ea typeface="メイリオ" panose="020B0604030504040204" pitchFamily="50" charset="-128"/>
              </a:endParaRPr>
            </a:p>
          </p:txBody>
        </p:sp>
        <p:sp>
          <p:nvSpPr>
            <p:cNvPr id="121" name="object 13">
              <a:extLst>
                <a:ext uri="{FF2B5EF4-FFF2-40B4-BE49-F238E27FC236}">
                  <a16:creationId xmlns:a16="http://schemas.microsoft.com/office/drawing/2014/main" id="{FF288D27-D4CF-414D-B1BB-C589C38F9A15}"/>
                </a:ext>
              </a:extLst>
            </p:cNvPr>
            <p:cNvSpPr/>
            <p:nvPr/>
          </p:nvSpPr>
          <p:spPr>
            <a:xfrm>
              <a:off x="682610" y="2025225"/>
              <a:ext cx="36195" cy="0"/>
            </a:xfrm>
            <a:custGeom>
              <a:avLst/>
              <a:gdLst/>
              <a:ahLst/>
              <a:cxnLst/>
              <a:rect l="l" t="t" r="r" b="b"/>
              <a:pathLst>
                <a:path w="36195">
                  <a:moveTo>
                    <a:pt x="0" y="0"/>
                  </a:moveTo>
                  <a:lnTo>
                    <a:pt x="36004" y="0"/>
                  </a:lnTo>
                </a:path>
              </a:pathLst>
            </a:custGeom>
            <a:ln w="12700">
              <a:solidFill>
                <a:srgbClr val="939598"/>
              </a:solidFill>
            </a:ln>
          </p:spPr>
          <p:txBody>
            <a:bodyPr wrap="square" lIns="0" tIns="0" rIns="0" bIns="0" rtlCol="0"/>
            <a:lstStyle/>
            <a:p>
              <a:endParaRPr sz="8000" b="1">
                <a:latin typeface="メイリオ" panose="020B0604030504040204" pitchFamily="50" charset="-128"/>
                <a:ea typeface="メイリオ" panose="020B0604030504040204" pitchFamily="50" charset="-128"/>
              </a:endParaRPr>
            </a:p>
          </p:txBody>
        </p:sp>
        <p:sp>
          <p:nvSpPr>
            <p:cNvPr id="122" name="object 14">
              <a:extLst>
                <a:ext uri="{FF2B5EF4-FFF2-40B4-BE49-F238E27FC236}">
                  <a16:creationId xmlns:a16="http://schemas.microsoft.com/office/drawing/2014/main" id="{F2FA8E47-3AE0-41B3-BA3A-90A77677D835}"/>
                </a:ext>
              </a:extLst>
            </p:cNvPr>
            <p:cNvSpPr/>
            <p:nvPr/>
          </p:nvSpPr>
          <p:spPr>
            <a:xfrm>
              <a:off x="682610" y="2234025"/>
              <a:ext cx="36195" cy="0"/>
            </a:xfrm>
            <a:custGeom>
              <a:avLst/>
              <a:gdLst/>
              <a:ahLst/>
              <a:cxnLst/>
              <a:rect l="l" t="t" r="r" b="b"/>
              <a:pathLst>
                <a:path w="36195">
                  <a:moveTo>
                    <a:pt x="0" y="0"/>
                  </a:moveTo>
                  <a:lnTo>
                    <a:pt x="36004" y="0"/>
                  </a:lnTo>
                </a:path>
              </a:pathLst>
            </a:custGeom>
            <a:ln w="12700">
              <a:solidFill>
                <a:srgbClr val="939598"/>
              </a:solidFill>
            </a:ln>
          </p:spPr>
          <p:txBody>
            <a:bodyPr wrap="square" lIns="0" tIns="0" rIns="0" bIns="0" rtlCol="0"/>
            <a:lstStyle/>
            <a:p>
              <a:endParaRPr sz="8000" b="1">
                <a:latin typeface="メイリオ" panose="020B0604030504040204" pitchFamily="50" charset="-128"/>
                <a:ea typeface="メイリオ" panose="020B0604030504040204" pitchFamily="50" charset="-128"/>
              </a:endParaRPr>
            </a:p>
          </p:txBody>
        </p:sp>
        <p:sp>
          <p:nvSpPr>
            <p:cNvPr id="123" name="object 15">
              <a:extLst>
                <a:ext uri="{FF2B5EF4-FFF2-40B4-BE49-F238E27FC236}">
                  <a16:creationId xmlns:a16="http://schemas.microsoft.com/office/drawing/2014/main" id="{31E05314-AAC8-43AE-9BC3-39B5E79B476E}"/>
                </a:ext>
              </a:extLst>
            </p:cNvPr>
            <p:cNvSpPr/>
            <p:nvPr/>
          </p:nvSpPr>
          <p:spPr>
            <a:xfrm>
              <a:off x="682610" y="2442824"/>
              <a:ext cx="36195" cy="0"/>
            </a:xfrm>
            <a:custGeom>
              <a:avLst/>
              <a:gdLst/>
              <a:ahLst/>
              <a:cxnLst/>
              <a:rect l="l" t="t" r="r" b="b"/>
              <a:pathLst>
                <a:path w="36195">
                  <a:moveTo>
                    <a:pt x="0" y="0"/>
                  </a:moveTo>
                  <a:lnTo>
                    <a:pt x="36004" y="0"/>
                  </a:lnTo>
                </a:path>
              </a:pathLst>
            </a:custGeom>
            <a:ln w="12700">
              <a:solidFill>
                <a:srgbClr val="939598"/>
              </a:solidFill>
            </a:ln>
          </p:spPr>
          <p:txBody>
            <a:bodyPr wrap="square" lIns="0" tIns="0" rIns="0" bIns="0" rtlCol="0"/>
            <a:lstStyle/>
            <a:p>
              <a:endParaRPr sz="8000" b="1">
                <a:latin typeface="メイリオ" panose="020B0604030504040204" pitchFamily="50" charset="-128"/>
                <a:ea typeface="メイリオ" panose="020B0604030504040204" pitchFamily="50" charset="-128"/>
              </a:endParaRPr>
            </a:p>
          </p:txBody>
        </p:sp>
        <p:sp>
          <p:nvSpPr>
            <p:cNvPr id="124" name="object 16">
              <a:extLst>
                <a:ext uri="{FF2B5EF4-FFF2-40B4-BE49-F238E27FC236}">
                  <a16:creationId xmlns:a16="http://schemas.microsoft.com/office/drawing/2014/main" id="{076BC355-4CEF-4BE8-8DDE-0ADC08C07944}"/>
                </a:ext>
              </a:extLst>
            </p:cNvPr>
            <p:cNvSpPr/>
            <p:nvPr/>
          </p:nvSpPr>
          <p:spPr>
            <a:xfrm>
              <a:off x="682610" y="2651617"/>
              <a:ext cx="36195" cy="0"/>
            </a:xfrm>
            <a:custGeom>
              <a:avLst/>
              <a:gdLst/>
              <a:ahLst/>
              <a:cxnLst/>
              <a:rect l="l" t="t" r="r" b="b"/>
              <a:pathLst>
                <a:path w="36195">
                  <a:moveTo>
                    <a:pt x="0" y="0"/>
                  </a:moveTo>
                  <a:lnTo>
                    <a:pt x="36004" y="0"/>
                  </a:lnTo>
                </a:path>
              </a:pathLst>
            </a:custGeom>
            <a:ln w="12700">
              <a:solidFill>
                <a:srgbClr val="939598"/>
              </a:solidFill>
            </a:ln>
          </p:spPr>
          <p:txBody>
            <a:bodyPr wrap="square" lIns="0" tIns="0" rIns="0" bIns="0" rtlCol="0"/>
            <a:lstStyle/>
            <a:p>
              <a:endParaRPr sz="8000" b="1">
                <a:latin typeface="メイリオ" panose="020B0604030504040204" pitchFamily="50" charset="-128"/>
                <a:ea typeface="メイリオ" panose="020B0604030504040204" pitchFamily="50" charset="-128"/>
              </a:endParaRPr>
            </a:p>
          </p:txBody>
        </p:sp>
        <p:sp>
          <p:nvSpPr>
            <p:cNvPr id="125" name="object 17">
              <a:extLst>
                <a:ext uri="{FF2B5EF4-FFF2-40B4-BE49-F238E27FC236}">
                  <a16:creationId xmlns:a16="http://schemas.microsoft.com/office/drawing/2014/main" id="{019E851E-48A5-4BBD-B8A0-2395D292ED66}"/>
                </a:ext>
              </a:extLst>
            </p:cNvPr>
            <p:cNvSpPr/>
            <p:nvPr/>
          </p:nvSpPr>
          <p:spPr>
            <a:xfrm>
              <a:off x="682610" y="2860424"/>
              <a:ext cx="36195" cy="0"/>
            </a:xfrm>
            <a:custGeom>
              <a:avLst/>
              <a:gdLst/>
              <a:ahLst/>
              <a:cxnLst/>
              <a:rect l="l" t="t" r="r" b="b"/>
              <a:pathLst>
                <a:path w="36195">
                  <a:moveTo>
                    <a:pt x="0" y="0"/>
                  </a:moveTo>
                  <a:lnTo>
                    <a:pt x="36004" y="0"/>
                  </a:lnTo>
                </a:path>
              </a:pathLst>
            </a:custGeom>
            <a:ln w="12700">
              <a:solidFill>
                <a:srgbClr val="939598"/>
              </a:solidFill>
            </a:ln>
          </p:spPr>
          <p:txBody>
            <a:bodyPr wrap="square" lIns="0" tIns="0" rIns="0" bIns="0" rtlCol="0"/>
            <a:lstStyle/>
            <a:p>
              <a:endParaRPr sz="8000" b="1">
                <a:latin typeface="メイリオ" panose="020B0604030504040204" pitchFamily="50" charset="-128"/>
                <a:ea typeface="メイリオ" panose="020B0604030504040204" pitchFamily="50" charset="-128"/>
              </a:endParaRPr>
            </a:p>
          </p:txBody>
        </p:sp>
        <p:sp>
          <p:nvSpPr>
            <p:cNvPr id="126" name="object 18">
              <a:extLst>
                <a:ext uri="{FF2B5EF4-FFF2-40B4-BE49-F238E27FC236}">
                  <a16:creationId xmlns:a16="http://schemas.microsoft.com/office/drawing/2014/main" id="{5033128F-510B-40C6-994D-07203B81A51D}"/>
                </a:ext>
              </a:extLst>
            </p:cNvPr>
            <p:cNvSpPr/>
            <p:nvPr/>
          </p:nvSpPr>
          <p:spPr>
            <a:xfrm>
              <a:off x="718613" y="2903621"/>
              <a:ext cx="0" cy="36195"/>
            </a:xfrm>
            <a:custGeom>
              <a:avLst/>
              <a:gdLst/>
              <a:ahLst/>
              <a:cxnLst/>
              <a:rect l="l" t="t" r="r" b="b"/>
              <a:pathLst>
                <a:path h="36194">
                  <a:moveTo>
                    <a:pt x="0" y="0"/>
                  </a:moveTo>
                  <a:lnTo>
                    <a:pt x="0" y="36004"/>
                  </a:lnTo>
                </a:path>
              </a:pathLst>
            </a:custGeom>
            <a:ln w="12700">
              <a:solidFill>
                <a:srgbClr val="939598"/>
              </a:solidFill>
            </a:ln>
          </p:spPr>
          <p:txBody>
            <a:bodyPr wrap="square" lIns="0" tIns="0" rIns="0" bIns="0" rtlCol="0"/>
            <a:lstStyle/>
            <a:p>
              <a:endParaRPr sz="8000" b="1">
                <a:latin typeface="メイリオ" panose="020B0604030504040204" pitchFamily="50" charset="-128"/>
                <a:ea typeface="メイリオ" panose="020B0604030504040204" pitchFamily="50" charset="-128"/>
              </a:endParaRPr>
            </a:p>
          </p:txBody>
        </p:sp>
        <p:sp>
          <p:nvSpPr>
            <p:cNvPr id="127" name="object 19">
              <a:extLst>
                <a:ext uri="{FF2B5EF4-FFF2-40B4-BE49-F238E27FC236}">
                  <a16:creationId xmlns:a16="http://schemas.microsoft.com/office/drawing/2014/main" id="{2CC051E3-822D-40B2-BB1E-E8B778641C35}"/>
                </a:ext>
              </a:extLst>
            </p:cNvPr>
            <p:cNvSpPr/>
            <p:nvPr/>
          </p:nvSpPr>
          <p:spPr>
            <a:xfrm>
              <a:off x="826612" y="2903621"/>
              <a:ext cx="0" cy="36195"/>
            </a:xfrm>
            <a:custGeom>
              <a:avLst/>
              <a:gdLst/>
              <a:ahLst/>
              <a:cxnLst/>
              <a:rect l="l" t="t" r="r" b="b"/>
              <a:pathLst>
                <a:path h="36194">
                  <a:moveTo>
                    <a:pt x="0" y="0"/>
                  </a:moveTo>
                  <a:lnTo>
                    <a:pt x="0" y="36004"/>
                  </a:lnTo>
                </a:path>
              </a:pathLst>
            </a:custGeom>
            <a:ln w="12700">
              <a:solidFill>
                <a:srgbClr val="939598"/>
              </a:solidFill>
            </a:ln>
          </p:spPr>
          <p:txBody>
            <a:bodyPr wrap="square" lIns="0" tIns="0" rIns="0" bIns="0" rtlCol="0"/>
            <a:lstStyle/>
            <a:p>
              <a:endParaRPr sz="8000" b="1">
                <a:latin typeface="メイリオ" panose="020B0604030504040204" pitchFamily="50" charset="-128"/>
                <a:ea typeface="メイリオ" panose="020B0604030504040204" pitchFamily="50" charset="-128"/>
              </a:endParaRPr>
            </a:p>
          </p:txBody>
        </p:sp>
        <p:sp>
          <p:nvSpPr>
            <p:cNvPr id="128" name="object 20">
              <a:extLst>
                <a:ext uri="{FF2B5EF4-FFF2-40B4-BE49-F238E27FC236}">
                  <a16:creationId xmlns:a16="http://schemas.microsoft.com/office/drawing/2014/main" id="{9764BBA7-5A9C-477B-8282-B42C51A18A94}"/>
                </a:ext>
              </a:extLst>
            </p:cNvPr>
            <p:cNvSpPr/>
            <p:nvPr/>
          </p:nvSpPr>
          <p:spPr>
            <a:xfrm>
              <a:off x="1096612" y="2903621"/>
              <a:ext cx="0" cy="36195"/>
            </a:xfrm>
            <a:custGeom>
              <a:avLst/>
              <a:gdLst/>
              <a:ahLst/>
              <a:cxnLst/>
              <a:rect l="l" t="t" r="r" b="b"/>
              <a:pathLst>
                <a:path h="36194">
                  <a:moveTo>
                    <a:pt x="0" y="0"/>
                  </a:moveTo>
                  <a:lnTo>
                    <a:pt x="0" y="36004"/>
                  </a:lnTo>
                </a:path>
              </a:pathLst>
            </a:custGeom>
            <a:ln w="12700">
              <a:solidFill>
                <a:srgbClr val="939598"/>
              </a:solidFill>
            </a:ln>
          </p:spPr>
          <p:txBody>
            <a:bodyPr wrap="square" lIns="0" tIns="0" rIns="0" bIns="0" rtlCol="0"/>
            <a:lstStyle/>
            <a:p>
              <a:endParaRPr sz="8000" b="1">
                <a:latin typeface="メイリオ" panose="020B0604030504040204" pitchFamily="50" charset="-128"/>
                <a:ea typeface="メイリオ" panose="020B0604030504040204" pitchFamily="50" charset="-128"/>
              </a:endParaRPr>
            </a:p>
          </p:txBody>
        </p:sp>
        <p:sp>
          <p:nvSpPr>
            <p:cNvPr id="129" name="object 21">
              <a:extLst>
                <a:ext uri="{FF2B5EF4-FFF2-40B4-BE49-F238E27FC236}">
                  <a16:creationId xmlns:a16="http://schemas.microsoft.com/office/drawing/2014/main" id="{6882EB86-6D02-4940-8CB5-DAEFF267C9DA}"/>
                </a:ext>
              </a:extLst>
            </p:cNvPr>
            <p:cNvSpPr/>
            <p:nvPr/>
          </p:nvSpPr>
          <p:spPr>
            <a:xfrm>
              <a:off x="1366611" y="2903621"/>
              <a:ext cx="0" cy="36195"/>
            </a:xfrm>
            <a:custGeom>
              <a:avLst/>
              <a:gdLst/>
              <a:ahLst/>
              <a:cxnLst/>
              <a:rect l="l" t="t" r="r" b="b"/>
              <a:pathLst>
                <a:path h="36194">
                  <a:moveTo>
                    <a:pt x="0" y="0"/>
                  </a:moveTo>
                  <a:lnTo>
                    <a:pt x="0" y="36004"/>
                  </a:lnTo>
                </a:path>
              </a:pathLst>
            </a:custGeom>
            <a:ln w="12700">
              <a:solidFill>
                <a:srgbClr val="939598"/>
              </a:solidFill>
            </a:ln>
          </p:spPr>
          <p:txBody>
            <a:bodyPr wrap="square" lIns="0" tIns="0" rIns="0" bIns="0" rtlCol="0"/>
            <a:lstStyle/>
            <a:p>
              <a:endParaRPr sz="8000" b="1">
                <a:latin typeface="メイリオ" panose="020B0604030504040204" pitchFamily="50" charset="-128"/>
                <a:ea typeface="メイリオ" panose="020B0604030504040204" pitchFamily="50" charset="-128"/>
              </a:endParaRPr>
            </a:p>
          </p:txBody>
        </p:sp>
        <p:sp>
          <p:nvSpPr>
            <p:cNvPr id="130" name="object 22">
              <a:extLst>
                <a:ext uri="{FF2B5EF4-FFF2-40B4-BE49-F238E27FC236}">
                  <a16:creationId xmlns:a16="http://schemas.microsoft.com/office/drawing/2014/main" id="{B0728753-7F4A-4298-9AE0-898A3D51088A}"/>
                </a:ext>
              </a:extLst>
            </p:cNvPr>
            <p:cNvSpPr/>
            <p:nvPr/>
          </p:nvSpPr>
          <p:spPr>
            <a:xfrm>
              <a:off x="1636609" y="2903621"/>
              <a:ext cx="0" cy="36195"/>
            </a:xfrm>
            <a:custGeom>
              <a:avLst/>
              <a:gdLst/>
              <a:ahLst/>
              <a:cxnLst/>
              <a:rect l="l" t="t" r="r" b="b"/>
              <a:pathLst>
                <a:path h="36194">
                  <a:moveTo>
                    <a:pt x="0" y="0"/>
                  </a:moveTo>
                  <a:lnTo>
                    <a:pt x="0" y="36004"/>
                  </a:lnTo>
                </a:path>
              </a:pathLst>
            </a:custGeom>
            <a:ln w="12700">
              <a:solidFill>
                <a:srgbClr val="939598"/>
              </a:solidFill>
            </a:ln>
          </p:spPr>
          <p:txBody>
            <a:bodyPr wrap="square" lIns="0" tIns="0" rIns="0" bIns="0" rtlCol="0"/>
            <a:lstStyle/>
            <a:p>
              <a:endParaRPr sz="8000" b="1">
                <a:latin typeface="メイリオ" panose="020B0604030504040204" pitchFamily="50" charset="-128"/>
                <a:ea typeface="メイリオ" panose="020B0604030504040204" pitchFamily="50" charset="-128"/>
              </a:endParaRPr>
            </a:p>
          </p:txBody>
        </p:sp>
        <p:sp>
          <p:nvSpPr>
            <p:cNvPr id="131" name="object 23">
              <a:extLst>
                <a:ext uri="{FF2B5EF4-FFF2-40B4-BE49-F238E27FC236}">
                  <a16:creationId xmlns:a16="http://schemas.microsoft.com/office/drawing/2014/main" id="{78D8C597-3532-470F-8790-5BBB688D5719}"/>
                </a:ext>
              </a:extLst>
            </p:cNvPr>
            <p:cNvSpPr/>
            <p:nvPr/>
          </p:nvSpPr>
          <p:spPr>
            <a:xfrm>
              <a:off x="1906609" y="2903621"/>
              <a:ext cx="0" cy="36195"/>
            </a:xfrm>
            <a:custGeom>
              <a:avLst/>
              <a:gdLst/>
              <a:ahLst/>
              <a:cxnLst/>
              <a:rect l="l" t="t" r="r" b="b"/>
              <a:pathLst>
                <a:path h="36194">
                  <a:moveTo>
                    <a:pt x="0" y="0"/>
                  </a:moveTo>
                  <a:lnTo>
                    <a:pt x="0" y="36004"/>
                  </a:lnTo>
                </a:path>
              </a:pathLst>
            </a:custGeom>
            <a:ln w="12700">
              <a:solidFill>
                <a:srgbClr val="939598"/>
              </a:solidFill>
            </a:ln>
          </p:spPr>
          <p:txBody>
            <a:bodyPr wrap="square" lIns="0" tIns="0" rIns="0" bIns="0" rtlCol="0"/>
            <a:lstStyle/>
            <a:p>
              <a:endParaRPr sz="8000" b="1">
                <a:latin typeface="メイリオ" panose="020B0604030504040204" pitchFamily="50" charset="-128"/>
                <a:ea typeface="メイリオ" panose="020B0604030504040204" pitchFamily="50" charset="-128"/>
              </a:endParaRPr>
            </a:p>
          </p:txBody>
        </p:sp>
        <p:sp>
          <p:nvSpPr>
            <p:cNvPr id="132" name="object 24">
              <a:extLst>
                <a:ext uri="{FF2B5EF4-FFF2-40B4-BE49-F238E27FC236}">
                  <a16:creationId xmlns:a16="http://schemas.microsoft.com/office/drawing/2014/main" id="{01DB31DC-7DA1-4EF5-84E2-03E2610ACECD}"/>
                </a:ext>
              </a:extLst>
            </p:cNvPr>
            <p:cNvSpPr/>
            <p:nvPr/>
          </p:nvSpPr>
          <p:spPr>
            <a:xfrm>
              <a:off x="2176608" y="2903621"/>
              <a:ext cx="0" cy="36195"/>
            </a:xfrm>
            <a:custGeom>
              <a:avLst/>
              <a:gdLst/>
              <a:ahLst/>
              <a:cxnLst/>
              <a:rect l="l" t="t" r="r" b="b"/>
              <a:pathLst>
                <a:path h="36194">
                  <a:moveTo>
                    <a:pt x="0" y="0"/>
                  </a:moveTo>
                  <a:lnTo>
                    <a:pt x="0" y="36004"/>
                  </a:lnTo>
                </a:path>
              </a:pathLst>
            </a:custGeom>
            <a:ln w="12700">
              <a:solidFill>
                <a:srgbClr val="939598"/>
              </a:solidFill>
            </a:ln>
          </p:spPr>
          <p:txBody>
            <a:bodyPr wrap="square" lIns="0" tIns="0" rIns="0" bIns="0" rtlCol="0"/>
            <a:lstStyle/>
            <a:p>
              <a:endParaRPr sz="8000" b="1">
                <a:latin typeface="メイリオ" panose="020B0604030504040204" pitchFamily="50" charset="-128"/>
                <a:ea typeface="メイリオ" panose="020B0604030504040204" pitchFamily="50" charset="-128"/>
              </a:endParaRPr>
            </a:p>
          </p:txBody>
        </p:sp>
        <p:sp>
          <p:nvSpPr>
            <p:cNvPr id="133" name="object 25">
              <a:extLst>
                <a:ext uri="{FF2B5EF4-FFF2-40B4-BE49-F238E27FC236}">
                  <a16:creationId xmlns:a16="http://schemas.microsoft.com/office/drawing/2014/main" id="{E8FC1581-68C2-48CF-94B5-FD622E1569CB}"/>
                </a:ext>
              </a:extLst>
            </p:cNvPr>
            <p:cNvSpPr/>
            <p:nvPr/>
          </p:nvSpPr>
          <p:spPr>
            <a:xfrm>
              <a:off x="2446613" y="2903621"/>
              <a:ext cx="0" cy="36195"/>
            </a:xfrm>
            <a:custGeom>
              <a:avLst/>
              <a:gdLst/>
              <a:ahLst/>
              <a:cxnLst/>
              <a:rect l="l" t="t" r="r" b="b"/>
              <a:pathLst>
                <a:path h="36194">
                  <a:moveTo>
                    <a:pt x="0" y="0"/>
                  </a:moveTo>
                  <a:lnTo>
                    <a:pt x="0" y="36004"/>
                  </a:lnTo>
                </a:path>
              </a:pathLst>
            </a:custGeom>
            <a:ln w="12700">
              <a:solidFill>
                <a:srgbClr val="939598"/>
              </a:solidFill>
            </a:ln>
          </p:spPr>
          <p:txBody>
            <a:bodyPr wrap="square" lIns="0" tIns="0" rIns="0" bIns="0" rtlCol="0"/>
            <a:lstStyle/>
            <a:p>
              <a:endParaRPr sz="8000" b="1">
                <a:latin typeface="メイリオ" panose="020B0604030504040204" pitchFamily="50" charset="-128"/>
                <a:ea typeface="メイリオ" panose="020B0604030504040204" pitchFamily="50" charset="-128"/>
              </a:endParaRPr>
            </a:p>
          </p:txBody>
        </p:sp>
      </p:grpSp>
      <p:sp>
        <p:nvSpPr>
          <p:cNvPr id="134" name="object 26">
            <a:extLst>
              <a:ext uri="{FF2B5EF4-FFF2-40B4-BE49-F238E27FC236}">
                <a16:creationId xmlns:a16="http://schemas.microsoft.com/office/drawing/2014/main" id="{0FF7EE09-3FCA-4D53-9D2C-45795174FEB9}"/>
              </a:ext>
            </a:extLst>
          </p:cNvPr>
          <p:cNvSpPr txBox="1"/>
          <p:nvPr/>
        </p:nvSpPr>
        <p:spPr>
          <a:xfrm>
            <a:off x="1317663" y="5553711"/>
            <a:ext cx="4086187" cy="595710"/>
          </a:xfrm>
          <a:prstGeom prst="rect">
            <a:avLst/>
          </a:prstGeom>
        </p:spPr>
        <p:txBody>
          <a:bodyPr vert="horz" wrap="square" lIns="0" tIns="62101" rIns="0" bIns="0" rtlCol="0">
            <a:spAutoFit/>
          </a:bodyPr>
          <a:lstStyle/>
          <a:p>
            <a:pPr marL="23432">
              <a:spcBef>
                <a:spcPts val="489"/>
              </a:spcBef>
              <a:tabLst>
                <a:tab pos="420608" algn="l"/>
              </a:tabLst>
            </a:pPr>
            <a:r>
              <a:rPr sz="1200" b="1" spc="92" dirty="0">
                <a:solidFill>
                  <a:srgbClr val="231F20"/>
                </a:solidFill>
                <a:latin typeface="メイリオ" panose="020B0604030504040204" pitchFamily="50" charset="-128"/>
                <a:ea typeface="メイリオ" panose="020B0604030504040204" pitchFamily="50" charset="-128"/>
                <a:cs typeface="SimSun"/>
              </a:rPr>
              <a:t>0	200</a:t>
            </a:r>
            <a:r>
              <a:rPr sz="1200" b="1" spc="847" dirty="0">
                <a:solidFill>
                  <a:srgbClr val="231F20"/>
                </a:solidFill>
                <a:latin typeface="メイリオ" panose="020B0604030504040204" pitchFamily="50" charset="-128"/>
                <a:ea typeface="メイリオ" panose="020B0604030504040204" pitchFamily="50" charset="-128"/>
                <a:cs typeface="SimSun"/>
              </a:rPr>
              <a:t> </a:t>
            </a:r>
            <a:r>
              <a:rPr sz="1200" b="1" spc="92" dirty="0">
                <a:solidFill>
                  <a:srgbClr val="231F20"/>
                </a:solidFill>
                <a:latin typeface="メイリオ" panose="020B0604030504040204" pitchFamily="50" charset="-128"/>
                <a:ea typeface="メイリオ" panose="020B0604030504040204" pitchFamily="50" charset="-128"/>
                <a:cs typeface="SimSun"/>
              </a:rPr>
              <a:t>400</a:t>
            </a:r>
            <a:r>
              <a:rPr sz="1200" b="1" spc="858" dirty="0">
                <a:solidFill>
                  <a:srgbClr val="231F20"/>
                </a:solidFill>
                <a:latin typeface="メイリオ" panose="020B0604030504040204" pitchFamily="50" charset="-128"/>
                <a:ea typeface="メイリオ" panose="020B0604030504040204" pitchFamily="50" charset="-128"/>
                <a:cs typeface="SimSun"/>
              </a:rPr>
              <a:t> </a:t>
            </a:r>
            <a:r>
              <a:rPr sz="1200" b="1" spc="92" dirty="0">
                <a:solidFill>
                  <a:srgbClr val="231F20"/>
                </a:solidFill>
                <a:latin typeface="メイリオ" panose="020B0604030504040204" pitchFamily="50" charset="-128"/>
                <a:ea typeface="メイリオ" panose="020B0604030504040204" pitchFamily="50" charset="-128"/>
                <a:cs typeface="SimSun"/>
              </a:rPr>
              <a:t>600</a:t>
            </a:r>
            <a:r>
              <a:rPr sz="1200" b="1" spc="847" dirty="0">
                <a:solidFill>
                  <a:srgbClr val="231F20"/>
                </a:solidFill>
                <a:latin typeface="メイリオ" panose="020B0604030504040204" pitchFamily="50" charset="-128"/>
                <a:ea typeface="メイリオ" panose="020B0604030504040204" pitchFamily="50" charset="-128"/>
                <a:cs typeface="SimSun"/>
              </a:rPr>
              <a:t> </a:t>
            </a:r>
            <a:r>
              <a:rPr sz="1200" b="1" spc="92" dirty="0">
                <a:solidFill>
                  <a:srgbClr val="231F20"/>
                </a:solidFill>
                <a:latin typeface="メイリオ" panose="020B0604030504040204" pitchFamily="50" charset="-128"/>
                <a:ea typeface="メイリオ" panose="020B0604030504040204" pitchFamily="50" charset="-128"/>
                <a:cs typeface="SimSun"/>
              </a:rPr>
              <a:t>800</a:t>
            </a:r>
            <a:r>
              <a:rPr sz="1200" b="1" spc="461" dirty="0">
                <a:solidFill>
                  <a:srgbClr val="231F20"/>
                </a:solidFill>
                <a:latin typeface="メイリオ" panose="020B0604030504040204" pitchFamily="50" charset="-128"/>
                <a:ea typeface="メイリオ" panose="020B0604030504040204" pitchFamily="50" charset="-128"/>
                <a:cs typeface="SimSun"/>
              </a:rPr>
              <a:t> </a:t>
            </a:r>
            <a:r>
              <a:rPr sz="1200" b="1" spc="92" dirty="0">
                <a:solidFill>
                  <a:srgbClr val="231F20"/>
                </a:solidFill>
                <a:latin typeface="メイリオ" panose="020B0604030504040204" pitchFamily="50" charset="-128"/>
                <a:ea typeface="メイリオ" panose="020B0604030504040204" pitchFamily="50" charset="-128"/>
                <a:cs typeface="SimSun"/>
              </a:rPr>
              <a:t>1000</a:t>
            </a:r>
            <a:r>
              <a:rPr sz="1200" b="1" spc="55" dirty="0">
                <a:solidFill>
                  <a:srgbClr val="231F20"/>
                </a:solidFill>
                <a:latin typeface="メイリオ" panose="020B0604030504040204" pitchFamily="50" charset="-128"/>
                <a:ea typeface="メイリオ" panose="020B0604030504040204" pitchFamily="50" charset="-128"/>
                <a:cs typeface="SimSun"/>
              </a:rPr>
              <a:t> </a:t>
            </a:r>
            <a:r>
              <a:rPr sz="1200" b="1" spc="92" dirty="0">
                <a:solidFill>
                  <a:srgbClr val="231F20"/>
                </a:solidFill>
                <a:latin typeface="メイリオ" panose="020B0604030504040204" pitchFamily="50" charset="-128"/>
                <a:ea typeface="メイリオ" panose="020B0604030504040204" pitchFamily="50" charset="-128"/>
                <a:cs typeface="SimSun"/>
              </a:rPr>
              <a:t>1200</a:t>
            </a:r>
            <a:r>
              <a:rPr sz="1200" b="1" spc="65" dirty="0">
                <a:solidFill>
                  <a:srgbClr val="231F20"/>
                </a:solidFill>
                <a:latin typeface="メイリオ" panose="020B0604030504040204" pitchFamily="50" charset="-128"/>
                <a:ea typeface="メイリオ" panose="020B0604030504040204" pitchFamily="50" charset="-128"/>
                <a:cs typeface="SimSun"/>
              </a:rPr>
              <a:t> </a:t>
            </a:r>
            <a:r>
              <a:rPr sz="1200" b="1" spc="92" dirty="0">
                <a:solidFill>
                  <a:srgbClr val="231F20"/>
                </a:solidFill>
                <a:latin typeface="メイリオ" panose="020B0604030504040204" pitchFamily="50" charset="-128"/>
                <a:ea typeface="メイリオ" panose="020B0604030504040204" pitchFamily="50" charset="-128"/>
                <a:cs typeface="SimSun"/>
              </a:rPr>
              <a:t>1400</a:t>
            </a:r>
            <a:endParaRPr sz="1200" b="1" dirty="0">
              <a:latin typeface="メイリオ" panose="020B0604030504040204" pitchFamily="50" charset="-128"/>
              <a:ea typeface="メイリオ" panose="020B0604030504040204" pitchFamily="50" charset="-128"/>
              <a:cs typeface="SimSun"/>
            </a:endParaRPr>
          </a:p>
          <a:p>
            <a:pPr marL="135906" algn="ctr">
              <a:spcBef>
                <a:spcPts val="286"/>
              </a:spcBef>
            </a:pPr>
            <a:r>
              <a:rPr sz="1400" b="1" spc="-37" dirty="0">
                <a:solidFill>
                  <a:srgbClr val="231F20"/>
                </a:solidFill>
                <a:latin typeface="メイリオ" panose="020B0604030504040204" pitchFamily="50" charset="-128"/>
                <a:ea typeface="メイリオ" panose="020B0604030504040204" pitchFamily="50" charset="-128"/>
                <a:cs typeface="メイリオ"/>
              </a:rPr>
              <a:t>日数</a:t>
            </a:r>
            <a:endParaRPr sz="1400" b="1" dirty="0">
              <a:latin typeface="メイリオ" panose="020B0604030504040204" pitchFamily="50" charset="-128"/>
              <a:ea typeface="メイリオ" panose="020B0604030504040204" pitchFamily="50" charset="-128"/>
              <a:cs typeface="メイリオ"/>
            </a:endParaRPr>
          </a:p>
        </p:txBody>
      </p:sp>
      <p:grpSp>
        <p:nvGrpSpPr>
          <p:cNvPr id="135" name="object 27">
            <a:extLst>
              <a:ext uri="{FF2B5EF4-FFF2-40B4-BE49-F238E27FC236}">
                <a16:creationId xmlns:a16="http://schemas.microsoft.com/office/drawing/2014/main" id="{FE7D32AD-BBE2-4325-8214-92BCD5D6CB91}"/>
              </a:ext>
            </a:extLst>
          </p:cNvPr>
          <p:cNvGrpSpPr/>
          <p:nvPr/>
        </p:nvGrpSpPr>
        <p:grpSpPr>
          <a:xfrm>
            <a:off x="2377263" y="3394174"/>
            <a:ext cx="2539999" cy="2212736"/>
            <a:chOff x="1340096" y="1930726"/>
            <a:chExt cx="1376516" cy="1009090"/>
          </a:xfrm>
        </p:grpSpPr>
        <p:sp>
          <p:nvSpPr>
            <p:cNvPr id="136" name="object 28">
              <a:extLst>
                <a:ext uri="{FF2B5EF4-FFF2-40B4-BE49-F238E27FC236}">
                  <a16:creationId xmlns:a16="http://schemas.microsoft.com/office/drawing/2014/main" id="{B345CE30-6F1B-4172-BE9A-9D06960ED4B1}"/>
                </a:ext>
              </a:extLst>
            </p:cNvPr>
            <p:cNvSpPr/>
            <p:nvPr/>
          </p:nvSpPr>
          <p:spPr>
            <a:xfrm>
              <a:off x="2716612" y="2903621"/>
              <a:ext cx="0" cy="36195"/>
            </a:xfrm>
            <a:custGeom>
              <a:avLst/>
              <a:gdLst/>
              <a:ahLst/>
              <a:cxnLst/>
              <a:rect l="l" t="t" r="r" b="b"/>
              <a:pathLst>
                <a:path h="36194">
                  <a:moveTo>
                    <a:pt x="0" y="0"/>
                  </a:moveTo>
                  <a:lnTo>
                    <a:pt x="0" y="36004"/>
                  </a:lnTo>
                </a:path>
              </a:pathLst>
            </a:custGeom>
            <a:ln w="12700">
              <a:solidFill>
                <a:srgbClr val="939598"/>
              </a:solidFill>
            </a:ln>
          </p:spPr>
          <p:txBody>
            <a:bodyPr wrap="square" lIns="0" tIns="0" rIns="0" bIns="0" rtlCol="0"/>
            <a:lstStyle/>
            <a:p>
              <a:endParaRPr sz="8000" b="1">
                <a:latin typeface="メイリオ" panose="020B0604030504040204" pitchFamily="50" charset="-128"/>
                <a:ea typeface="メイリオ" panose="020B0604030504040204" pitchFamily="50" charset="-128"/>
              </a:endParaRPr>
            </a:p>
          </p:txBody>
        </p:sp>
        <p:sp>
          <p:nvSpPr>
            <p:cNvPr id="137" name="object 29">
              <a:extLst>
                <a:ext uri="{FF2B5EF4-FFF2-40B4-BE49-F238E27FC236}">
                  <a16:creationId xmlns:a16="http://schemas.microsoft.com/office/drawing/2014/main" id="{63C1151B-C909-4145-8DC4-A459C970965B}"/>
                </a:ext>
              </a:extLst>
            </p:cNvPr>
            <p:cNvSpPr/>
            <p:nvPr/>
          </p:nvSpPr>
          <p:spPr>
            <a:xfrm>
              <a:off x="2577119" y="2414226"/>
              <a:ext cx="29845" cy="51435"/>
            </a:xfrm>
            <a:custGeom>
              <a:avLst/>
              <a:gdLst/>
              <a:ahLst/>
              <a:cxnLst/>
              <a:rect l="l" t="t" r="r" b="b"/>
              <a:pathLst>
                <a:path w="29844" h="51435">
                  <a:moveTo>
                    <a:pt x="29260" y="51269"/>
                  </a:moveTo>
                  <a:lnTo>
                    <a:pt x="0" y="0"/>
                  </a:lnTo>
                </a:path>
              </a:pathLst>
            </a:custGeom>
            <a:ln w="12700">
              <a:solidFill>
                <a:srgbClr val="00904C"/>
              </a:solidFill>
            </a:ln>
          </p:spPr>
          <p:txBody>
            <a:bodyPr wrap="square" lIns="0" tIns="0" rIns="0" bIns="0" rtlCol="0"/>
            <a:lstStyle/>
            <a:p>
              <a:endParaRPr sz="8000" b="1">
                <a:latin typeface="メイリオ" panose="020B0604030504040204" pitchFamily="50" charset="-128"/>
                <a:ea typeface="メイリオ" panose="020B0604030504040204" pitchFamily="50" charset="-128"/>
              </a:endParaRPr>
            </a:p>
          </p:txBody>
        </p:sp>
        <p:sp>
          <p:nvSpPr>
            <p:cNvPr id="138" name="object 30">
              <a:extLst>
                <a:ext uri="{FF2B5EF4-FFF2-40B4-BE49-F238E27FC236}">
                  <a16:creationId xmlns:a16="http://schemas.microsoft.com/office/drawing/2014/main" id="{40991660-51A4-4E91-A2E3-1F5EF778EDD0}"/>
                </a:ext>
              </a:extLst>
            </p:cNvPr>
            <p:cNvSpPr/>
            <p:nvPr/>
          </p:nvSpPr>
          <p:spPr>
            <a:xfrm>
              <a:off x="2554892" y="2375287"/>
              <a:ext cx="53975" cy="67945"/>
            </a:xfrm>
            <a:custGeom>
              <a:avLst/>
              <a:gdLst/>
              <a:ahLst/>
              <a:cxnLst/>
              <a:rect l="l" t="t" r="r" b="b"/>
              <a:pathLst>
                <a:path w="53975" h="67944">
                  <a:moveTo>
                    <a:pt x="0" y="0"/>
                  </a:moveTo>
                  <a:lnTo>
                    <a:pt x="8902" y="67665"/>
                  </a:lnTo>
                  <a:lnTo>
                    <a:pt x="23888" y="41846"/>
                  </a:lnTo>
                  <a:lnTo>
                    <a:pt x="53733" y="42075"/>
                  </a:lnTo>
                  <a:lnTo>
                    <a:pt x="0" y="0"/>
                  </a:lnTo>
                  <a:close/>
                </a:path>
              </a:pathLst>
            </a:custGeom>
            <a:solidFill>
              <a:srgbClr val="00904C"/>
            </a:solidFill>
          </p:spPr>
          <p:txBody>
            <a:bodyPr wrap="square" lIns="0" tIns="0" rIns="0" bIns="0" rtlCol="0"/>
            <a:lstStyle/>
            <a:p>
              <a:endParaRPr sz="8000" b="1">
                <a:latin typeface="メイリオ" panose="020B0604030504040204" pitchFamily="50" charset="-128"/>
                <a:ea typeface="メイリオ" panose="020B0604030504040204" pitchFamily="50" charset="-128"/>
              </a:endParaRPr>
            </a:p>
          </p:txBody>
        </p:sp>
        <p:sp>
          <p:nvSpPr>
            <p:cNvPr id="139" name="object 31">
              <a:extLst>
                <a:ext uri="{FF2B5EF4-FFF2-40B4-BE49-F238E27FC236}">
                  <a16:creationId xmlns:a16="http://schemas.microsoft.com/office/drawing/2014/main" id="{5ABDA790-BD2B-49F3-981D-E474E308C1A7}"/>
                </a:ext>
              </a:extLst>
            </p:cNvPr>
            <p:cNvSpPr/>
            <p:nvPr/>
          </p:nvSpPr>
          <p:spPr>
            <a:xfrm>
              <a:off x="1995890" y="2643558"/>
              <a:ext cx="29845" cy="51435"/>
            </a:xfrm>
            <a:custGeom>
              <a:avLst/>
              <a:gdLst/>
              <a:ahLst/>
              <a:cxnLst/>
              <a:rect l="l" t="t" r="r" b="b"/>
              <a:pathLst>
                <a:path w="29844" h="51435">
                  <a:moveTo>
                    <a:pt x="29260" y="51269"/>
                  </a:moveTo>
                  <a:lnTo>
                    <a:pt x="0" y="0"/>
                  </a:lnTo>
                </a:path>
              </a:pathLst>
            </a:custGeom>
            <a:ln w="12700">
              <a:solidFill>
                <a:srgbClr val="006AA4"/>
              </a:solidFill>
            </a:ln>
          </p:spPr>
          <p:txBody>
            <a:bodyPr wrap="square" lIns="0" tIns="0" rIns="0" bIns="0" rtlCol="0"/>
            <a:lstStyle/>
            <a:p>
              <a:endParaRPr sz="8000" b="1">
                <a:latin typeface="メイリオ" panose="020B0604030504040204" pitchFamily="50" charset="-128"/>
                <a:ea typeface="メイリオ" panose="020B0604030504040204" pitchFamily="50" charset="-128"/>
              </a:endParaRPr>
            </a:p>
          </p:txBody>
        </p:sp>
        <p:sp>
          <p:nvSpPr>
            <p:cNvPr id="140" name="object 32">
              <a:extLst>
                <a:ext uri="{FF2B5EF4-FFF2-40B4-BE49-F238E27FC236}">
                  <a16:creationId xmlns:a16="http://schemas.microsoft.com/office/drawing/2014/main" id="{24BD4C36-8451-45C8-A761-07651B6A8235}"/>
                </a:ext>
              </a:extLst>
            </p:cNvPr>
            <p:cNvSpPr/>
            <p:nvPr/>
          </p:nvSpPr>
          <p:spPr>
            <a:xfrm>
              <a:off x="1973669" y="2604626"/>
              <a:ext cx="53975" cy="67945"/>
            </a:xfrm>
            <a:custGeom>
              <a:avLst/>
              <a:gdLst/>
              <a:ahLst/>
              <a:cxnLst/>
              <a:rect l="l" t="t" r="r" b="b"/>
              <a:pathLst>
                <a:path w="53975" h="67944">
                  <a:moveTo>
                    <a:pt x="0" y="0"/>
                  </a:moveTo>
                  <a:lnTo>
                    <a:pt x="8902" y="67652"/>
                  </a:lnTo>
                  <a:lnTo>
                    <a:pt x="23876" y="41846"/>
                  </a:lnTo>
                  <a:lnTo>
                    <a:pt x="53733" y="42075"/>
                  </a:lnTo>
                  <a:lnTo>
                    <a:pt x="0" y="0"/>
                  </a:lnTo>
                  <a:close/>
                </a:path>
              </a:pathLst>
            </a:custGeom>
            <a:solidFill>
              <a:srgbClr val="006AA4"/>
            </a:solidFill>
          </p:spPr>
          <p:txBody>
            <a:bodyPr wrap="square" lIns="0" tIns="0" rIns="0" bIns="0" rtlCol="0"/>
            <a:lstStyle/>
            <a:p>
              <a:endParaRPr sz="8000" b="1">
                <a:latin typeface="メイリオ" panose="020B0604030504040204" pitchFamily="50" charset="-128"/>
                <a:ea typeface="メイリオ" panose="020B0604030504040204" pitchFamily="50" charset="-128"/>
              </a:endParaRPr>
            </a:p>
          </p:txBody>
        </p:sp>
        <p:sp>
          <p:nvSpPr>
            <p:cNvPr id="141" name="object 33">
              <a:extLst>
                <a:ext uri="{FF2B5EF4-FFF2-40B4-BE49-F238E27FC236}">
                  <a16:creationId xmlns:a16="http://schemas.microsoft.com/office/drawing/2014/main" id="{8538310D-EBCA-4F2D-BC89-C4A5CEDCF7F9}"/>
                </a:ext>
              </a:extLst>
            </p:cNvPr>
            <p:cNvSpPr/>
            <p:nvPr/>
          </p:nvSpPr>
          <p:spPr>
            <a:xfrm>
              <a:off x="1995890" y="1930726"/>
              <a:ext cx="114653" cy="303438"/>
            </a:xfrm>
            <a:custGeom>
              <a:avLst/>
              <a:gdLst/>
              <a:ahLst/>
              <a:cxnLst/>
              <a:rect l="l" t="t" r="r" b="b"/>
              <a:pathLst>
                <a:path w="99060" h="243839">
                  <a:moveTo>
                    <a:pt x="0" y="0"/>
                  </a:moveTo>
                  <a:lnTo>
                    <a:pt x="98463" y="243573"/>
                  </a:lnTo>
                </a:path>
              </a:pathLst>
            </a:custGeom>
            <a:ln w="12700">
              <a:solidFill>
                <a:srgbClr val="935CA5"/>
              </a:solidFill>
            </a:ln>
          </p:spPr>
          <p:txBody>
            <a:bodyPr wrap="square" lIns="0" tIns="0" rIns="0" bIns="0" rtlCol="0"/>
            <a:lstStyle/>
            <a:p>
              <a:endParaRPr sz="8000" b="1">
                <a:latin typeface="メイリオ" panose="020B0604030504040204" pitchFamily="50" charset="-128"/>
                <a:ea typeface="メイリオ" panose="020B0604030504040204" pitchFamily="50" charset="-128"/>
              </a:endParaRPr>
            </a:p>
          </p:txBody>
        </p:sp>
        <p:sp>
          <p:nvSpPr>
            <p:cNvPr id="142" name="object 34">
              <a:extLst>
                <a:ext uri="{FF2B5EF4-FFF2-40B4-BE49-F238E27FC236}">
                  <a16:creationId xmlns:a16="http://schemas.microsoft.com/office/drawing/2014/main" id="{AC44F4C0-6A1E-4C43-B929-2B093A9BC814}"/>
                </a:ext>
              </a:extLst>
            </p:cNvPr>
            <p:cNvSpPr/>
            <p:nvPr/>
          </p:nvSpPr>
          <p:spPr>
            <a:xfrm>
              <a:off x="2079145" y="2211421"/>
              <a:ext cx="48260" cy="68580"/>
            </a:xfrm>
            <a:custGeom>
              <a:avLst/>
              <a:gdLst/>
              <a:ahLst/>
              <a:cxnLst/>
              <a:rect l="l" t="t" r="r" b="b"/>
              <a:pathLst>
                <a:path w="48260" h="68580">
                  <a:moveTo>
                    <a:pt x="47866" y="0"/>
                  </a:moveTo>
                  <a:lnTo>
                    <a:pt x="29552" y="23571"/>
                  </a:lnTo>
                  <a:lnTo>
                    <a:pt x="0" y="19354"/>
                  </a:lnTo>
                  <a:lnTo>
                    <a:pt x="47612" y="68249"/>
                  </a:lnTo>
                  <a:lnTo>
                    <a:pt x="47866" y="0"/>
                  </a:lnTo>
                  <a:close/>
                </a:path>
              </a:pathLst>
            </a:custGeom>
            <a:solidFill>
              <a:srgbClr val="935CA5"/>
            </a:solidFill>
          </p:spPr>
          <p:txBody>
            <a:bodyPr wrap="square" lIns="0" tIns="0" rIns="0" bIns="0" rtlCol="0"/>
            <a:lstStyle/>
            <a:p>
              <a:endParaRPr sz="8000" b="1">
                <a:latin typeface="メイリオ" panose="020B0604030504040204" pitchFamily="50" charset="-128"/>
                <a:ea typeface="メイリオ" panose="020B0604030504040204" pitchFamily="50" charset="-128"/>
              </a:endParaRPr>
            </a:p>
          </p:txBody>
        </p:sp>
        <p:sp>
          <p:nvSpPr>
            <p:cNvPr id="143" name="object 35">
              <a:extLst>
                <a:ext uri="{FF2B5EF4-FFF2-40B4-BE49-F238E27FC236}">
                  <a16:creationId xmlns:a16="http://schemas.microsoft.com/office/drawing/2014/main" id="{078C0888-EC8C-4D8C-A5B2-E890B8EC77C0}"/>
                </a:ext>
              </a:extLst>
            </p:cNvPr>
            <p:cNvSpPr/>
            <p:nvPr/>
          </p:nvSpPr>
          <p:spPr>
            <a:xfrm>
              <a:off x="1340096" y="2416238"/>
              <a:ext cx="254713" cy="220525"/>
            </a:xfrm>
            <a:custGeom>
              <a:avLst/>
              <a:gdLst/>
              <a:ahLst/>
              <a:cxnLst/>
              <a:rect l="l" t="t" r="r" b="b"/>
              <a:pathLst>
                <a:path w="209550" h="175894">
                  <a:moveTo>
                    <a:pt x="0" y="0"/>
                  </a:moveTo>
                  <a:lnTo>
                    <a:pt x="209422" y="175539"/>
                  </a:lnTo>
                </a:path>
              </a:pathLst>
            </a:custGeom>
            <a:ln w="12700">
              <a:solidFill>
                <a:srgbClr val="A59560"/>
              </a:solidFill>
            </a:ln>
          </p:spPr>
          <p:txBody>
            <a:bodyPr wrap="square" lIns="0" tIns="0" rIns="0" bIns="0" rtlCol="0"/>
            <a:lstStyle/>
            <a:p>
              <a:endParaRPr sz="8000" b="1">
                <a:latin typeface="メイリオ" panose="020B0604030504040204" pitchFamily="50" charset="-128"/>
                <a:ea typeface="メイリオ" panose="020B0604030504040204" pitchFamily="50" charset="-128"/>
              </a:endParaRPr>
            </a:p>
          </p:txBody>
        </p:sp>
        <p:sp>
          <p:nvSpPr>
            <p:cNvPr id="144" name="object 36">
              <a:extLst>
                <a:ext uri="{FF2B5EF4-FFF2-40B4-BE49-F238E27FC236}">
                  <a16:creationId xmlns:a16="http://schemas.microsoft.com/office/drawing/2014/main" id="{E123D013-B4E8-40CF-92D6-8B654235948A}"/>
                </a:ext>
              </a:extLst>
            </p:cNvPr>
            <p:cNvSpPr/>
            <p:nvPr/>
          </p:nvSpPr>
          <p:spPr>
            <a:xfrm>
              <a:off x="1563938" y="2599448"/>
              <a:ext cx="65405" cy="60960"/>
            </a:xfrm>
            <a:custGeom>
              <a:avLst/>
              <a:gdLst/>
              <a:ahLst/>
              <a:cxnLst/>
              <a:rect l="l" t="t" r="r" b="b"/>
              <a:pathLst>
                <a:path w="65405" h="60960">
                  <a:moveTo>
                    <a:pt x="33159" y="0"/>
                  </a:moveTo>
                  <a:lnTo>
                    <a:pt x="28079" y="29400"/>
                  </a:lnTo>
                  <a:lnTo>
                    <a:pt x="0" y="39560"/>
                  </a:lnTo>
                  <a:lnTo>
                    <a:pt x="64998" y="60363"/>
                  </a:lnTo>
                  <a:lnTo>
                    <a:pt x="33159" y="0"/>
                  </a:lnTo>
                  <a:close/>
                </a:path>
              </a:pathLst>
            </a:custGeom>
            <a:solidFill>
              <a:srgbClr val="A59560"/>
            </a:solidFill>
          </p:spPr>
          <p:txBody>
            <a:bodyPr wrap="square" lIns="0" tIns="0" rIns="0" bIns="0" rtlCol="0"/>
            <a:lstStyle/>
            <a:p>
              <a:endParaRPr sz="8000" b="1">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186318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 棒グラフ&#10;&#10;自動的に生成された説明">
            <a:extLst>
              <a:ext uri="{FF2B5EF4-FFF2-40B4-BE49-F238E27FC236}">
                <a16:creationId xmlns:a16="http://schemas.microsoft.com/office/drawing/2014/main" id="{CDCB81A1-F9A1-4FA7-901A-E943939411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2" y="1560780"/>
            <a:ext cx="4572000" cy="4283418"/>
          </a:xfrm>
          <a:prstGeom prst="rect">
            <a:avLst/>
          </a:prstGeom>
        </p:spPr>
      </p:pic>
      <p:sp>
        <p:nvSpPr>
          <p:cNvPr id="5" name="テキスト ボックス 4"/>
          <p:cNvSpPr txBox="1"/>
          <p:nvPr/>
        </p:nvSpPr>
        <p:spPr>
          <a:xfrm>
            <a:off x="5258570" y="2410834"/>
            <a:ext cx="3455690" cy="2246769"/>
          </a:xfrm>
          <a:prstGeom prst="rect">
            <a:avLst/>
          </a:prstGeom>
          <a:noFill/>
        </p:spPr>
        <p:txBody>
          <a:bodyPr wrap="square" rtlCol="0">
            <a:spAutoFit/>
          </a:bodyPr>
          <a:lstStyle/>
          <a:p>
            <a:pPr algn="ctr"/>
            <a:r>
              <a:rPr kumimoji="1" lang="ja-JP" altLang="en-US" sz="2800" b="1" dirty="0">
                <a:latin typeface="メイリオ" panose="020B0604030504040204" pitchFamily="50" charset="-128"/>
                <a:ea typeface="メイリオ" panose="020B0604030504040204" pitchFamily="50" charset="-128"/>
              </a:rPr>
              <a:t>歯の喪失後、</a:t>
            </a:r>
            <a:endParaRPr kumimoji="1" lang="en-US" altLang="ja-JP" sz="28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　義歯を</a:t>
            </a:r>
            <a:r>
              <a:rPr kumimoji="1" lang="ja-JP" altLang="en-US" sz="2800" b="1" dirty="0">
                <a:latin typeface="メイリオ" panose="020B0604030504040204" pitchFamily="50" charset="-128"/>
                <a:ea typeface="メイリオ" panose="020B0604030504040204" pitchFamily="50" charset="-128"/>
              </a:rPr>
              <a:t>使わない</a:t>
            </a:r>
            <a:endParaRPr lang="en-US" altLang="ja-JP" sz="2800" b="1" dirty="0">
              <a:latin typeface="メイリオ" panose="020B0604030504040204" pitchFamily="50" charset="-128"/>
              <a:ea typeface="メイリオ" panose="020B0604030504040204" pitchFamily="50" charset="-128"/>
            </a:endParaRPr>
          </a:p>
          <a:p>
            <a:endParaRPr lang="en-US" altLang="ja-JP" sz="2800" b="1" i="1" dirty="0">
              <a:latin typeface="メイリオ" panose="020B0604030504040204" pitchFamily="50" charset="-128"/>
              <a:ea typeface="メイリオ" panose="020B0604030504040204" pitchFamily="50" charset="-128"/>
            </a:endParaRPr>
          </a:p>
          <a:p>
            <a:r>
              <a:rPr kumimoji="1" lang="ja-JP" altLang="en-US" sz="2800" b="1" i="1" dirty="0">
                <a:latin typeface="メイリオ" panose="020B0604030504040204" pitchFamily="50" charset="-128"/>
                <a:ea typeface="メイリオ" panose="020B0604030504040204" pitchFamily="50" charset="-128"/>
              </a:rPr>
              <a:t>　　</a:t>
            </a:r>
            <a:r>
              <a:rPr kumimoji="1" lang="ja-JP" altLang="en-US" sz="2800" b="1" dirty="0">
                <a:latin typeface="メイリオ" panose="020B0604030504040204" pitchFamily="50" charset="-128"/>
                <a:ea typeface="メイリオ" panose="020B0604030504040204" pitchFamily="50" charset="-128"/>
              </a:rPr>
              <a:t>２</a:t>
            </a:r>
            <a:r>
              <a:rPr kumimoji="1" lang="en-US" altLang="ja-JP" sz="2800" b="1" dirty="0">
                <a:latin typeface="メイリオ" panose="020B0604030504040204" pitchFamily="50" charset="-128"/>
                <a:ea typeface="メイリオ" panose="020B0604030504040204" pitchFamily="50" charset="-128"/>
              </a:rPr>
              <a:t>.</a:t>
            </a:r>
            <a:r>
              <a:rPr kumimoji="1" lang="ja-JP" altLang="en-US" sz="2800" b="1" dirty="0">
                <a:latin typeface="メイリオ" panose="020B0604030504040204" pitchFamily="50" charset="-128"/>
                <a:ea typeface="メイリオ" panose="020B0604030504040204" pitchFamily="50" charset="-128"/>
              </a:rPr>
              <a:t>５倍も</a:t>
            </a:r>
            <a:endParaRPr kumimoji="1" lang="en-US" altLang="ja-JP" sz="2800" b="1" dirty="0">
              <a:latin typeface="メイリオ" panose="020B0604030504040204" pitchFamily="50" charset="-128"/>
              <a:ea typeface="メイリオ" panose="020B0604030504040204" pitchFamily="50" charset="-128"/>
            </a:endParaRPr>
          </a:p>
          <a:p>
            <a:r>
              <a:rPr kumimoji="1" lang="ja-JP" altLang="en-US" sz="2800" b="1" dirty="0">
                <a:solidFill>
                  <a:srgbClr val="FF0000"/>
                </a:solidFill>
                <a:latin typeface="メイリオ" panose="020B0604030504040204" pitchFamily="50" charset="-128"/>
                <a:ea typeface="メイリオ" panose="020B0604030504040204" pitchFamily="50" charset="-128"/>
              </a:rPr>
              <a:t>「転倒」</a:t>
            </a:r>
            <a:r>
              <a:rPr kumimoji="1" lang="ja-JP" altLang="en-US" sz="2800" b="1" dirty="0">
                <a:latin typeface="メイリオ" panose="020B0604030504040204" pitchFamily="50" charset="-128"/>
                <a:ea typeface="メイリオ" panose="020B0604030504040204" pitchFamily="50" charset="-128"/>
              </a:rPr>
              <a:t>しやすい？</a:t>
            </a:r>
          </a:p>
        </p:txBody>
      </p:sp>
      <p:sp>
        <p:nvSpPr>
          <p:cNvPr id="6" name="下矢印 5"/>
          <p:cNvSpPr/>
          <p:nvPr/>
        </p:nvSpPr>
        <p:spPr>
          <a:xfrm>
            <a:off x="6497292" y="3276599"/>
            <a:ext cx="1008112" cy="476251"/>
          </a:xfrm>
          <a:prstGeom prst="downArrow">
            <a:avLst/>
          </a:prstGeom>
          <a:solidFill>
            <a:srgbClr val="E71F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9" name="正方形/長方形 8"/>
          <p:cNvSpPr/>
          <p:nvPr/>
        </p:nvSpPr>
        <p:spPr>
          <a:xfrm>
            <a:off x="1096415" y="5717941"/>
            <a:ext cx="3960440"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B050"/>
              </a:solidFill>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1062585" y="5843311"/>
            <a:ext cx="1429147" cy="584775"/>
          </a:xfrm>
          <a:prstGeom prst="rect">
            <a:avLst/>
          </a:prstGeom>
          <a:noFill/>
        </p:spPr>
        <p:txBody>
          <a:bodyPr wrap="square" rtlCol="0">
            <a:spAutoFit/>
          </a:bodyPr>
          <a:lstStyle/>
          <a:p>
            <a:r>
              <a:rPr kumimoji="1" lang="ja-JP" altLang="en-US" sz="1600" b="1" dirty="0">
                <a:latin typeface="メイリオ" panose="020B0604030504040204" pitchFamily="50" charset="-128"/>
                <a:ea typeface="メイリオ" panose="020B0604030504040204" pitchFamily="50" charset="-128"/>
              </a:rPr>
              <a:t>自分の歯</a:t>
            </a:r>
            <a:endParaRPr kumimoji="1" lang="en-US" altLang="ja-JP" sz="1600" b="1" dirty="0">
              <a:latin typeface="メイリオ" panose="020B0604030504040204" pitchFamily="50" charset="-128"/>
              <a:ea typeface="メイリオ" panose="020B0604030504040204" pitchFamily="50" charset="-128"/>
            </a:endParaRPr>
          </a:p>
          <a:p>
            <a:r>
              <a:rPr lang="en-US" altLang="ja-JP" sz="1600" b="1" dirty="0">
                <a:latin typeface="メイリオ" panose="020B0604030504040204" pitchFamily="50" charset="-128"/>
                <a:ea typeface="メイリオ" panose="020B0604030504040204" pitchFamily="50" charset="-128"/>
              </a:rPr>
              <a:t>20</a:t>
            </a:r>
            <a:r>
              <a:rPr lang="ja-JP" altLang="en-US" sz="1600" b="1" dirty="0">
                <a:latin typeface="メイリオ" panose="020B0604030504040204" pitchFamily="50" charset="-128"/>
                <a:ea typeface="メイリオ" panose="020B0604030504040204" pitchFamily="50" charset="-128"/>
              </a:rPr>
              <a:t>本以上</a:t>
            </a:r>
            <a:endParaRPr kumimoji="1" lang="ja-JP" altLang="en-US" sz="1600" b="1" dirty="0">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2291305" y="5820046"/>
            <a:ext cx="1368152" cy="584775"/>
          </a:xfrm>
          <a:prstGeom prst="rect">
            <a:avLst/>
          </a:prstGeom>
          <a:noFill/>
        </p:spPr>
        <p:txBody>
          <a:bodyPr wrap="square" rtlCol="0">
            <a:spAutoFit/>
          </a:bodyPr>
          <a:lstStyle/>
          <a:p>
            <a:r>
              <a:rPr kumimoji="1" lang="en-US" altLang="ja-JP" sz="1600" b="1" dirty="0">
                <a:latin typeface="メイリオ" panose="020B0604030504040204" pitchFamily="50" charset="-128"/>
                <a:ea typeface="メイリオ" panose="020B0604030504040204" pitchFamily="50" charset="-128"/>
              </a:rPr>
              <a:t>19</a:t>
            </a:r>
            <a:r>
              <a:rPr kumimoji="1" lang="ja-JP" altLang="en-US" sz="1600" b="1" dirty="0">
                <a:latin typeface="メイリオ" panose="020B0604030504040204" pitchFamily="50" charset="-128"/>
                <a:ea typeface="メイリオ" panose="020B0604030504040204" pitchFamily="50" charset="-128"/>
              </a:rPr>
              <a:t>本以下</a:t>
            </a:r>
            <a:endParaRPr kumimoji="1"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義歯を使用</a:t>
            </a:r>
            <a:endParaRPr kumimoji="1" lang="ja-JP" altLang="en-US" sz="1600" b="1" dirty="0">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3587025" y="5818576"/>
            <a:ext cx="1656184" cy="584775"/>
          </a:xfrm>
          <a:prstGeom prst="rect">
            <a:avLst/>
          </a:prstGeom>
          <a:noFill/>
        </p:spPr>
        <p:txBody>
          <a:bodyPr wrap="square" rtlCol="0">
            <a:spAutoFit/>
          </a:bodyPr>
          <a:lstStyle/>
          <a:p>
            <a:r>
              <a:rPr kumimoji="1" lang="en-US" altLang="ja-JP" sz="1600" b="1" dirty="0">
                <a:latin typeface="メイリオ" panose="020B0604030504040204" pitchFamily="50" charset="-128"/>
                <a:ea typeface="メイリオ" panose="020B0604030504040204" pitchFamily="50" charset="-128"/>
              </a:rPr>
              <a:t>19</a:t>
            </a:r>
            <a:r>
              <a:rPr kumimoji="1" lang="ja-JP" altLang="en-US" sz="1600" b="1" dirty="0">
                <a:latin typeface="メイリオ" panose="020B0604030504040204" pitchFamily="50" charset="-128"/>
                <a:ea typeface="メイリオ" panose="020B0604030504040204" pitchFamily="50" charset="-128"/>
              </a:rPr>
              <a:t>本以下</a:t>
            </a:r>
            <a:endParaRPr kumimoji="1"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義歯を未使用</a:t>
            </a:r>
            <a:endParaRPr kumimoji="1" lang="ja-JP" altLang="en-US" sz="1600" b="1" dirty="0">
              <a:latin typeface="メイリオ" panose="020B0604030504040204" pitchFamily="50" charset="-128"/>
              <a:ea typeface="メイリオ" panose="020B0604030504040204" pitchFamily="50" charset="-128"/>
            </a:endParaRPr>
          </a:p>
        </p:txBody>
      </p:sp>
      <p:sp>
        <p:nvSpPr>
          <p:cNvPr id="18" name="円/楕円 17"/>
          <p:cNvSpPr/>
          <p:nvPr/>
        </p:nvSpPr>
        <p:spPr>
          <a:xfrm>
            <a:off x="1086248" y="4743039"/>
            <a:ext cx="915563" cy="323247"/>
          </a:xfrm>
          <a:prstGeom prst="ellipse">
            <a:avLst/>
          </a:prstGeom>
          <a:solidFill>
            <a:schemeClr val="bg1"/>
          </a:solidFill>
          <a:ln w="38100">
            <a:solidFill>
              <a:srgbClr val="E71F3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latin typeface="メイリオ" panose="020B0604030504040204" pitchFamily="50" charset="-128"/>
                <a:ea typeface="メイリオ" panose="020B0604030504040204" pitchFamily="50" charset="-128"/>
              </a:rPr>
              <a:t>1</a:t>
            </a:r>
            <a:endParaRPr kumimoji="1" lang="ja-JP" altLang="en-US" b="1" dirty="0">
              <a:solidFill>
                <a:schemeClr val="tx1"/>
              </a:solidFill>
              <a:latin typeface="メイリオ" panose="020B0604030504040204" pitchFamily="50" charset="-128"/>
              <a:ea typeface="メイリオ" panose="020B0604030504040204" pitchFamily="50" charset="-128"/>
            </a:endParaRPr>
          </a:p>
        </p:txBody>
      </p:sp>
      <p:pic>
        <p:nvPicPr>
          <p:cNvPr id="19" name="Picture 4">
            <a:extLst>
              <a:ext uri="{FF2B5EF4-FFF2-40B4-BE49-F238E27FC236}">
                <a16:creationId xmlns:a16="http://schemas.microsoft.com/office/drawing/2014/main" id="{A68EE485-5787-4C8A-9970-1A78D350D6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1610" y="5603708"/>
            <a:ext cx="1672389" cy="125429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８０２０ロゴマーク">
            <a:extLst>
              <a:ext uri="{FF2B5EF4-FFF2-40B4-BE49-F238E27FC236}">
                <a16:creationId xmlns:a16="http://schemas.microsoft.com/office/drawing/2014/main" id="{B5E2E467-0273-48FB-83B2-83F891CDD0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603" y="145634"/>
            <a:ext cx="1498406" cy="504072"/>
          </a:xfrm>
          <a:prstGeom prst="rect">
            <a:avLst/>
          </a:prstGeom>
          <a:noFill/>
          <a:extLst>
            <a:ext uri="{909E8E84-426E-40DD-AFC4-6F175D3DCCD1}">
              <a14:hiddenFill xmlns:a14="http://schemas.microsoft.com/office/drawing/2010/main">
                <a:solidFill>
                  <a:srgbClr val="FFFFFF"/>
                </a:solidFill>
              </a14:hiddenFill>
            </a:ext>
          </a:extLst>
        </p:spPr>
      </p:pic>
      <p:sp>
        <p:nvSpPr>
          <p:cNvPr id="21" name="テキスト ボックス 4">
            <a:extLst>
              <a:ext uri="{FF2B5EF4-FFF2-40B4-BE49-F238E27FC236}">
                <a16:creationId xmlns:a16="http://schemas.microsoft.com/office/drawing/2014/main" id="{7ADAA4B4-EA1C-461C-AC3A-EEFB93A5C5BB}"/>
              </a:ext>
            </a:extLst>
          </p:cNvPr>
          <p:cNvSpPr txBox="1">
            <a:spLocks noChangeArrowheads="1"/>
          </p:cNvSpPr>
          <p:nvPr/>
        </p:nvSpPr>
        <p:spPr bwMode="auto">
          <a:xfrm>
            <a:off x="0" y="775253"/>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lang="ja-JP" altLang="en-US" sz="3600" b="1" dirty="0">
                <a:solidFill>
                  <a:srgbClr val="00B050"/>
                </a:solidFill>
                <a:latin typeface="メイリオ" panose="020B0604030504040204" pitchFamily="50" charset="-128"/>
                <a:ea typeface="メイリオ" panose="020B0604030504040204" pitchFamily="50" charset="-128"/>
              </a:rPr>
              <a:t>歯数･義歯使用の有無</a:t>
            </a:r>
            <a:r>
              <a:rPr lang="ja-JP" altLang="en-US" sz="3600" b="1" spc="-300" dirty="0">
                <a:solidFill>
                  <a:srgbClr val="00B050"/>
                </a:solidFill>
                <a:latin typeface="メイリオ" panose="020B0604030504040204" pitchFamily="50" charset="-128"/>
                <a:ea typeface="メイリオ" panose="020B0604030504040204" pitchFamily="50" charset="-128"/>
              </a:rPr>
              <a:t>と「転倒」と</a:t>
            </a:r>
            <a:r>
              <a:rPr lang="ja-JP" altLang="en-US" sz="3600" b="1" dirty="0">
                <a:solidFill>
                  <a:srgbClr val="00B050"/>
                </a:solidFill>
                <a:latin typeface="メイリオ" panose="020B0604030504040204" pitchFamily="50" charset="-128"/>
                <a:ea typeface="メイリオ" panose="020B0604030504040204" pitchFamily="50" charset="-128"/>
              </a:rPr>
              <a:t>の関係</a:t>
            </a:r>
          </a:p>
        </p:txBody>
      </p:sp>
      <p:sp>
        <p:nvSpPr>
          <p:cNvPr id="2" name="正方形/長方形 1">
            <a:extLst>
              <a:ext uri="{FF2B5EF4-FFF2-40B4-BE49-F238E27FC236}">
                <a16:creationId xmlns:a16="http://schemas.microsoft.com/office/drawing/2014/main" id="{EFA1FE7A-0991-430B-B5FC-8CB4E12B75F3}"/>
              </a:ext>
            </a:extLst>
          </p:cNvPr>
          <p:cNvSpPr/>
          <p:nvPr/>
        </p:nvSpPr>
        <p:spPr>
          <a:xfrm>
            <a:off x="633506" y="1305928"/>
            <a:ext cx="4320988" cy="439575"/>
          </a:xfrm>
          <a:prstGeom prst="rect">
            <a:avLst/>
          </a:prstGeom>
          <a:solidFill>
            <a:schemeClr val="bg1"/>
          </a:solidFill>
          <a:ln w="635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600" b="1" dirty="0">
                <a:latin typeface="メイリオ" panose="020B0604030504040204" pitchFamily="50" charset="-128"/>
                <a:ea typeface="メイリオ" panose="020B0604030504040204" pitchFamily="50" charset="-128"/>
              </a:rPr>
              <a:t>20</a:t>
            </a:r>
            <a:r>
              <a:rPr kumimoji="1" lang="ja-JP" altLang="en-US" sz="1600" b="1" dirty="0">
                <a:latin typeface="メイリオ" panose="020B0604030504040204" pitchFamily="50" charset="-128"/>
                <a:ea typeface="メイリオ" panose="020B0604030504040204" pitchFamily="50" charset="-128"/>
              </a:rPr>
              <a:t>歳以上の者を</a:t>
            </a:r>
            <a:r>
              <a:rPr kumimoji="1" lang="en-US" altLang="ja-JP" sz="1600" b="1" dirty="0">
                <a:latin typeface="メイリオ" panose="020B0604030504040204" pitchFamily="50" charset="-128"/>
                <a:ea typeface="メイリオ" panose="020B0604030504040204" pitchFamily="50" charset="-128"/>
              </a:rPr>
              <a:t>1</a:t>
            </a:r>
            <a:r>
              <a:rPr kumimoji="1" lang="ja-JP" altLang="en-US" sz="1600" b="1" dirty="0">
                <a:latin typeface="メイリオ" panose="020B0604030504040204" pitchFamily="50" charset="-128"/>
                <a:ea typeface="メイリオ" panose="020B0604030504040204" pitchFamily="50" charset="-128"/>
              </a:rPr>
              <a:t>とした場合のオッズ比</a:t>
            </a:r>
          </a:p>
        </p:txBody>
      </p:sp>
      <p:sp>
        <p:nvSpPr>
          <p:cNvPr id="23" name="Google Shape;27;p35">
            <a:extLst>
              <a:ext uri="{FF2B5EF4-FFF2-40B4-BE49-F238E27FC236}">
                <a16:creationId xmlns:a16="http://schemas.microsoft.com/office/drawing/2014/main" id="{C469AF42-B944-40DC-9851-2B482E4F1E34}"/>
              </a:ext>
            </a:extLst>
          </p:cNvPr>
          <p:cNvSpPr txBox="1"/>
          <p:nvPr/>
        </p:nvSpPr>
        <p:spPr>
          <a:xfrm>
            <a:off x="246832" y="6624392"/>
            <a:ext cx="2653386"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16</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kumimoji="1" lang="en-US" altLang="ja-JP" sz="900" dirty="0">
                <a:latin typeface="メイリオ" panose="020B0604030504040204" pitchFamily="50" charset="-128"/>
                <a:ea typeface="メイリオ" panose="020B0604030504040204" pitchFamily="50" charset="-128"/>
              </a:rPr>
              <a:t>8020</a:t>
            </a:r>
            <a:r>
              <a:rPr kumimoji="1" lang="ja-JP" altLang="en-US" sz="900" dirty="0">
                <a:latin typeface="メイリオ" panose="020B0604030504040204" pitchFamily="50" charset="-128"/>
                <a:ea typeface="メイリオ" panose="020B0604030504040204" pitchFamily="50" charset="-128"/>
              </a:rPr>
              <a:t>達成型社会の産業歯科保健　パート</a:t>
            </a:r>
            <a:r>
              <a:rPr kumimoji="1" lang="en-US" altLang="ja-JP" sz="900" dirty="0">
                <a:latin typeface="メイリオ" panose="020B0604030504040204" pitchFamily="50" charset="-128"/>
                <a:ea typeface="メイリオ" panose="020B0604030504040204" pitchFamily="50" charset="-128"/>
              </a:rPr>
              <a:t>1</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pic>
        <p:nvPicPr>
          <p:cNvPr id="15362" name="Picture 2" descr="部分入れ歯のイラスト">
            <a:extLst>
              <a:ext uri="{FF2B5EF4-FFF2-40B4-BE49-F238E27FC236}">
                <a16:creationId xmlns:a16="http://schemas.microsoft.com/office/drawing/2014/main" id="{990AE126-70D8-483B-A0C6-FA429D1823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86450" y="1071912"/>
            <a:ext cx="1838325" cy="1672876"/>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階段で転ぶ人のイラスト（男性）">
            <a:extLst>
              <a:ext uri="{FF2B5EF4-FFF2-40B4-BE49-F238E27FC236}">
                <a16:creationId xmlns:a16="http://schemas.microsoft.com/office/drawing/2014/main" id="{83534E4B-8ADE-41D2-8320-57A81A5FDC1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00764" y="4486275"/>
            <a:ext cx="1719262" cy="1767878"/>
          </a:xfrm>
          <a:prstGeom prst="rect">
            <a:avLst/>
          </a:prstGeom>
          <a:noFill/>
          <a:extLst>
            <a:ext uri="{909E8E84-426E-40DD-AFC4-6F175D3DCCD1}">
              <a14:hiddenFill xmlns:a14="http://schemas.microsoft.com/office/drawing/2010/main">
                <a:solidFill>
                  <a:srgbClr val="FFFFFF"/>
                </a:solidFill>
              </a14:hiddenFill>
            </a:ext>
          </a:extLst>
        </p:spPr>
      </p:pic>
      <p:sp>
        <p:nvSpPr>
          <p:cNvPr id="24" name="円/楕円 17">
            <a:extLst>
              <a:ext uri="{FF2B5EF4-FFF2-40B4-BE49-F238E27FC236}">
                <a16:creationId xmlns:a16="http://schemas.microsoft.com/office/drawing/2014/main" id="{3D2DB243-8C5F-4749-BFFE-60588472B489}"/>
              </a:ext>
            </a:extLst>
          </p:cNvPr>
          <p:cNvSpPr/>
          <p:nvPr/>
        </p:nvSpPr>
        <p:spPr>
          <a:xfrm>
            <a:off x="3656437" y="3750794"/>
            <a:ext cx="955034" cy="323247"/>
          </a:xfrm>
          <a:prstGeom prst="ellipse">
            <a:avLst/>
          </a:prstGeom>
          <a:solidFill>
            <a:schemeClr val="bg1"/>
          </a:solidFill>
          <a:ln w="38100">
            <a:solidFill>
              <a:srgbClr val="E71F3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latin typeface="メイリオ" panose="020B0604030504040204" pitchFamily="50" charset="-128"/>
                <a:ea typeface="メイリオ" panose="020B0604030504040204" pitchFamily="50" charset="-128"/>
              </a:rPr>
              <a:t>2.5</a:t>
            </a:r>
            <a:endParaRPr kumimoji="1" lang="ja-JP" altLang="en-US" b="1" dirty="0">
              <a:solidFill>
                <a:schemeClr val="tx1"/>
              </a:solidFill>
              <a:latin typeface="メイリオ" panose="020B0604030504040204" pitchFamily="50" charset="-128"/>
              <a:ea typeface="メイリオ" panose="020B0604030504040204" pitchFamily="50" charset="-128"/>
            </a:endParaRPr>
          </a:p>
        </p:txBody>
      </p:sp>
      <p:sp>
        <p:nvSpPr>
          <p:cNvPr id="22" name="object 91">
            <a:extLst>
              <a:ext uri="{FF2B5EF4-FFF2-40B4-BE49-F238E27FC236}">
                <a16:creationId xmlns:a16="http://schemas.microsoft.com/office/drawing/2014/main" id="{B946ABE6-2DAE-4EF2-82C3-B6093F9F067E}"/>
              </a:ext>
            </a:extLst>
          </p:cNvPr>
          <p:cNvSpPr txBox="1"/>
          <p:nvPr/>
        </p:nvSpPr>
        <p:spPr>
          <a:xfrm>
            <a:off x="2405937" y="6370719"/>
            <a:ext cx="5527658" cy="359191"/>
          </a:xfrm>
          <a:prstGeom prst="rect">
            <a:avLst/>
          </a:prstGeom>
        </p:spPr>
        <p:txBody>
          <a:bodyPr vert="horz" wrap="square" lIns="0" tIns="25517" rIns="0" bIns="0" rtlCol="0">
            <a:spAutoFit/>
          </a:bodyPr>
          <a:lstStyle/>
          <a:p>
            <a:pPr marL="21264">
              <a:spcBef>
                <a:spcPts val="201"/>
              </a:spcBef>
            </a:pPr>
            <a:r>
              <a:rPr lang="ja-JP" altLang="en-US" sz="1000" spc="33" dirty="0">
                <a:solidFill>
                  <a:srgbClr val="231F20"/>
                </a:solidFill>
                <a:latin typeface="メイリオ" panose="020B0604030504040204" pitchFamily="50" charset="-128"/>
                <a:ea typeface="メイリオ" panose="020B0604030504040204" pitchFamily="50" charset="-128"/>
                <a:cs typeface="Microsoft JhengHei"/>
              </a:rPr>
              <a:t>出典：</a:t>
            </a:r>
            <a:r>
              <a:rPr lang="en-US" altLang="ja-JP" sz="1000" spc="33" dirty="0">
                <a:solidFill>
                  <a:srgbClr val="231F20"/>
                </a:solidFill>
                <a:latin typeface="メイリオ" panose="020B0604030504040204" pitchFamily="50" charset="-128"/>
                <a:ea typeface="メイリオ" panose="020B0604030504040204" pitchFamily="50" charset="-128"/>
                <a:cs typeface="Microsoft JhengHei"/>
              </a:rPr>
              <a:t>Yamamoto T, et al. Dental status and incident falls among older Japanese: </a:t>
            </a:r>
          </a:p>
          <a:p>
            <a:pPr marL="21264">
              <a:spcBef>
                <a:spcPts val="201"/>
              </a:spcBef>
            </a:pPr>
            <a:r>
              <a:rPr lang="ja-JP" altLang="en-US" sz="1000" spc="33" dirty="0">
                <a:solidFill>
                  <a:srgbClr val="231F20"/>
                </a:solidFill>
                <a:latin typeface="メイリオ" panose="020B0604030504040204" pitchFamily="50" charset="-128"/>
                <a:ea typeface="メイリオ" panose="020B0604030504040204" pitchFamily="50" charset="-128"/>
                <a:cs typeface="Microsoft JhengHei"/>
              </a:rPr>
              <a:t>　　　</a:t>
            </a:r>
            <a:r>
              <a:rPr lang="en-US" altLang="ja-JP" sz="1000" spc="33" dirty="0">
                <a:solidFill>
                  <a:srgbClr val="231F20"/>
                </a:solidFill>
                <a:latin typeface="メイリオ" panose="020B0604030504040204" pitchFamily="50" charset="-128"/>
                <a:ea typeface="メイリオ" panose="020B0604030504040204" pitchFamily="50" charset="-128"/>
                <a:cs typeface="Microsoft JhengHei"/>
              </a:rPr>
              <a:t>a prospective cohort study. BMJ Open. 2</a:t>
            </a:r>
            <a:r>
              <a:rPr lang="ja-JP" altLang="en-US" sz="1000" spc="33" dirty="0">
                <a:solidFill>
                  <a:srgbClr val="231F20"/>
                </a:solidFill>
                <a:latin typeface="メイリオ" panose="020B0604030504040204" pitchFamily="50" charset="-128"/>
                <a:ea typeface="メイリオ" panose="020B0604030504040204" pitchFamily="50" charset="-128"/>
                <a:cs typeface="Microsoft JhengHei"/>
              </a:rPr>
              <a:t>：</a:t>
            </a:r>
            <a:r>
              <a:rPr lang="en-US" altLang="ja-JP" sz="1000" spc="33" dirty="0">
                <a:solidFill>
                  <a:srgbClr val="231F20"/>
                </a:solidFill>
                <a:latin typeface="メイリオ" panose="020B0604030504040204" pitchFamily="50" charset="-128"/>
                <a:ea typeface="メイリオ" panose="020B0604030504040204" pitchFamily="50" charset="-128"/>
                <a:cs typeface="Microsoft JhengHei"/>
              </a:rPr>
              <a:t>e001262, 2012.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８０２０ロゴマーク">
            <a:extLst>
              <a:ext uri="{FF2B5EF4-FFF2-40B4-BE49-F238E27FC236}">
                <a16:creationId xmlns:a16="http://schemas.microsoft.com/office/drawing/2014/main" id="{D4516A5B-6A96-4DE2-9F71-4A56B137F8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603" y="145634"/>
            <a:ext cx="1498406" cy="504072"/>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4">
            <a:extLst>
              <a:ext uri="{FF2B5EF4-FFF2-40B4-BE49-F238E27FC236}">
                <a16:creationId xmlns:a16="http://schemas.microsoft.com/office/drawing/2014/main" id="{E81024D6-1F38-44C9-AC82-E229FCA1E5FA}"/>
              </a:ext>
            </a:extLst>
          </p:cNvPr>
          <p:cNvSpPr txBox="1">
            <a:spLocks noChangeArrowheads="1"/>
          </p:cNvSpPr>
          <p:nvPr/>
        </p:nvSpPr>
        <p:spPr bwMode="auto">
          <a:xfrm>
            <a:off x="0" y="613328"/>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lang="ja-JP" altLang="en-US" sz="4400" b="1" dirty="0">
                <a:solidFill>
                  <a:srgbClr val="00B050"/>
                </a:solidFill>
                <a:latin typeface="メイリオ" panose="020B0604030504040204" pitchFamily="50" charset="-128"/>
                <a:ea typeface="メイリオ" panose="020B0604030504040204" pitchFamily="50" charset="-128"/>
              </a:rPr>
              <a:t>オーラルフレイルの定義</a:t>
            </a:r>
          </a:p>
        </p:txBody>
      </p:sp>
      <p:sp>
        <p:nvSpPr>
          <p:cNvPr id="11" name="Google Shape;27;p35">
            <a:extLst>
              <a:ext uri="{FF2B5EF4-FFF2-40B4-BE49-F238E27FC236}">
                <a16:creationId xmlns:a16="http://schemas.microsoft.com/office/drawing/2014/main" id="{B8FA9CC0-7937-454E-855C-B849C8FB8645}"/>
              </a:ext>
            </a:extLst>
          </p:cNvPr>
          <p:cNvSpPr txBox="1"/>
          <p:nvPr/>
        </p:nvSpPr>
        <p:spPr>
          <a:xfrm>
            <a:off x="246832" y="6624392"/>
            <a:ext cx="2588732"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17</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kumimoji="1" lang="en-US" altLang="ja-JP" sz="900" dirty="0">
                <a:latin typeface="メイリオ" panose="020B0604030504040204" pitchFamily="50" charset="-128"/>
                <a:ea typeface="メイリオ" panose="020B0604030504040204" pitchFamily="50" charset="-128"/>
              </a:rPr>
              <a:t>8020</a:t>
            </a:r>
            <a:r>
              <a:rPr kumimoji="1" lang="ja-JP" altLang="en-US" sz="900" dirty="0">
                <a:latin typeface="メイリオ" panose="020B0604030504040204" pitchFamily="50" charset="-128"/>
                <a:ea typeface="メイリオ" panose="020B0604030504040204" pitchFamily="50" charset="-128"/>
              </a:rPr>
              <a:t>達成型社会の産業歯科保健　パート</a:t>
            </a:r>
            <a:r>
              <a:rPr kumimoji="1" lang="en-US" altLang="ja-JP" sz="900" dirty="0">
                <a:latin typeface="メイリオ" panose="020B0604030504040204" pitchFamily="50" charset="-128"/>
                <a:ea typeface="メイリオ" panose="020B0604030504040204" pitchFamily="50" charset="-128"/>
              </a:rPr>
              <a:t>1</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sp>
        <p:nvSpPr>
          <p:cNvPr id="44" name="四角形: 角を丸くする 43">
            <a:extLst>
              <a:ext uri="{FF2B5EF4-FFF2-40B4-BE49-F238E27FC236}">
                <a16:creationId xmlns:a16="http://schemas.microsoft.com/office/drawing/2014/main" id="{12A5D984-F4FD-456C-A84B-A0D206D78132}"/>
              </a:ext>
            </a:extLst>
          </p:cNvPr>
          <p:cNvSpPr/>
          <p:nvPr/>
        </p:nvSpPr>
        <p:spPr>
          <a:xfrm>
            <a:off x="359568" y="1866901"/>
            <a:ext cx="8424863" cy="1419224"/>
          </a:xfrm>
          <a:prstGeom prst="roundRect">
            <a:avLst>
              <a:gd name="adj" fmla="val 5112"/>
            </a:avLst>
          </a:prstGeom>
          <a:solidFill>
            <a:schemeClr val="bg1"/>
          </a:solidFill>
          <a:ln w="63500">
            <a:solidFill>
              <a:schemeClr val="accent6">
                <a:lumMod val="40000"/>
                <a:lumOff val="60000"/>
              </a:schemeClr>
            </a:solidFill>
          </a:ln>
        </p:spPr>
        <p:style>
          <a:lnRef idx="2">
            <a:schemeClr val="accent1"/>
          </a:lnRef>
          <a:fillRef idx="1">
            <a:schemeClr val="lt1"/>
          </a:fillRef>
          <a:effectRef idx="0">
            <a:schemeClr val="accent1"/>
          </a:effectRef>
          <a:fontRef idx="minor">
            <a:schemeClr val="dk1"/>
          </a:fontRef>
        </p:style>
        <p:txBody>
          <a:bodyPr lIns="36000" bIns="0" rtlCol="0" anchor="ctr"/>
          <a:lstStyle/>
          <a:p>
            <a:pPr algn="ctr">
              <a:lnSpc>
                <a:spcPct val="100000"/>
              </a:lnSpc>
            </a:pPr>
            <a:endParaRPr lang="en-US" altLang="ja-JP" sz="1050" b="1">
              <a:solidFill>
                <a:schemeClr val="tx1"/>
              </a:solidFill>
              <a:latin typeface="メイリオ" panose="020B0604030504040204" pitchFamily="50" charset="-128"/>
              <a:ea typeface="メイリオ" panose="020B0604030504040204" pitchFamily="50" charset="-128"/>
            </a:endParaRPr>
          </a:p>
          <a:p>
            <a:pPr marR="5080" algn="ctr">
              <a:lnSpc>
                <a:spcPct val="130000"/>
              </a:lnSpc>
            </a:pPr>
            <a:r>
              <a:rPr lang="ja-JP" altLang="en-US" sz="2000" b="1">
                <a:solidFill>
                  <a:schemeClr val="tx1"/>
                </a:solidFill>
                <a:latin typeface="メイリオ" panose="020B0604030504040204" pitchFamily="50" charset="-128"/>
                <a:ea typeface="メイリオ" panose="020B0604030504040204" pitchFamily="50" charset="-128"/>
              </a:rPr>
              <a:t>オーラルフレイルは、</a:t>
            </a:r>
            <a:endParaRPr lang="en-US" altLang="ja-JP" sz="2000" b="1">
              <a:solidFill>
                <a:schemeClr val="tx1"/>
              </a:solidFill>
              <a:latin typeface="メイリオ" panose="020B0604030504040204" pitchFamily="50" charset="-128"/>
              <a:ea typeface="メイリオ" panose="020B0604030504040204" pitchFamily="50" charset="-128"/>
            </a:endParaRPr>
          </a:p>
          <a:p>
            <a:pPr marR="5080" algn="ctr">
              <a:lnSpc>
                <a:spcPct val="130000"/>
              </a:lnSpc>
            </a:pPr>
            <a:r>
              <a:rPr lang="en-US" altLang="ja-JP" sz="2000" b="1">
                <a:solidFill>
                  <a:schemeClr val="tx1"/>
                </a:solidFill>
                <a:latin typeface="メイリオ" panose="020B0604030504040204" pitchFamily="50" charset="-128"/>
                <a:ea typeface="メイリオ" panose="020B0604030504040204" pitchFamily="50" charset="-128"/>
              </a:rPr>
              <a:t>⼝</a:t>
            </a:r>
            <a:r>
              <a:rPr lang="ja-JP" altLang="en-US" sz="2000" b="1">
                <a:solidFill>
                  <a:schemeClr val="tx1"/>
                </a:solidFill>
                <a:latin typeface="メイリオ" panose="020B0604030504040204" pitchFamily="50" charset="-128"/>
                <a:ea typeface="メイリオ" panose="020B0604030504040204" pitchFamily="50" charset="-128"/>
              </a:rPr>
              <a:t>の機能の健常な状態 </a:t>
            </a:r>
            <a:r>
              <a:rPr lang="en-US" altLang="ja-JP" sz="2000" b="1">
                <a:solidFill>
                  <a:schemeClr val="tx1"/>
                </a:solidFill>
                <a:latin typeface="メイリオ" panose="020B0604030504040204" pitchFamily="50" charset="-128"/>
                <a:ea typeface="メイリオ" panose="020B0604030504040204" pitchFamily="50" charset="-128"/>
              </a:rPr>
              <a:t>(</a:t>
            </a:r>
            <a:r>
              <a:rPr lang="ja-JP" altLang="en-US" sz="2000" b="1">
                <a:solidFill>
                  <a:schemeClr val="tx1"/>
                </a:solidFill>
                <a:latin typeface="メイリオ" panose="020B0604030504040204" pitchFamily="50" charset="-128"/>
                <a:ea typeface="メイリオ" panose="020B0604030504040204" pitchFamily="50" charset="-128"/>
              </a:rPr>
              <a:t>いわゆる</a:t>
            </a:r>
            <a:r>
              <a:rPr lang="en-US" altLang="ja-JP" sz="2000" b="1">
                <a:solidFill>
                  <a:schemeClr val="tx1"/>
                </a:solidFill>
                <a:latin typeface="メイリオ" panose="020B0604030504040204" pitchFamily="50" charset="-128"/>
                <a:ea typeface="メイリオ" panose="020B0604030504040204" pitchFamily="50" charset="-128"/>
              </a:rPr>
              <a:t>『</a:t>
            </a:r>
            <a:r>
              <a:rPr lang="ja-JP" altLang="en-US" sz="2000" b="1">
                <a:solidFill>
                  <a:schemeClr val="tx1"/>
                </a:solidFill>
                <a:latin typeface="メイリオ" panose="020B0604030504040204" pitchFamily="50" charset="-128"/>
                <a:ea typeface="メイリオ" panose="020B0604030504040204" pitchFamily="50" charset="-128"/>
              </a:rPr>
              <a:t>健⼝</a:t>
            </a:r>
            <a:r>
              <a:rPr lang="en-US" altLang="ja-JP" sz="2000" b="1">
                <a:solidFill>
                  <a:schemeClr val="tx1"/>
                </a:solidFill>
                <a:latin typeface="メイリオ" panose="020B0604030504040204" pitchFamily="50" charset="-128"/>
                <a:ea typeface="メイリオ" panose="020B0604030504040204" pitchFamily="50" charset="-128"/>
              </a:rPr>
              <a:t>』) </a:t>
            </a:r>
            <a:r>
              <a:rPr lang="ja-JP" altLang="en-US" sz="2000" b="1">
                <a:solidFill>
                  <a:schemeClr val="tx1"/>
                </a:solidFill>
                <a:latin typeface="メイリオ" panose="020B0604030504040204" pitchFamily="50" charset="-128"/>
                <a:ea typeface="メイリオ" panose="020B0604030504040204" pitchFamily="50" charset="-128"/>
              </a:rPr>
              <a:t>と</a:t>
            </a:r>
          </a:p>
          <a:p>
            <a:pPr marR="5080" algn="ctr">
              <a:lnSpc>
                <a:spcPct val="130000"/>
              </a:lnSpc>
            </a:pPr>
            <a:r>
              <a:rPr lang="en-US" altLang="ja-JP" sz="2000" b="1">
                <a:solidFill>
                  <a:schemeClr val="tx1"/>
                </a:solidFill>
                <a:latin typeface="メイリオ" panose="020B0604030504040204" pitchFamily="50" charset="-128"/>
                <a:ea typeface="メイリオ" panose="020B0604030504040204" pitchFamily="50" charset="-128"/>
              </a:rPr>
              <a:t>『⼝</a:t>
            </a:r>
            <a:r>
              <a:rPr lang="ja-JP" altLang="en-US" sz="2000" b="1">
                <a:solidFill>
                  <a:schemeClr val="tx1"/>
                </a:solidFill>
                <a:latin typeface="メイリオ" panose="020B0604030504040204" pitchFamily="50" charset="-128"/>
                <a:ea typeface="メイリオ" panose="020B0604030504040204" pitchFamily="50" charset="-128"/>
              </a:rPr>
              <a:t>の機能低下</a:t>
            </a:r>
            <a:r>
              <a:rPr lang="en-US" altLang="ja-JP" sz="2000" b="1">
                <a:solidFill>
                  <a:schemeClr val="tx1"/>
                </a:solidFill>
                <a:latin typeface="メイリオ" panose="020B0604030504040204" pitchFamily="50" charset="-128"/>
                <a:ea typeface="メイリオ" panose="020B0604030504040204" pitchFamily="50" charset="-128"/>
              </a:rPr>
              <a:t>』</a:t>
            </a:r>
            <a:r>
              <a:rPr lang="ja-JP" altLang="en-US" sz="2000" b="1">
                <a:solidFill>
                  <a:schemeClr val="tx1"/>
                </a:solidFill>
                <a:latin typeface="メイリオ" panose="020B0604030504040204" pitchFamily="50" charset="-128"/>
                <a:ea typeface="メイリオ" panose="020B0604030504040204" pitchFamily="50" charset="-128"/>
              </a:rPr>
              <a:t>との間にある状態である。</a:t>
            </a:r>
          </a:p>
        </p:txBody>
      </p:sp>
      <p:sp>
        <p:nvSpPr>
          <p:cNvPr id="45" name="四角形: 角を丸くする 44">
            <a:extLst>
              <a:ext uri="{FF2B5EF4-FFF2-40B4-BE49-F238E27FC236}">
                <a16:creationId xmlns:a16="http://schemas.microsoft.com/office/drawing/2014/main" id="{28580897-0292-BEDD-8B56-F9560E4F11FF}"/>
              </a:ext>
            </a:extLst>
          </p:cNvPr>
          <p:cNvSpPr/>
          <p:nvPr/>
        </p:nvSpPr>
        <p:spPr>
          <a:xfrm>
            <a:off x="2881143" y="1677764"/>
            <a:ext cx="3381714" cy="396000"/>
          </a:xfrm>
          <a:prstGeom prst="roundRect">
            <a:avLst>
              <a:gd name="adj" fmla="val 3334"/>
            </a:avLst>
          </a:prstGeom>
          <a:solidFill>
            <a:srgbClr val="00B050"/>
          </a:solidFill>
          <a:ln w="63500">
            <a:solidFill>
              <a:srgbClr val="00B050"/>
            </a:solidFill>
          </a:ln>
        </p:spPr>
        <p:style>
          <a:lnRef idx="2">
            <a:schemeClr val="accent1"/>
          </a:lnRef>
          <a:fillRef idx="1">
            <a:schemeClr val="lt1"/>
          </a:fillRef>
          <a:effectRef idx="0">
            <a:schemeClr val="accent1"/>
          </a:effectRef>
          <a:fontRef idx="minor">
            <a:schemeClr val="dk1"/>
          </a:fontRef>
        </p:style>
        <p:txBody>
          <a:bodyPr tIns="108000" rtlCol="0" anchor="ctr"/>
          <a:lstStyle/>
          <a:p>
            <a:pPr marL="93345" algn="ctr">
              <a:lnSpc>
                <a:spcPct val="100000"/>
              </a:lnSpc>
              <a:spcBef>
                <a:spcPts val="2495"/>
              </a:spcBef>
            </a:pPr>
            <a:r>
              <a:rPr lang="ja-JP" altLang="en-US" sz="2000" b="1">
                <a:solidFill>
                  <a:schemeClr val="bg1"/>
                </a:solidFill>
                <a:latin typeface="メイリオ" panose="020B0604030504040204" pitchFamily="50" charset="-128"/>
                <a:ea typeface="メイリオ" panose="020B0604030504040204" pitchFamily="50" charset="-128"/>
              </a:rPr>
              <a:t>オーラルフレイルの概念</a:t>
            </a:r>
          </a:p>
        </p:txBody>
      </p:sp>
      <p:pic>
        <p:nvPicPr>
          <p:cNvPr id="8" name="Picture 4">
            <a:extLst>
              <a:ext uri="{FF2B5EF4-FFF2-40B4-BE49-F238E27FC236}">
                <a16:creationId xmlns:a16="http://schemas.microsoft.com/office/drawing/2014/main" id="{EE2B899A-CD3A-E1E5-B274-84468C9E8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1610" y="5603708"/>
            <a:ext cx="1672389" cy="1254292"/>
          </a:xfrm>
          <a:prstGeom prst="rect">
            <a:avLst/>
          </a:prstGeom>
          <a:noFill/>
          <a:extLst>
            <a:ext uri="{909E8E84-426E-40DD-AFC4-6F175D3DCCD1}">
              <a14:hiddenFill xmlns:a14="http://schemas.microsoft.com/office/drawing/2010/main">
                <a:solidFill>
                  <a:srgbClr val="FFFFFF"/>
                </a:solidFill>
              </a14:hiddenFill>
            </a:ext>
          </a:extLst>
        </p:spPr>
      </p:pic>
      <p:sp>
        <p:nvSpPr>
          <p:cNvPr id="9" name="四角形: 角を丸くする 8">
            <a:extLst>
              <a:ext uri="{FF2B5EF4-FFF2-40B4-BE49-F238E27FC236}">
                <a16:creationId xmlns:a16="http://schemas.microsoft.com/office/drawing/2014/main" id="{D97AF1B6-BBBC-7943-999E-10FF2A4E2BFF}"/>
              </a:ext>
            </a:extLst>
          </p:cNvPr>
          <p:cNvSpPr/>
          <p:nvPr/>
        </p:nvSpPr>
        <p:spPr>
          <a:xfrm>
            <a:off x="359568" y="3819525"/>
            <a:ext cx="8424863" cy="1895475"/>
          </a:xfrm>
          <a:prstGeom prst="roundRect">
            <a:avLst>
              <a:gd name="adj" fmla="val 5112"/>
            </a:avLst>
          </a:prstGeom>
          <a:solidFill>
            <a:schemeClr val="bg1"/>
          </a:solidFill>
          <a:ln w="63500">
            <a:solidFill>
              <a:schemeClr val="accent6">
                <a:lumMod val="40000"/>
                <a:lumOff val="60000"/>
              </a:schemeClr>
            </a:solidFill>
          </a:ln>
        </p:spPr>
        <p:style>
          <a:lnRef idx="2">
            <a:schemeClr val="accent1"/>
          </a:lnRef>
          <a:fillRef idx="1">
            <a:schemeClr val="lt1"/>
          </a:fillRef>
          <a:effectRef idx="0">
            <a:schemeClr val="accent1"/>
          </a:effectRef>
          <a:fontRef idx="minor">
            <a:schemeClr val="dk1"/>
          </a:fontRef>
        </p:style>
        <p:txBody>
          <a:bodyPr lIns="36000" bIns="0" rtlCol="0" anchor="ctr"/>
          <a:lstStyle/>
          <a:p>
            <a:pPr algn="ctr">
              <a:lnSpc>
                <a:spcPct val="130000"/>
              </a:lnSpc>
            </a:pPr>
            <a:endParaRPr lang="en-US" altLang="ja-JP" sz="1050" b="1">
              <a:solidFill>
                <a:schemeClr val="tx1"/>
              </a:solidFill>
              <a:latin typeface="メイリオ" panose="020B0604030504040204" pitchFamily="50" charset="-128"/>
              <a:ea typeface="メイリオ" panose="020B0604030504040204" pitchFamily="50" charset="-128"/>
            </a:endParaRPr>
          </a:p>
          <a:p>
            <a:pPr algn="ctr">
              <a:lnSpc>
                <a:spcPct val="130000"/>
              </a:lnSpc>
            </a:pPr>
            <a:r>
              <a:rPr lang="ja-JP" altLang="en-US" sz="2000" b="1">
                <a:solidFill>
                  <a:schemeClr val="tx1"/>
                </a:solidFill>
                <a:latin typeface="メイリオ" panose="020B0604030504040204" pitchFamily="50" charset="-128"/>
                <a:ea typeface="メイリオ" panose="020B0604030504040204" pitchFamily="50" charset="-128"/>
              </a:rPr>
              <a:t>オーラルフレイルは</a:t>
            </a:r>
            <a:r>
              <a:rPr lang="ja-JP" altLang="en-US" sz="2000" b="1">
                <a:latin typeface="メイリオ" panose="020B0604030504040204" pitchFamily="50" charset="-128"/>
                <a:ea typeface="メイリオ" panose="020B0604030504040204" pitchFamily="50" charset="-128"/>
              </a:rPr>
              <a:t>、 </a:t>
            </a:r>
            <a:endParaRPr lang="en-US" altLang="ja-JP" sz="2000" b="1">
              <a:latin typeface="メイリオ" panose="020B0604030504040204" pitchFamily="50" charset="-128"/>
              <a:ea typeface="メイリオ" panose="020B0604030504040204" pitchFamily="50" charset="-128"/>
            </a:endParaRPr>
          </a:p>
          <a:p>
            <a:pPr algn="ctr">
              <a:lnSpc>
                <a:spcPct val="130000"/>
              </a:lnSpc>
            </a:pPr>
            <a:r>
              <a:rPr lang="en-US" altLang="ja-JP" sz="2000" b="1">
                <a:solidFill>
                  <a:schemeClr val="tx1"/>
                </a:solidFill>
                <a:latin typeface="メイリオ" panose="020B0604030504040204" pitchFamily="50" charset="-128"/>
                <a:ea typeface="メイリオ" panose="020B0604030504040204" pitchFamily="50" charset="-128"/>
              </a:rPr>
              <a:t>⻭</a:t>
            </a:r>
            <a:r>
              <a:rPr lang="ja-JP" altLang="en-US" sz="2000" b="1">
                <a:solidFill>
                  <a:schemeClr val="tx1"/>
                </a:solidFill>
                <a:latin typeface="メイリオ" panose="020B0604030504040204" pitchFamily="50" charset="-128"/>
                <a:ea typeface="メイリオ" panose="020B0604030504040204" pitchFamily="50" charset="-128"/>
              </a:rPr>
              <a:t>の喪失や⾷べること</a:t>
            </a:r>
            <a:r>
              <a:rPr lang="ja-JP" altLang="en-US" sz="2000" b="1">
                <a:latin typeface="メイリオ" panose="020B0604030504040204" pitchFamily="50" charset="-128"/>
                <a:ea typeface="メイリオ" panose="020B0604030504040204" pitchFamily="50" charset="-128"/>
              </a:rPr>
              <a:t>、</a:t>
            </a:r>
            <a:r>
              <a:rPr lang="ja-JP" altLang="en-US" sz="2000" b="1">
                <a:solidFill>
                  <a:schemeClr val="tx1"/>
                </a:solidFill>
                <a:latin typeface="メイリオ" panose="020B0604030504040204" pitchFamily="50" charset="-128"/>
                <a:ea typeface="メイリオ" panose="020B0604030504040204" pitchFamily="50" charset="-128"/>
              </a:rPr>
              <a:t>話すことに代表される</a:t>
            </a:r>
            <a:endParaRPr lang="en-US" altLang="ja-JP" sz="2000" b="1">
              <a:solidFill>
                <a:schemeClr val="tx1"/>
              </a:solidFill>
              <a:latin typeface="メイリオ" panose="020B0604030504040204" pitchFamily="50" charset="-128"/>
              <a:ea typeface="メイリオ" panose="020B0604030504040204" pitchFamily="50" charset="-128"/>
            </a:endParaRPr>
          </a:p>
          <a:p>
            <a:pPr algn="ctr">
              <a:lnSpc>
                <a:spcPct val="130000"/>
              </a:lnSpc>
            </a:pPr>
            <a:r>
              <a:rPr lang="ja-JP" altLang="en-US" sz="2000" b="1">
                <a:solidFill>
                  <a:schemeClr val="tx1"/>
                </a:solidFill>
                <a:latin typeface="メイリオ" panose="020B0604030504040204" pitchFamily="50" charset="-128"/>
                <a:ea typeface="メイリオ" panose="020B0604030504040204" pitchFamily="50" charset="-128"/>
              </a:rPr>
              <a:t>さまざまな機能の</a:t>
            </a:r>
            <a:r>
              <a:rPr lang="en-US" altLang="ja-JP" sz="2000" b="1">
                <a:solidFill>
                  <a:schemeClr val="tx1"/>
                </a:solidFill>
                <a:latin typeface="メイリオ" panose="020B0604030504040204" pitchFamily="50" charset="-128"/>
                <a:ea typeface="メイリオ" panose="020B0604030504040204" pitchFamily="50" charset="-128"/>
              </a:rPr>
              <a:t>『</a:t>
            </a:r>
            <a:r>
              <a:rPr lang="ja-JP" altLang="en-US" sz="2000" b="1">
                <a:solidFill>
                  <a:schemeClr val="tx1"/>
                </a:solidFill>
                <a:latin typeface="メイリオ" panose="020B0604030504040204" pitchFamily="50" charset="-128"/>
                <a:ea typeface="メイリオ" panose="020B0604030504040204" pitchFamily="50" charset="-128"/>
              </a:rPr>
              <a:t>軽微な衰え</a:t>
            </a:r>
            <a:r>
              <a:rPr lang="en-US" altLang="ja-JP" sz="2000" b="1">
                <a:solidFill>
                  <a:schemeClr val="tx1"/>
                </a:solidFill>
                <a:latin typeface="メイリオ" panose="020B0604030504040204" pitchFamily="50" charset="-128"/>
                <a:ea typeface="メイリオ" panose="020B0604030504040204" pitchFamily="50" charset="-128"/>
              </a:rPr>
              <a:t>』 </a:t>
            </a:r>
            <a:r>
              <a:rPr lang="ja-JP" altLang="en-US" sz="2000" b="1">
                <a:solidFill>
                  <a:schemeClr val="tx1"/>
                </a:solidFill>
                <a:latin typeface="メイリオ" panose="020B0604030504040204" pitchFamily="50" charset="-128"/>
                <a:ea typeface="メイリオ" panose="020B0604030504040204" pitchFamily="50" charset="-128"/>
              </a:rPr>
              <a:t>が重複し</a:t>
            </a:r>
            <a:r>
              <a:rPr lang="ja-JP" altLang="en-US" sz="2000" b="1">
                <a:latin typeface="メイリオ" panose="020B0604030504040204" pitchFamily="50" charset="-128"/>
                <a:ea typeface="メイリオ" panose="020B0604030504040204" pitchFamily="50" charset="-128"/>
              </a:rPr>
              <a:t>、 </a:t>
            </a:r>
            <a:endParaRPr lang="en-US" altLang="ja-JP" sz="2000" b="1">
              <a:latin typeface="メイリオ" panose="020B0604030504040204" pitchFamily="50" charset="-128"/>
              <a:ea typeface="メイリオ" panose="020B0604030504040204" pitchFamily="50" charset="-128"/>
            </a:endParaRPr>
          </a:p>
          <a:p>
            <a:pPr algn="ctr">
              <a:lnSpc>
                <a:spcPct val="130000"/>
              </a:lnSpc>
            </a:pPr>
            <a:r>
              <a:rPr lang="en-US" altLang="ja-JP" sz="2000" b="1">
                <a:solidFill>
                  <a:schemeClr val="tx1"/>
                </a:solidFill>
                <a:latin typeface="メイリオ" panose="020B0604030504040204" pitchFamily="50" charset="-128"/>
                <a:ea typeface="メイリオ" panose="020B0604030504040204" pitchFamily="50" charset="-128"/>
              </a:rPr>
              <a:t>⼝</a:t>
            </a:r>
            <a:r>
              <a:rPr lang="ja-JP" altLang="en-US" sz="2000" b="1">
                <a:solidFill>
                  <a:schemeClr val="tx1"/>
                </a:solidFill>
                <a:latin typeface="メイリオ" panose="020B0604030504040204" pitchFamily="50" charset="-128"/>
                <a:ea typeface="メイリオ" panose="020B0604030504040204" pitchFamily="50" charset="-128"/>
              </a:rPr>
              <a:t>の機能低下の危険性が増加しているが</a:t>
            </a:r>
            <a:r>
              <a:rPr lang="ja-JP" altLang="en-US" sz="2000" b="1">
                <a:latin typeface="メイリオ" panose="020B0604030504040204" pitchFamily="50" charset="-128"/>
                <a:ea typeface="メイリオ" panose="020B0604030504040204" pitchFamily="50" charset="-128"/>
              </a:rPr>
              <a:t>、</a:t>
            </a:r>
            <a:r>
              <a:rPr lang="ja-JP" altLang="en-US" sz="2000" b="1">
                <a:solidFill>
                  <a:schemeClr val="tx1"/>
                </a:solidFill>
                <a:latin typeface="メイリオ" panose="020B0604030504040204" pitchFamily="50" charset="-128"/>
                <a:ea typeface="メイリオ" panose="020B0604030504040204" pitchFamily="50" charset="-128"/>
              </a:rPr>
              <a:t>改善も可能な状態である。</a:t>
            </a:r>
          </a:p>
        </p:txBody>
      </p:sp>
      <p:sp>
        <p:nvSpPr>
          <p:cNvPr id="10" name="四角形: 角を丸くする 9">
            <a:extLst>
              <a:ext uri="{FF2B5EF4-FFF2-40B4-BE49-F238E27FC236}">
                <a16:creationId xmlns:a16="http://schemas.microsoft.com/office/drawing/2014/main" id="{35307B42-1643-501C-C22C-5DE7D4D6EBCA}"/>
              </a:ext>
            </a:extLst>
          </p:cNvPr>
          <p:cNvSpPr/>
          <p:nvPr/>
        </p:nvSpPr>
        <p:spPr>
          <a:xfrm>
            <a:off x="2881143" y="3630389"/>
            <a:ext cx="3381714" cy="396000"/>
          </a:xfrm>
          <a:prstGeom prst="roundRect">
            <a:avLst>
              <a:gd name="adj" fmla="val 3334"/>
            </a:avLst>
          </a:prstGeom>
          <a:solidFill>
            <a:srgbClr val="00B050"/>
          </a:solidFill>
          <a:ln w="63500">
            <a:solidFill>
              <a:srgbClr val="00B050"/>
            </a:solidFill>
          </a:ln>
        </p:spPr>
        <p:style>
          <a:lnRef idx="2">
            <a:schemeClr val="accent1"/>
          </a:lnRef>
          <a:fillRef idx="1">
            <a:schemeClr val="lt1"/>
          </a:fillRef>
          <a:effectRef idx="0">
            <a:schemeClr val="accent1"/>
          </a:effectRef>
          <a:fontRef idx="minor">
            <a:schemeClr val="dk1"/>
          </a:fontRef>
        </p:style>
        <p:txBody>
          <a:bodyPr tIns="108000" rtlCol="0" anchor="ctr"/>
          <a:lstStyle/>
          <a:p>
            <a:pPr marL="93345" algn="ctr">
              <a:lnSpc>
                <a:spcPct val="100000"/>
              </a:lnSpc>
              <a:spcBef>
                <a:spcPts val="2495"/>
              </a:spcBef>
            </a:pPr>
            <a:r>
              <a:rPr lang="ja-JP" altLang="en-US" sz="2000" b="1">
                <a:solidFill>
                  <a:schemeClr val="bg1"/>
                </a:solidFill>
                <a:latin typeface="メイリオ" panose="020B0604030504040204" pitchFamily="50" charset="-128"/>
                <a:ea typeface="メイリオ" panose="020B0604030504040204" pitchFamily="50" charset="-128"/>
              </a:rPr>
              <a:t>オーラルフレイルの定義</a:t>
            </a:r>
          </a:p>
        </p:txBody>
      </p:sp>
      <p:sp>
        <p:nvSpPr>
          <p:cNvPr id="2" name="テキスト ボックス 1">
            <a:extLst>
              <a:ext uri="{FF2B5EF4-FFF2-40B4-BE49-F238E27FC236}">
                <a16:creationId xmlns:a16="http://schemas.microsoft.com/office/drawing/2014/main" id="{08519D42-4180-D51C-70C9-DD7FE9BD798B}"/>
              </a:ext>
            </a:extLst>
          </p:cNvPr>
          <p:cNvSpPr txBox="1"/>
          <p:nvPr/>
        </p:nvSpPr>
        <p:spPr>
          <a:xfrm>
            <a:off x="231487" y="5912845"/>
            <a:ext cx="7632700" cy="200055"/>
          </a:xfrm>
          <a:prstGeom prst="rect">
            <a:avLst/>
          </a:prstGeom>
          <a:noFill/>
          <a:ln w="19050">
            <a:noFill/>
          </a:ln>
        </p:spPr>
        <p:txBody>
          <a:bodyPr wrap="square" rtlCol="0" anchor="ctr">
            <a:spAutoFit/>
          </a:bodyPr>
          <a:lstStyle/>
          <a:p>
            <a:pPr algn="ctr" defTabSz="195938"/>
            <a:r>
              <a:rPr lang="ja-JP" altLang="en-US" sz="700">
                <a:solidFill>
                  <a:srgbClr val="333333"/>
                </a:solidFill>
                <a:latin typeface="Meiryo" panose="020B0604030504040204" pitchFamily="50" charset="-128"/>
                <a:ea typeface="Meiryo" panose="020B0604030504040204" pitchFamily="50" charset="-128"/>
              </a:rPr>
              <a:t>出典：「オーラルフレイル　</a:t>
            </a:r>
            <a:r>
              <a:rPr lang="en-US" altLang="ja-JP" sz="700">
                <a:solidFill>
                  <a:srgbClr val="333333"/>
                </a:solidFill>
                <a:latin typeface="Meiryo" panose="020B0604030504040204" pitchFamily="50" charset="-128"/>
                <a:ea typeface="Meiryo" panose="020B0604030504040204" pitchFamily="50" charset="-128"/>
              </a:rPr>
              <a:t>3</a:t>
            </a:r>
            <a:r>
              <a:rPr lang="ja-JP" altLang="en-US" sz="700">
                <a:solidFill>
                  <a:srgbClr val="333333"/>
                </a:solidFill>
                <a:latin typeface="Meiryo" panose="020B0604030504040204" pitchFamily="50" charset="-128"/>
                <a:ea typeface="Meiryo" panose="020B0604030504040204" pitchFamily="50" charset="-128"/>
              </a:rPr>
              <a:t>学会合同ステートメント」（一般社団法人日本老年医学会、一般社団法人日本老年歯科医学会、一般社団法人日本サルコペニア・フレイル学会）より作成</a:t>
            </a:r>
            <a:endParaRPr kumimoji="1" lang="ja-JP" altLang="en-US" sz="700" b="1"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53129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８０２０ロゴマーク">
            <a:extLst>
              <a:ext uri="{FF2B5EF4-FFF2-40B4-BE49-F238E27FC236}">
                <a16:creationId xmlns:a16="http://schemas.microsoft.com/office/drawing/2014/main" id="{24ED88E1-77C7-4FDE-87B7-91ED430CEF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603" y="145634"/>
            <a:ext cx="1498406" cy="504072"/>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4">
            <a:extLst>
              <a:ext uri="{FF2B5EF4-FFF2-40B4-BE49-F238E27FC236}">
                <a16:creationId xmlns:a16="http://schemas.microsoft.com/office/drawing/2014/main" id="{51C01E0B-53EF-4E83-878D-AB408F992CF9}"/>
              </a:ext>
            </a:extLst>
          </p:cNvPr>
          <p:cNvSpPr txBox="1">
            <a:spLocks noChangeArrowheads="1"/>
          </p:cNvSpPr>
          <p:nvPr/>
        </p:nvSpPr>
        <p:spPr bwMode="auto">
          <a:xfrm>
            <a:off x="0" y="594278"/>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lang="ja-JP" altLang="en-US" sz="4400" b="1">
                <a:solidFill>
                  <a:srgbClr val="00B050"/>
                </a:solidFill>
                <a:latin typeface="メイリオ" panose="020B0604030504040204" pitchFamily="50" charset="-128"/>
                <a:ea typeface="メイリオ" panose="020B0604030504040204" pitchFamily="50" charset="-128"/>
              </a:rPr>
              <a:t>オーラルフレイル概念図</a:t>
            </a:r>
            <a:endParaRPr lang="ja-JP" altLang="en-US" sz="4400" b="1" dirty="0">
              <a:solidFill>
                <a:srgbClr val="00B050"/>
              </a:solidFill>
              <a:latin typeface="メイリオ" panose="020B0604030504040204" pitchFamily="50" charset="-128"/>
              <a:ea typeface="メイリオ" panose="020B0604030504040204" pitchFamily="50" charset="-128"/>
            </a:endParaRPr>
          </a:p>
        </p:txBody>
      </p:sp>
      <p:sp>
        <p:nvSpPr>
          <p:cNvPr id="15" name="Google Shape;27;p35">
            <a:extLst>
              <a:ext uri="{FF2B5EF4-FFF2-40B4-BE49-F238E27FC236}">
                <a16:creationId xmlns:a16="http://schemas.microsoft.com/office/drawing/2014/main" id="{AE93A977-4FFF-4741-8E27-9C7769E79CF5}"/>
              </a:ext>
            </a:extLst>
          </p:cNvPr>
          <p:cNvSpPr txBox="1"/>
          <p:nvPr/>
        </p:nvSpPr>
        <p:spPr>
          <a:xfrm>
            <a:off x="246832" y="6624392"/>
            <a:ext cx="2597968"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18</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kumimoji="1" lang="en-US" altLang="ja-JP" sz="900" dirty="0">
                <a:latin typeface="メイリオ" panose="020B0604030504040204" pitchFamily="50" charset="-128"/>
                <a:ea typeface="メイリオ" panose="020B0604030504040204" pitchFamily="50" charset="-128"/>
              </a:rPr>
              <a:t>8020</a:t>
            </a:r>
            <a:r>
              <a:rPr kumimoji="1" lang="ja-JP" altLang="en-US" sz="900" dirty="0">
                <a:latin typeface="メイリオ" panose="020B0604030504040204" pitchFamily="50" charset="-128"/>
                <a:ea typeface="メイリオ" panose="020B0604030504040204" pitchFamily="50" charset="-128"/>
              </a:rPr>
              <a:t>達成型社会の産業歯科保健　パート</a:t>
            </a:r>
            <a:r>
              <a:rPr kumimoji="1" lang="en-US" altLang="ja-JP" sz="900" dirty="0">
                <a:latin typeface="メイリオ" panose="020B0604030504040204" pitchFamily="50" charset="-128"/>
                <a:ea typeface="メイリオ" panose="020B0604030504040204" pitchFamily="50" charset="-128"/>
              </a:rPr>
              <a:t>1</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pic>
        <p:nvPicPr>
          <p:cNvPr id="5" name="図 4">
            <a:extLst>
              <a:ext uri="{FF2B5EF4-FFF2-40B4-BE49-F238E27FC236}">
                <a16:creationId xmlns:a16="http://schemas.microsoft.com/office/drawing/2014/main" id="{4D318814-EE1E-C27C-7DEC-DE01381AAAF5}"/>
              </a:ext>
            </a:extLst>
          </p:cNvPr>
          <p:cNvPicPr>
            <a:picLocks noChangeAspect="1"/>
          </p:cNvPicPr>
          <p:nvPr/>
        </p:nvPicPr>
        <p:blipFill>
          <a:blip r:embed="rId3"/>
          <a:srcRect t="10433" b="4387"/>
          <a:stretch>
            <a:fillRect/>
          </a:stretch>
        </p:blipFill>
        <p:spPr>
          <a:xfrm>
            <a:off x="270000" y="1233720"/>
            <a:ext cx="8604000" cy="5152566"/>
          </a:xfrm>
          <a:prstGeom prst="rect">
            <a:avLst/>
          </a:prstGeom>
        </p:spPr>
      </p:pic>
      <p:pic>
        <p:nvPicPr>
          <p:cNvPr id="17" name="Picture 4">
            <a:extLst>
              <a:ext uri="{FF2B5EF4-FFF2-40B4-BE49-F238E27FC236}">
                <a16:creationId xmlns:a16="http://schemas.microsoft.com/office/drawing/2014/main" id="{790B6243-5C24-C45B-7572-03708A6B942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9750" r="71003"/>
          <a:stretch>
            <a:fillRect/>
          </a:stretch>
        </p:blipFill>
        <p:spPr bwMode="auto">
          <a:xfrm>
            <a:off x="7471611" y="6604000"/>
            <a:ext cx="48494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8" name="図 17">
            <a:extLst>
              <a:ext uri="{FF2B5EF4-FFF2-40B4-BE49-F238E27FC236}">
                <a16:creationId xmlns:a16="http://schemas.microsoft.com/office/drawing/2014/main" id="{03585465-8410-F735-A7AE-A507BD660B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7366" y="5600525"/>
            <a:ext cx="1676634" cy="1257475"/>
          </a:xfrm>
          <a:prstGeom prst="rect">
            <a:avLst/>
          </a:prstGeom>
        </p:spPr>
      </p:pic>
      <p:sp>
        <p:nvSpPr>
          <p:cNvPr id="2" name="テキスト ボックス 1">
            <a:extLst>
              <a:ext uri="{FF2B5EF4-FFF2-40B4-BE49-F238E27FC236}">
                <a16:creationId xmlns:a16="http://schemas.microsoft.com/office/drawing/2014/main" id="{9D7E2D17-8A85-9748-B75F-725B68A58FF3}"/>
              </a:ext>
            </a:extLst>
          </p:cNvPr>
          <p:cNvSpPr txBox="1"/>
          <p:nvPr/>
        </p:nvSpPr>
        <p:spPr>
          <a:xfrm>
            <a:off x="231487" y="6401728"/>
            <a:ext cx="7632700" cy="200055"/>
          </a:xfrm>
          <a:prstGeom prst="rect">
            <a:avLst/>
          </a:prstGeom>
          <a:noFill/>
          <a:ln w="19050">
            <a:noFill/>
          </a:ln>
        </p:spPr>
        <p:txBody>
          <a:bodyPr wrap="square" rtlCol="0" anchor="ctr">
            <a:spAutoFit/>
          </a:bodyPr>
          <a:lstStyle/>
          <a:p>
            <a:pPr algn="ctr" defTabSz="195938"/>
            <a:r>
              <a:rPr lang="ja-JP" altLang="en-US" sz="700">
                <a:solidFill>
                  <a:srgbClr val="333333"/>
                </a:solidFill>
                <a:latin typeface="Meiryo" panose="020B0604030504040204" pitchFamily="50" charset="-128"/>
                <a:ea typeface="Meiryo" panose="020B0604030504040204" pitchFamily="50" charset="-128"/>
              </a:rPr>
              <a:t>出典：「オーラルフレイル　</a:t>
            </a:r>
            <a:r>
              <a:rPr lang="en-US" altLang="ja-JP" sz="700">
                <a:solidFill>
                  <a:srgbClr val="333333"/>
                </a:solidFill>
                <a:latin typeface="Meiryo" panose="020B0604030504040204" pitchFamily="50" charset="-128"/>
                <a:ea typeface="Meiryo" panose="020B0604030504040204" pitchFamily="50" charset="-128"/>
              </a:rPr>
              <a:t>3</a:t>
            </a:r>
            <a:r>
              <a:rPr lang="ja-JP" altLang="en-US" sz="700">
                <a:solidFill>
                  <a:srgbClr val="333333"/>
                </a:solidFill>
                <a:latin typeface="Meiryo" panose="020B0604030504040204" pitchFamily="50" charset="-128"/>
                <a:ea typeface="Meiryo" panose="020B0604030504040204" pitchFamily="50" charset="-128"/>
              </a:rPr>
              <a:t>学会合同ステートメント」（一般社団法人日本老年医学会、一般社団法人日本老年歯科医学会、一般社団法人日本サルコペニア・フレイル学会）より作成</a:t>
            </a:r>
            <a:endParaRPr kumimoji="1" lang="ja-JP" altLang="en-US" sz="700" b="1"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55002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1C8EC-8E44-6AA4-B907-88CF4CD5D783}"/>
            </a:ext>
          </a:extLst>
        </p:cNvPr>
        <p:cNvGrpSpPr/>
        <p:nvPr/>
      </p:nvGrpSpPr>
      <p:grpSpPr>
        <a:xfrm>
          <a:off x="0" y="0"/>
          <a:ext cx="0" cy="0"/>
          <a:chOff x="0" y="0"/>
          <a:chExt cx="0" cy="0"/>
        </a:xfrm>
      </p:grpSpPr>
      <p:graphicFrame>
        <p:nvGraphicFramePr>
          <p:cNvPr id="2" name="図表 1">
            <a:extLst>
              <a:ext uri="{FF2B5EF4-FFF2-40B4-BE49-F238E27FC236}">
                <a16:creationId xmlns:a16="http://schemas.microsoft.com/office/drawing/2014/main" id="{653B0014-4475-74E4-5374-A97B5F7142B9}"/>
              </a:ext>
            </a:extLst>
          </p:cNvPr>
          <p:cNvGraphicFramePr/>
          <p:nvPr>
            <p:extLst>
              <p:ext uri="{D42A27DB-BD31-4B8C-83A1-F6EECF244321}">
                <p14:modId xmlns:p14="http://schemas.microsoft.com/office/powerpoint/2010/main" val="3703431291"/>
              </p:ext>
            </p:extLst>
          </p:nvPr>
        </p:nvGraphicFramePr>
        <p:xfrm>
          <a:off x="423080" y="-350881"/>
          <a:ext cx="8052180" cy="408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 name="コンテンツ プレースホルダ 2">
            <a:extLst>
              <a:ext uri="{FF2B5EF4-FFF2-40B4-BE49-F238E27FC236}">
                <a16:creationId xmlns:a16="http://schemas.microsoft.com/office/drawing/2014/main" id="{89080342-BD62-3343-B85A-1E72AD32A4C7}"/>
              </a:ext>
            </a:extLst>
          </p:cNvPr>
          <p:cNvSpPr txBox="1">
            <a:spLocks/>
          </p:cNvSpPr>
          <p:nvPr/>
        </p:nvSpPr>
        <p:spPr bwMode="auto">
          <a:xfrm>
            <a:off x="406400" y="2094040"/>
            <a:ext cx="1480457" cy="1036638"/>
          </a:xfrm>
          <a:prstGeom prst="rect">
            <a:avLst/>
          </a:prstGeom>
          <a:noFill/>
          <a:ln w="12700">
            <a:solidFill>
              <a:schemeClr val="bg1"/>
            </a:solidFill>
            <a:prstDash val="dash"/>
            <a:miter lim="800000"/>
            <a:headEnd/>
            <a:tailEnd/>
          </a:ln>
        </p:spPr>
        <p:txBody>
          <a:bodyPr lIns="73124" tIns="36562" rIns="73124" bIns="36562"/>
          <a:lstStyle/>
          <a:p>
            <a:pPr marL="273050" indent="-273050" defTabSz="731520" eaLnBrk="0" hangingPunct="0">
              <a:spcBef>
                <a:spcPct val="20000"/>
              </a:spcBef>
              <a:defRPr/>
            </a:pPr>
            <a:r>
              <a:rPr kumimoji="1" lang="ja-JP" altLang="en-US" sz="1100" b="1" kern="0" dirty="0">
                <a:solidFill>
                  <a:prstClr val="black"/>
                </a:solidFill>
                <a:latin typeface="メイリオ" panose="020B0604030504040204" pitchFamily="50" charset="-128"/>
                <a:ea typeface="メイリオ" panose="020B0604030504040204" pitchFamily="50" charset="-128"/>
              </a:rPr>
              <a:t>昭和</a:t>
            </a:r>
            <a:r>
              <a:rPr kumimoji="1" lang="en-US" altLang="ja-JP" sz="1100" b="1" kern="0" dirty="0">
                <a:solidFill>
                  <a:prstClr val="black"/>
                </a:solidFill>
                <a:latin typeface="メイリオ" panose="020B0604030504040204" pitchFamily="50" charset="-128"/>
                <a:ea typeface="メイリオ" panose="020B0604030504040204" pitchFamily="50" charset="-128"/>
              </a:rPr>
              <a:t>53</a:t>
            </a:r>
            <a:r>
              <a:rPr kumimoji="1" lang="ja-JP" altLang="en-US" sz="1100" b="1" kern="0" dirty="0">
                <a:solidFill>
                  <a:prstClr val="black"/>
                </a:solidFill>
                <a:latin typeface="メイリオ" panose="020B0604030504040204" pitchFamily="50" charset="-128"/>
                <a:ea typeface="メイリオ" panose="020B0604030504040204" pitchFamily="50" charset="-128"/>
              </a:rPr>
              <a:t>年～ </a:t>
            </a:r>
            <a:endParaRPr kumimoji="1" lang="en-US" altLang="ja-JP" sz="1100" b="1" kern="0" dirty="0">
              <a:solidFill>
                <a:prstClr val="black"/>
              </a:solidFill>
              <a:latin typeface="メイリオ" panose="020B0604030504040204" pitchFamily="50" charset="-128"/>
              <a:ea typeface="メイリオ" panose="020B0604030504040204" pitchFamily="50" charset="-128"/>
            </a:endParaRPr>
          </a:p>
          <a:p>
            <a:pPr marL="273050" indent="-273050" defTabSz="731520" eaLnBrk="0" hangingPunct="0">
              <a:spcBef>
                <a:spcPct val="20000"/>
              </a:spcBef>
              <a:defRPr/>
            </a:pPr>
            <a:r>
              <a:rPr kumimoji="1" lang="ja-JP" altLang="en-US" sz="1100" b="1" kern="0" dirty="0">
                <a:solidFill>
                  <a:prstClr val="black"/>
                </a:solidFill>
                <a:latin typeface="メイリオ" panose="020B0604030504040204" pitchFamily="50" charset="-128"/>
                <a:ea typeface="メイリオ" panose="020B0604030504040204" pitchFamily="50" charset="-128"/>
              </a:rPr>
              <a:t>第１次</a:t>
            </a:r>
            <a:endParaRPr kumimoji="1" lang="en-US" altLang="ja-JP" sz="1100" b="1" kern="0" dirty="0">
              <a:solidFill>
                <a:prstClr val="black"/>
              </a:solidFill>
              <a:latin typeface="メイリオ" panose="020B0604030504040204" pitchFamily="50" charset="-128"/>
              <a:ea typeface="メイリオ" panose="020B0604030504040204" pitchFamily="50" charset="-128"/>
            </a:endParaRPr>
          </a:p>
          <a:p>
            <a:pPr marL="273050" indent="-273050" defTabSz="731520" eaLnBrk="0" hangingPunct="0">
              <a:spcBef>
                <a:spcPct val="20000"/>
              </a:spcBef>
              <a:defRPr/>
            </a:pPr>
            <a:r>
              <a:rPr kumimoji="1" lang="ja-JP" altLang="en-US" sz="1100" b="1" kern="0" dirty="0">
                <a:solidFill>
                  <a:prstClr val="black"/>
                </a:solidFill>
                <a:latin typeface="メイリオ" panose="020B0604030504040204" pitchFamily="50" charset="-128"/>
                <a:ea typeface="メイリオ" panose="020B0604030504040204" pitchFamily="50" charset="-128"/>
              </a:rPr>
              <a:t>国民健康づくり対策</a:t>
            </a:r>
            <a:endParaRPr kumimoji="1" lang="en-US" altLang="ja-JP" sz="1100" b="1" kern="0" dirty="0">
              <a:solidFill>
                <a:prstClr val="black"/>
              </a:solidFill>
              <a:latin typeface="メイリオ" panose="020B0604030504040204" pitchFamily="50" charset="-128"/>
              <a:ea typeface="メイリオ" panose="020B0604030504040204" pitchFamily="50" charset="-128"/>
            </a:endParaRPr>
          </a:p>
          <a:p>
            <a:pPr marL="273050" indent="-273050" defTabSz="731520" eaLnBrk="0" hangingPunct="0">
              <a:lnSpc>
                <a:spcPts val="1280"/>
              </a:lnSpc>
              <a:spcBef>
                <a:spcPct val="20000"/>
              </a:spcBef>
              <a:tabLst>
                <a:tab pos="788670" algn="l"/>
              </a:tabLst>
              <a:defRPr/>
            </a:pPr>
            <a:endParaRPr kumimoji="1" lang="en-US" altLang="ja-JP" sz="300" kern="0" dirty="0">
              <a:solidFill>
                <a:prstClr val="black"/>
              </a:solidFill>
              <a:latin typeface="メイリオ" panose="020B0604030504040204" pitchFamily="50" charset="-128"/>
              <a:ea typeface="メイリオ" panose="020B0604030504040204" pitchFamily="50" charset="-128"/>
            </a:endParaRPr>
          </a:p>
          <a:p>
            <a:pPr marL="273050" indent="-273050" defTabSz="731520" eaLnBrk="0" hangingPunct="0">
              <a:lnSpc>
                <a:spcPts val="1280"/>
              </a:lnSpc>
              <a:spcBef>
                <a:spcPct val="20000"/>
              </a:spcBef>
              <a:tabLst>
                <a:tab pos="788670" algn="l"/>
              </a:tabLst>
              <a:defRPr/>
            </a:pPr>
            <a:r>
              <a:rPr kumimoji="1" lang="ja-JP" altLang="en-US" sz="1100" kern="0" dirty="0">
                <a:solidFill>
                  <a:prstClr val="black"/>
                </a:solidFill>
                <a:latin typeface="メイリオ" panose="020B0604030504040204" pitchFamily="50" charset="-128"/>
                <a:ea typeface="メイリオ" panose="020B0604030504040204" pitchFamily="50" charset="-128"/>
              </a:rPr>
              <a:t>健康診査の充実</a:t>
            </a:r>
            <a:endParaRPr kumimoji="1" lang="en-US" altLang="ja-JP" sz="1100" kern="0" dirty="0">
              <a:solidFill>
                <a:prstClr val="black"/>
              </a:solidFill>
              <a:latin typeface="メイリオ" panose="020B0604030504040204" pitchFamily="50" charset="-128"/>
              <a:ea typeface="メイリオ" panose="020B0604030504040204" pitchFamily="50" charset="-128"/>
            </a:endParaRPr>
          </a:p>
          <a:p>
            <a:pPr marL="273050" indent="-273050" defTabSz="731520" eaLnBrk="0" hangingPunct="0">
              <a:lnSpc>
                <a:spcPts val="1280"/>
              </a:lnSpc>
              <a:spcBef>
                <a:spcPct val="20000"/>
              </a:spcBef>
              <a:tabLst>
                <a:tab pos="788670" algn="l"/>
              </a:tabLst>
              <a:defRPr/>
            </a:pPr>
            <a:endParaRPr kumimoji="1" lang="en-US" altLang="ja-JP" sz="300" kern="0" dirty="0">
              <a:solidFill>
                <a:prstClr val="black"/>
              </a:solidFill>
              <a:latin typeface="メイリオ" panose="020B0604030504040204" pitchFamily="50" charset="-128"/>
              <a:ea typeface="メイリオ" panose="020B0604030504040204" pitchFamily="50" charset="-128"/>
            </a:endParaRPr>
          </a:p>
          <a:p>
            <a:pPr marL="273050" indent="-273050" defTabSz="731520" eaLnBrk="0" hangingPunct="0">
              <a:lnSpc>
                <a:spcPts val="1280"/>
              </a:lnSpc>
              <a:spcBef>
                <a:spcPct val="20000"/>
              </a:spcBef>
              <a:tabLst>
                <a:tab pos="788670" algn="l"/>
              </a:tabLst>
              <a:defRPr/>
            </a:pPr>
            <a:r>
              <a:rPr kumimoji="1" lang="ja-JP" altLang="en-US" sz="1100" kern="0" dirty="0">
                <a:solidFill>
                  <a:prstClr val="black"/>
                </a:solidFill>
                <a:latin typeface="メイリオ" panose="020B0604030504040204" pitchFamily="50" charset="-128"/>
                <a:ea typeface="メイリオ" panose="020B0604030504040204" pitchFamily="50" charset="-128"/>
              </a:rPr>
              <a:t>市町村保健センター</a:t>
            </a:r>
            <a:endParaRPr kumimoji="1" lang="en-US" altLang="ja-JP" sz="1100" kern="0" dirty="0">
              <a:solidFill>
                <a:prstClr val="black"/>
              </a:solidFill>
              <a:latin typeface="メイリオ" panose="020B0604030504040204" pitchFamily="50" charset="-128"/>
              <a:ea typeface="メイリオ" panose="020B0604030504040204" pitchFamily="50" charset="-128"/>
            </a:endParaRPr>
          </a:p>
          <a:p>
            <a:pPr marL="273050" indent="-273050" defTabSz="731520" eaLnBrk="0" hangingPunct="0">
              <a:lnSpc>
                <a:spcPts val="1280"/>
              </a:lnSpc>
              <a:spcBef>
                <a:spcPct val="20000"/>
              </a:spcBef>
              <a:tabLst>
                <a:tab pos="788670" algn="l"/>
              </a:tabLst>
              <a:defRPr/>
            </a:pPr>
            <a:r>
              <a:rPr kumimoji="1" lang="ja-JP" altLang="en-US" sz="1100" kern="0" dirty="0">
                <a:solidFill>
                  <a:prstClr val="black"/>
                </a:solidFill>
                <a:latin typeface="メイリオ" panose="020B0604030504040204" pitchFamily="50" charset="-128"/>
                <a:ea typeface="メイリオ" panose="020B0604030504040204" pitchFamily="50" charset="-128"/>
              </a:rPr>
              <a:t>等の整備</a:t>
            </a:r>
            <a:endParaRPr kumimoji="1" lang="en-US" altLang="ja-JP" sz="1100" kern="0" dirty="0">
              <a:solidFill>
                <a:prstClr val="black"/>
              </a:solidFill>
              <a:latin typeface="メイリオ" panose="020B0604030504040204" pitchFamily="50" charset="-128"/>
              <a:ea typeface="メイリオ" panose="020B0604030504040204" pitchFamily="50" charset="-128"/>
            </a:endParaRPr>
          </a:p>
          <a:p>
            <a:pPr marL="273050" indent="-273050" defTabSz="731520" eaLnBrk="0" hangingPunct="0">
              <a:lnSpc>
                <a:spcPts val="1280"/>
              </a:lnSpc>
              <a:spcBef>
                <a:spcPct val="20000"/>
              </a:spcBef>
              <a:tabLst>
                <a:tab pos="788670" algn="l"/>
              </a:tabLst>
              <a:defRPr/>
            </a:pPr>
            <a:r>
              <a:rPr kumimoji="1" lang="en-US" altLang="ja-JP" sz="300" kern="0" dirty="0">
                <a:solidFill>
                  <a:prstClr val="black"/>
                </a:solidFill>
                <a:latin typeface="メイリオ" panose="020B0604030504040204" pitchFamily="50" charset="-128"/>
                <a:ea typeface="メイリオ" panose="020B0604030504040204" pitchFamily="50" charset="-128"/>
              </a:rPr>
              <a:t>		</a:t>
            </a:r>
          </a:p>
          <a:p>
            <a:pPr marL="273050" indent="-273050" defTabSz="731520" eaLnBrk="0" hangingPunct="0">
              <a:lnSpc>
                <a:spcPts val="1280"/>
              </a:lnSpc>
              <a:spcBef>
                <a:spcPct val="20000"/>
              </a:spcBef>
              <a:tabLst>
                <a:tab pos="788670" algn="l"/>
              </a:tabLst>
              <a:defRPr/>
            </a:pPr>
            <a:r>
              <a:rPr kumimoji="1" lang="ja-JP" altLang="en-US" sz="1100" kern="0" dirty="0">
                <a:solidFill>
                  <a:prstClr val="black"/>
                </a:solidFill>
                <a:latin typeface="メイリオ" panose="020B0604030504040204" pitchFamily="50" charset="-128"/>
                <a:ea typeface="メイリオ" panose="020B0604030504040204" pitchFamily="50" charset="-128"/>
              </a:rPr>
              <a:t>保健師、栄養士等</a:t>
            </a:r>
            <a:endParaRPr kumimoji="1" lang="en-US" altLang="ja-JP" sz="1100" kern="0" dirty="0">
              <a:solidFill>
                <a:prstClr val="black"/>
              </a:solidFill>
              <a:latin typeface="メイリオ" panose="020B0604030504040204" pitchFamily="50" charset="-128"/>
              <a:ea typeface="メイリオ" panose="020B0604030504040204" pitchFamily="50" charset="-128"/>
            </a:endParaRPr>
          </a:p>
          <a:p>
            <a:pPr marL="273050" indent="-273050" defTabSz="731520" eaLnBrk="0" hangingPunct="0">
              <a:lnSpc>
                <a:spcPts val="1280"/>
              </a:lnSpc>
              <a:spcBef>
                <a:spcPct val="20000"/>
              </a:spcBef>
              <a:tabLst>
                <a:tab pos="788670" algn="l"/>
              </a:tabLst>
              <a:defRPr/>
            </a:pPr>
            <a:r>
              <a:rPr kumimoji="1" lang="ja-JP" altLang="en-US" sz="1100" kern="0" dirty="0">
                <a:solidFill>
                  <a:prstClr val="black"/>
                </a:solidFill>
                <a:latin typeface="メイリオ" panose="020B0604030504040204" pitchFamily="50" charset="-128"/>
                <a:ea typeface="メイリオ" panose="020B0604030504040204" pitchFamily="50" charset="-128"/>
              </a:rPr>
              <a:t>マンパワーの確保</a:t>
            </a:r>
            <a:endParaRPr kumimoji="1" lang="en-US" altLang="ja-JP" sz="1100" kern="0" dirty="0">
              <a:solidFill>
                <a:prstClr val="black"/>
              </a:solidFill>
              <a:latin typeface="メイリオ" panose="020B0604030504040204" pitchFamily="50" charset="-128"/>
              <a:ea typeface="メイリオ" panose="020B0604030504040204" pitchFamily="50" charset="-128"/>
            </a:endParaRPr>
          </a:p>
          <a:p>
            <a:pPr marL="273050" indent="-273050" defTabSz="731520" eaLnBrk="0" hangingPunct="0">
              <a:spcBef>
                <a:spcPct val="20000"/>
              </a:spcBef>
              <a:defRPr/>
            </a:pPr>
            <a:endParaRPr kumimoji="1" lang="en-US" altLang="ja-JP" sz="1100" kern="0" dirty="0">
              <a:solidFill>
                <a:prstClr val="black"/>
              </a:solidFill>
              <a:latin typeface="メイリオ" panose="020B0604030504040204" pitchFamily="50" charset="-128"/>
              <a:ea typeface="メイリオ" panose="020B0604030504040204" pitchFamily="50" charset="-128"/>
            </a:endParaRPr>
          </a:p>
        </p:txBody>
      </p:sp>
      <p:sp>
        <p:nvSpPr>
          <p:cNvPr id="38" name="吹き出し: 四角形 37">
            <a:extLst>
              <a:ext uri="{FF2B5EF4-FFF2-40B4-BE49-F238E27FC236}">
                <a16:creationId xmlns:a16="http://schemas.microsoft.com/office/drawing/2014/main" id="{E00B2C06-EA43-7955-300A-C64D6EF6EF16}"/>
              </a:ext>
            </a:extLst>
          </p:cNvPr>
          <p:cNvSpPr/>
          <p:nvPr/>
        </p:nvSpPr>
        <p:spPr>
          <a:xfrm>
            <a:off x="1497143" y="4419946"/>
            <a:ext cx="1661615" cy="523530"/>
          </a:xfrm>
          <a:prstGeom prst="wedgeRectCallout">
            <a:avLst>
              <a:gd name="adj1" fmla="val -1333"/>
              <a:gd name="adj2" fmla="val -10526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ja-JP" sz="1200" b="1">
                <a:solidFill>
                  <a:schemeClr val="bg1"/>
                </a:solidFill>
                <a:latin typeface="メイリオ" panose="020B0604030504040204" pitchFamily="50" charset="-128"/>
                <a:ea typeface="メイリオ" panose="020B0604030504040204" pitchFamily="50" charset="-128"/>
              </a:rPr>
              <a:t>1989</a:t>
            </a:r>
            <a:r>
              <a:rPr lang="ja-JP" altLang="en-US" sz="1200" b="1">
                <a:solidFill>
                  <a:schemeClr val="bg1"/>
                </a:solidFill>
                <a:latin typeface="メイリオ" panose="020B0604030504040204" pitchFamily="50" charset="-128"/>
                <a:ea typeface="メイリオ" panose="020B0604030504040204" pitchFamily="50" charset="-128"/>
              </a:rPr>
              <a:t>年　</a:t>
            </a:r>
            <a:r>
              <a:rPr lang="en-US" altLang="ja-JP" sz="1200" b="1">
                <a:solidFill>
                  <a:schemeClr val="bg1"/>
                </a:solidFill>
                <a:latin typeface="メイリオ" panose="020B0604030504040204" pitchFamily="50" charset="-128"/>
                <a:ea typeface="メイリオ" panose="020B0604030504040204" pitchFamily="50" charset="-128"/>
              </a:rPr>
              <a:t>8020</a:t>
            </a:r>
            <a:r>
              <a:rPr lang="ja-JP" altLang="en-US" sz="1200" b="1" dirty="0">
                <a:solidFill>
                  <a:schemeClr val="bg1"/>
                </a:solidFill>
                <a:latin typeface="メイリオ" panose="020B0604030504040204" pitchFamily="50" charset="-128"/>
                <a:ea typeface="メイリオ" panose="020B0604030504040204" pitchFamily="50" charset="-128"/>
              </a:rPr>
              <a:t>運動</a:t>
            </a:r>
          </a:p>
        </p:txBody>
      </p:sp>
      <p:pic>
        <p:nvPicPr>
          <p:cNvPr id="39" name="Picture 4">
            <a:extLst>
              <a:ext uri="{FF2B5EF4-FFF2-40B4-BE49-F238E27FC236}">
                <a16:creationId xmlns:a16="http://schemas.microsoft.com/office/drawing/2014/main" id="{498A4934-DFAD-1D42-F2B7-BE2EAAFFF16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71610" y="5603708"/>
            <a:ext cx="1672389" cy="1254292"/>
          </a:xfrm>
          <a:prstGeom prst="rect">
            <a:avLst/>
          </a:prstGeom>
          <a:noFill/>
          <a:extLst>
            <a:ext uri="{909E8E84-426E-40DD-AFC4-6F175D3DCCD1}">
              <a14:hiddenFill xmlns:a14="http://schemas.microsoft.com/office/drawing/2010/main">
                <a:solidFill>
                  <a:srgbClr val="FFFFFF"/>
                </a:solidFill>
              </a14:hiddenFill>
            </a:ext>
          </a:extLst>
        </p:spPr>
      </p:pic>
      <p:sp>
        <p:nvSpPr>
          <p:cNvPr id="40" name="テキスト ボックス 4">
            <a:extLst>
              <a:ext uri="{FF2B5EF4-FFF2-40B4-BE49-F238E27FC236}">
                <a16:creationId xmlns:a16="http://schemas.microsoft.com/office/drawing/2014/main" id="{91334275-4C91-B396-2F63-C468224A73A0}"/>
              </a:ext>
            </a:extLst>
          </p:cNvPr>
          <p:cNvSpPr txBox="1">
            <a:spLocks noChangeArrowheads="1"/>
          </p:cNvSpPr>
          <p:nvPr/>
        </p:nvSpPr>
        <p:spPr bwMode="auto">
          <a:xfrm>
            <a:off x="0" y="651428"/>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lang="ja-JP" altLang="en-US" sz="4800" b="1" spc="600" dirty="0">
                <a:solidFill>
                  <a:srgbClr val="00B050"/>
                </a:solidFill>
                <a:latin typeface="メイリオ" panose="020B0604030504040204" pitchFamily="50" charset="-128"/>
                <a:ea typeface="メイリオ" panose="020B0604030504040204" pitchFamily="50" charset="-128"/>
              </a:rPr>
              <a:t>健康づくり対策の流れ</a:t>
            </a:r>
          </a:p>
        </p:txBody>
      </p:sp>
      <p:pic>
        <p:nvPicPr>
          <p:cNvPr id="41" name="Picture 2" descr="８０２０ロゴマーク">
            <a:extLst>
              <a:ext uri="{FF2B5EF4-FFF2-40B4-BE49-F238E27FC236}">
                <a16:creationId xmlns:a16="http://schemas.microsoft.com/office/drawing/2014/main" id="{EF44842D-AD92-2F9F-FE91-2A3E6458714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4603" y="145634"/>
            <a:ext cx="1498406" cy="504072"/>
          </a:xfrm>
          <a:prstGeom prst="rect">
            <a:avLst/>
          </a:prstGeom>
          <a:noFill/>
          <a:extLst>
            <a:ext uri="{909E8E84-426E-40DD-AFC4-6F175D3DCCD1}">
              <a14:hiddenFill xmlns:a14="http://schemas.microsoft.com/office/drawing/2010/main">
                <a:solidFill>
                  <a:srgbClr val="FFFFFF"/>
                </a:solidFill>
              </a14:hiddenFill>
            </a:ext>
          </a:extLst>
        </p:spPr>
      </p:pic>
      <p:sp>
        <p:nvSpPr>
          <p:cNvPr id="42" name="コンテンツ プレースホルダ 2">
            <a:extLst>
              <a:ext uri="{FF2B5EF4-FFF2-40B4-BE49-F238E27FC236}">
                <a16:creationId xmlns:a16="http://schemas.microsoft.com/office/drawing/2014/main" id="{CFC87FB4-5E9A-BD6C-EB21-136798F12CD0}"/>
              </a:ext>
            </a:extLst>
          </p:cNvPr>
          <p:cNvSpPr txBox="1">
            <a:spLocks/>
          </p:cNvSpPr>
          <p:nvPr/>
        </p:nvSpPr>
        <p:spPr bwMode="auto">
          <a:xfrm>
            <a:off x="2232026" y="2091582"/>
            <a:ext cx="1540168" cy="1036638"/>
          </a:xfrm>
          <a:prstGeom prst="rect">
            <a:avLst/>
          </a:prstGeom>
          <a:noFill/>
          <a:ln w="12700">
            <a:solidFill>
              <a:schemeClr val="bg1"/>
            </a:solidFill>
            <a:prstDash val="dash"/>
            <a:miter lim="800000"/>
            <a:headEnd/>
            <a:tailEnd/>
          </a:ln>
        </p:spPr>
        <p:txBody>
          <a:bodyPr lIns="73124" tIns="36562" rIns="73124" bIns="36562"/>
          <a:lstStyle/>
          <a:p>
            <a:pPr marL="273050" indent="-273050" defTabSz="731520" eaLnBrk="0" hangingPunct="0">
              <a:spcBef>
                <a:spcPct val="20000"/>
              </a:spcBef>
              <a:defRPr/>
            </a:pPr>
            <a:r>
              <a:rPr kumimoji="1" lang="ja-JP" altLang="en-US" sz="1100" b="1" kern="0" dirty="0">
                <a:solidFill>
                  <a:prstClr val="black"/>
                </a:solidFill>
                <a:latin typeface="メイリオ" panose="020B0604030504040204" pitchFamily="50" charset="-128"/>
                <a:ea typeface="メイリオ" panose="020B0604030504040204" pitchFamily="50" charset="-128"/>
              </a:rPr>
              <a:t>昭和</a:t>
            </a:r>
            <a:r>
              <a:rPr kumimoji="1" lang="en-US" altLang="ja-JP" sz="1100" b="1" kern="0" dirty="0">
                <a:solidFill>
                  <a:prstClr val="black"/>
                </a:solidFill>
                <a:latin typeface="メイリオ" panose="020B0604030504040204" pitchFamily="50" charset="-128"/>
                <a:ea typeface="メイリオ" panose="020B0604030504040204" pitchFamily="50" charset="-128"/>
              </a:rPr>
              <a:t>63</a:t>
            </a:r>
            <a:r>
              <a:rPr kumimoji="1" lang="ja-JP" altLang="en-US" sz="1100" b="1" kern="0" dirty="0">
                <a:solidFill>
                  <a:prstClr val="black"/>
                </a:solidFill>
                <a:latin typeface="メイリオ" panose="020B0604030504040204" pitchFamily="50" charset="-128"/>
                <a:ea typeface="メイリオ" panose="020B0604030504040204" pitchFamily="50" charset="-128"/>
              </a:rPr>
              <a:t>年～ </a:t>
            </a:r>
            <a:endParaRPr kumimoji="1" lang="en-US" altLang="ja-JP" sz="1100" b="1" kern="0" dirty="0">
              <a:solidFill>
                <a:prstClr val="black"/>
              </a:solidFill>
              <a:latin typeface="メイリオ" panose="020B0604030504040204" pitchFamily="50" charset="-128"/>
              <a:ea typeface="メイリオ" panose="020B0604030504040204" pitchFamily="50" charset="-128"/>
            </a:endParaRPr>
          </a:p>
          <a:p>
            <a:pPr marL="273050" indent="-273050" defTabSz="731520" eaLnBrk="0" hangingPunct="0">
              <a:spcBef>
                <a:spcPct val="20000"/>
              </a:spcBef>
              <a:defRPr/>
            </a:pPr>
            <a:r>
              <a:rPr kumimoji="1" lang="ja-JP" altLang="en-US" sz="1100" b="1" kern="0" dirty="0">
                <a:solidFill>
                  <a:prstClr val="black"/>
                </a:solidFill>
                <a:latin typeface="メイリオ" panose="020B0604030504040204" pitchFamily="50" charset="-128"/>
                <a:ea typeface="メイリオ" panose="020B0604030504040204" pitchFamily="50" charset="-128"/>
              </a:rPr>
              <a:t>第</a:t>
            </a:r>
            <a:r>
              <a:rPr kumimoji="1" lang="en-US" altLang="ja-JP" sz="1100" b="1" kern="0" dirty="0">
                <a:solidFill>
                  <a:prstClr val="black"/>
                </a:solidFill>
                <a:latin typeface="メイリオ" panose="020B0604030504040204" pitchFamily="50" charset="-128"/>
                <a:ea typeface="メイリオ" panose="020B0604030504040204" pitchFamily="50" charset="-128"/>
              </a:rPr>
              <a:t>2</a:t>
            </a:r>
            <a:r>
              <a:rPr kumimoji="1" lang="ja-JP" altLang="en-US" sz="1100" b="1" kern="0" dirty="0">
                <a:solidFill>
                  <a:prstClr val="black"/>
                </a:solidFill>
                <a:latin typeface="メイリオ" panose="020B0604030504040204" pitchFamily="50" charset="-128"/>
                <a:ea typeface="メイリオ" panose="020B0604030504040204" pitchFamily="50" charset="-128"/>
              </a:rPr>
              <a:t>次</a:t>
            </a:r>
            <a:endParaRPr kumimoji="1" lang="en-US" altLang="ja-JP" sz="1100" b="1" kern="0" dirty="0">
              <a:solidFill>
                <a:prstClr val="black"/>
              </a:solidFill>
              <a:latin typeface="メイリオ" panose="020B0604030504040204" pitchFamily="50" charset="-128"/>
              <a:ea typeface="メイリオ" panose="020B0604030504040204" pitchFamily="50" charset="-128"/>
            </a:endParaRPr>
          </a:p>
          <a:p>
            <a:pPr marL="273050" indent="-273050" defTabSz="731520" eaLnBrk="0" hangingPunct="0">
              <a:spcBef>
                <a:spcPct val="20000"/>
              </a:spcBef>
              <a:defRPr/>
            </a:pPr>
            <a:r>
              <a:rPr kumimoji="1" lang="ja-JP" altLang="en-US" sz="1100" b="1" kern="0" dirty="0">
                <a:solidFill>
                  <a:prstClr val="black"/>
                </a:solidFill>
                <a:latin typeface="メイリオ" panose="020B0604030504040204" pitchFamily="50" charset="-128"/>
                <a:ea typeface="メイリオ" panose="020B0604030504040204" pitchFamily="50" charset="-128"/>
              </a:rPr>
              <a:t>国民健康づくり対策</a:t>
            </a:r>
            <a:endParaRPr kumimoji="1" lang="en-US" altLang="ja-JP" sz="1100" b="1" kern="0" dirty="0">
              <a:solidFill>
                <a:prstClr val="black"/>
              </a:solidFill>
              <a:latin typeface="メイリオ" panose="020B0604030504040204" pitchFamily="50" charset="-128"/>
              <a:ea typeface="メイリオ" panose="020B0604030504040204" pitchFamily="50" charset="-128"/>
            </a:endParaRPr>
          </a:p>
          <a:p>
            <a:pPr marL="273050" indent="-273050" defTabSz="731520" eaLnBrk="0" hangingPunct="0">
              <a:lnSpc>
                <a:spcPts val="1280"/>
              </a:lnSpc>
              <a:spcBef>
                <a:spcPct val="20000"/>
              </a:spcBef>
              <a:tabLst>
                <a:tab pos="788670" algn="l"/>
              </a:tabLst>
              <a:defRPr/>
            </a:pPr>
            <a:endParaRPr kumimoji="1" lang="en-US" altLang="ja-JP" sz="300" kern="0" dirty="0">
              <a:solidFill>
                <a:prstClr val="black"/>
              </a:solidFill>
              <a:latin typeface="メイリオ" panose="020B0604030504040204" pitchFamily="50" charset="-128"/>
              <a:ea typeface="メイリオ" panose="020B0604030504040204" pitchFamily="50" charset="-128"/>
            </a:endParaRPr>
          </a:p>
          <a:p>
            <a:pPr marL="273050" indent="-273050" defTabSz="731520" eaLnBrk="0" hangingPunct="0">
              <a:lnSpc>
                <a:spcPts val="1280"/>
              </a:lnSpc>
              <a:spcBef>
                <a:spcPct val="20000"/>
              </a:spcBef>
              <a:tabLst>
                <a:tab pos="788670" algn="l"/>
              </a:tabLst>
              <a:defRPr/>
            </a:pPr>
            <a:r>
              <a:rPr kumimoji="1" lang="ja-JP" altLang="en-US" sz="1100" kern="0" dirty="0">
                <a:solidFill>
                  <a:prstClr val="black"/>
                </a:solidFill>
                <a:latin typeface="メイリオ" panose="020B0604030504040204" pitchFamily="50" charset="-128"/>
                <a:ea typeface="メイリオ" panose="020B0604030504040204" pitchFamily="50" charset="-128"/>
              </a:rPr>
              <a:t>～アクティブ</a:t>
            </a:r>
            <a:r>
              <a:rPr kumimoji="1" lang="en-US" altLang="ja-JP" sz="1100" kern="0" dirty="0">
                <a:solidFill>
                  <a:prstClr val="black"/>
                </a:solidFill>
                <a:latin typeface="メイリオ" panose="020B0604030504040204" pitchFamily="50" charset="-128"/>
                <a:ea typeface="メイリオ" panose="020B0604030504040204" pitchFamily="50" charset="-128"/>
              </a:rPr>
              <a:t>80</a:t>
            </a:r>
          </a:p>
          <a:p>
            <a:pPr marL="273050" indent="-273050" defTabSz="731520" eaLnBrk="0" hangingPunct="0">
              <a:lnSpc>
                <a:spcPts val="1280"/>
              </a:lnSpc>
              <a:spcBef>
                <a:spcPct val="20000"/>
              </a:spcBef>
              <a:tabLst>
                <a:tab pos="788670" algn="l"/>
              </a:tabLst>
              <a:defRPr/>
            </a:pPr>
            <a:r>
              <a:rPr kumimoji="1" lang="ja-JP" altLang="en-US" sz="1100" kern="0" dirty="0">
                <a:solidFill>
                  <a:prstClr val="black"/>
                </a:solidFill>
                <a:latin typeface="メイリオ" panose="020B0604030504040204" pitchFamily="50" charset="-128"/>
                <a:ea typeface="メイリオ" panose="020B0604030504040204" pitchFamily="50" charset="-128"/>
              </a:rPr>
              <a:t>ヘルスプラン～</a:t>
            </a:r>
          </a:p>
          <a:p>
            <a:pPr marL="273050" indent="-273050" defTabSz="731520" eaLnBrk="0" hangingPunct="0">
              <a:lnSpc>
                <a:spcPts val="1280"/>
              </a:lnSpc>
              <a:spcBef>
                <a:spcPct val="20000"/>
              </a:spcBef>
              <a:tabLst>
                <a:tab pos="788670" algn="l"/>
              </a:tabLst>
              <a:defRPr/>
            </a:pPr>
            <a:endParaRPr kumimoji="1" lang="en-US" altLang="ja-JP" sz="300" kern="0" dirty="0">
              <a:solidFill>
                <a:prstClr val="black"/>
              </a:solidFill>
              <a:latin typeface="メイリオ" panose="020B0604030504040204" pitchFamily="50" charset="-128"/>
              <a:ea typeface="メイリオ" panose="020B0604030504040204" pitchFamily="50" charset="-128"/>
            </a:endParaRPr>
          </a:p>
          <a:p>
            <a:pPr marL="273050" indent="-273050" defTabSz="731520" eaLnBrk="0" hangingPunct="0">
              <a:lnSpc>
                <a:spcPts val="1280"/>
              </a:lnSpc>
              <a:spcBef>
                <a:spcPct val="20000"/>
              </a:spcBef>
              <a:tabLst>
                <a:tab pos="788670" algn="l"/>
              </a:tabLst>
              <a:defRPr/>
            </a:pPr>
            <a:r>
              <a:rPr kumimoji="1" lang="ja-JP" altLang="en-US" sz="1100" kern="0" dirty="0">
                <a:solidFill>
                  <a:prstClr val="black"/>
                </a:solidFill>
                <a:latin typeface="メイリオ" panose="020B0604030504040204" pitchFamily="50" charset="-128"/>
                <a:ea typeface="メイリオ" panose="020B0604030504040204" pitchFamily="50" charset="-128"/>
              </a:rPr>
              <a:t>運動習慣の普及に</a:t>
            </a:r>
            <a:endParaRPr kumimoji="1" lang="en-US" altLang="ja-JP" sz="1100" kern="0" dirty="0">
              <a:solidFill>
                <a:prstClr val="black"/>
              </a:solidFill>
              <a:latin typeface="メイリオ" panose="020B0604030504040204" pitchFamily="50" charset="-128"/>
              <a:ea typeface="メイリオ" panose="020B0604030504040204" pitchFamily="50" charset="-128"/>
            </a:endParaRPr>
          </a:p>
          <a:p>
            <a:pPr marL="273050" indent="-273050" defTabSz="731520" eaLnBrk="0" hangingPunct="0">
              <a:lnSpc>
                <a:spcPts val="1280"/>
              </a:lnSpc>
              <a:spcBef>
                <a:spcPct val="20000"/>
              </a:spcBef>
              <a:tabLst>
                <a:tab pos="788670" algn="l"/>
              </a:tabLst>
              <a:defRPr/>
            </a:pPr>
            <a:r>
              <a:rPr kumimoji="1" lang="ja-JP" altLang="en-US" sz="1100" kern="0" dirty="0">
                <a:solidFill>
                  <a:prstClr val="black"/>
                </a:solidFill>
                <a:latin typeface="メイリオ" panose="020B0604030504040204" pitchFamily="50" charset="-128"/>
                <a:ea typeface="メイリオ" panose="020B0604030504040204" pitchFamily="50" charset="-128"/>
              </a:rPr>
              <a:t>重点をおいた対策</a:t>
            </a:r>
            <a:endParaRPr kumimoji="1" lang="en-US" altLang="ja-JP" sz="1000" kern="0" dirty="0">
              <a:solidFill>
                <a:prstClr val="black"/>
              </a:solidFill>
              <a:latin typeface="メイリオ" panose="020B0604030504040204" pitchFamily="50" charset="-128"/>
              <a:ea typeface="メイリオ" panose="020B0604030504040204" pitchFamily="50" charset="-128"/>
            </a:endParaRPr>
          </a:p>
          <a:p>
            <a:pPr marL="273050" indent="-273050" defTabSz="731520" eaLnBrk="0" hangingPunct="0">
              <a:lnSpc>
                <a:spcPts val="1280"/>
              </a:lnSpc>
              <a:spcBef>
                <a:spcPct val="20000"/>
              </a:spcBef>
              <a:tabLst>
                <a:tab pos="788670" algn="l"/>
              </a:tabLst>
              <a:defRPr/>
            </a:pPr>
            <a:r>
              <a:rPr kumimoji="1" lang="ja-JP" altLang="en-US" sz="900" kern="0" dirty="0">
                <a:solidFill>
                  <a:prstClr val="black"/>
                </a:solidFill>
                <a:latin typeface="メイリオ" panose="020B0604030504040204" pitchFamily="50" charset="-128"/>
                <a:ea typeface="メイリオ" panose="020B0604030504040204" pitchFamily="50" charset="-128"/>
              </a:rPr>
              <a:t>（運動指針の策定、</a:t>
            </a:r>
            <a:endParaRPr kumimoji="1" lang="en-US" altLang="ja-JP" sz="900" kern="0" dirty="0">
              <a:solidFill>
                <a:prstClr val="black"/>
              </a:solidFill>
              <a:latin typeface="メイリオ" panose="020B0604030504040204" pitchFamily="50" charset="-128"/>
              <a:ea typeface="メイリオ" panose="020B0604030504040204" pitchFamily="50" charset="-128"/>
            </a:endParaRPr>
          </a:p>
          <a:p>
            <a:pPr marL="273050" indent="-273050" defTabSz="731520" eaLnBrk="0" hangingPunct="0">
              <a:lnSpc>
                <a:spcPts val="1280"/>
              </a:lnSpc>
              <a:spcBef>
                <a:spcPct val="20000"/>
              </a:spcBef>
              <a:tabLst>
                <a:tab pos="788670" algn="l"/>
              </a:tabLst>
              <a:defRPr/>
            </a:pPr>
            <a:r>
              <a:rPr kumimoji="1" lang="ja-JP" altLang="en-US" sz="900" kern="0">
                <a:solidFill>
                  <a:prstClr val="black"/>
                </a:solidFill>
                <a:latin typeface="メイリオ" panose="020B0604030504040204" pitchFamily="50" charset="-128"/>
                <a:ea typeface="メイリオ" panose="020B0604030504040204" pitchFamily="50" charset="-128"/>
              </a:rPr>
              <a:t>　健康</a:t>
            </a:r>
            <a:r>
              <a:rPr kumimoji="1" lang="ja-JP" altLang="en-US" sz="900" kern="0" dirty="0">
                <a:solidFill>
                  <a:prstClr val="black"/>
                </a:solidFill>
                <a:latin typeface="メイリオ" panose="020B0604030504040204" pitchFamily="50" charset="-128"/>
                <a:ea typeface="メイリオ" panose="020B0604030504040204" pitchFamily="50" charset="-128"/>
              </a:rPr>
              <a:t>増進施設の推進等）</a:t>
            </a:r>
          </a:p>
          <a:p>
            <a:pPr marL="273050" indent="-273050" defTabSz="731520" eaLnBrk="0" hangingPunct="0">
              <a:spcBef>
                <a:spcPct val="20000"/>
              </a:spcBef>
              <a:defRPr/>
            </a:pPr>
            <a:endParaRPr kumimoji="1" lang="en-US" altLang="ja-JP" sz="1100" kern="0" dirty="0">
              <a:solidFill>
                <a:prstClr val="black"/>
              </a:solidFill>
              <a:latin typeface="メイリオ" panose="020B0604030504040204" pitchFamily="50" charset="-128"/>
              <a:ea typeface="メイリオ" panose="020B0604030504040204" pitchFamily="50" charset="-128"/>
            </a:endParaRPr>
          </a:p>
        </p:txBody>
      </p:sp>
      <p:sp>
        <p:nvSpPr>
          <p:cNvPr id="43" name="コンテンツ プレースホルダ 2">
            <a:extLst>
              <a:ext uri="{FF2B5EF4-FFF2-40B4-BE49-F238E27FC236}">
                <a16:creationId xmlns:a16="http://schemas.microsoft.com/office/drawing/2014/main" id="{9B0F2677-DCE1-74EB-EE77-2CF605D81053}"/>
              </a:ext>
            </a:extLst>
          </p:cNvPr>
          <p:cNvSpPr txBox="1">
            <a:spLocks/>
          </p:cNvSpPr>
          <p:nvPr/>
        </p:nvSpPr>
        <p:spPr bwMode="auto">
          <a:xfrm>
            <a:off x="3708400" y="2084208"/>
            <a:ext cx="1973709" cy="1036638"/>
          </a:xfrm>
          <a:prstGeom prst="rect">
            <a:avLst/>
          </a:prstGeom>
          <a:noFill/>
          <a:ln w="12700">
            <a:solidFill>
              <a:schemeClr val="bg1"/>
            </a:solidFill>
            <a:prstDash val="dash"/>
            <a:miter lim="800000"/>
            <a:headEnd/>
            <a:tailEnd/>
          </a:ln>
        </p:spPr>
        <p:txBody>
          <a:bodyPr lIns="73124" tIns="36562" rIns="73124" bIns="36562"/>
          <a:lstStyle/>
          <a:p>
            <a:pPr marL="273050" indent="-273050" defTabSz="731520" eaLnBrk="0" hangingPunct="0">
              <a:spcBef>
                <a:spcPct val="20000"/>
              </a:spcBef>
              <a:defRPr/>
            </a:pPr>
            <a:r>
              <a:rPr kumimoji="1" lang="ja-JP" altLang="en-US" sz="1100" b="1" kern="0" dirty="0">
                <a:solidFill>
                  <a:prstClr val="black"/>
                </a:solidFill>
                <a:latin typeface="メイリオ" panose="020B0604030504040204" pitchFamily="50" charset="-128"/>
                <a:ea typeface="メイリオ" panose="020B0604030504040204" pitchFamily="50" charset="-128"/>
              </a:rPr>
              <a:t>平成</a:t>
            </a:r>
            <a:r>
              <a:rPr kumimoji="1" lang="en-US" altLang="ja-JP" sz="1100" b="1" kern="0" dirty="0">
                <a:solidFill>
                  <a:prstClr val="black"/>
                </a:solidFill>
                <a:latin typeface="メイリオ" panose="020B0604030504040204" pitchFamily="50" charset="-128"/>
                <a:ea typeface="メイリオ" panose="020B0604030504040204" pitchFamily="50" charset="-128"/>
              </a:rPr>
              <a:t>12</a:t>
            </a:r>
            <a:r>
              <a:rPr kumimoji="1" lang="ja-JP" altLang="en-US" sz="1100" b="1" kern="0" dirty="0">
                <a:solidFill>
                  <a:prstClr val="black"/>
                </a:solidFill>
                <a:latin typeface="メイリオ" panose="020B0604030504040204" pitchFamily="50" charset="-128"/>
                <a:ea typeface="メイリオ" panose="020B0604030504040204" pitchFamily="50" charset="-128"/>
              </a:rPr>
              <a:t>年～ </a:t>
            </a:r>
            <a:endParaRPr kumimoji="1" lang="en-US" altLang="ja-JP" sz="1100" b="1" kern="0" dirty="0">
              <a:solidFill>
                <a:prstClr val="black"/>
              </a:solidFill>
              <a:latin typeface="メイリオ" panose="020B0604030504040204" pitchFamily="50" charset="-128"/>
              <a:ea typeface="メイリオ" panose="020B0604030504040204" pitchFamily="50" charset="-128"/>
            </a:endParaRPr>
          </a:p>
          <a:p>
            <a:pPr marL="273050" indent="-273050" defTabSz="731520" eaLnBrk="0" hangingPunct="0">
              <a:spcBef>
                <a:spcPct val="20000"/>
              </a:spcBef>
              <a:defRPr/>
            </a:pPr>
            <a:r>
              <a:rPr kumimoji="1" lang="ja-JP" altLang="en-US" sz="1100" b="1" kern="0" dirty="0">
                <a:solidFill>
                  <a:prstClr val="black"/>
                </a:solidFill>
                <a:latin typeface="メイリオ" panose="020B0604030504040204" pitchFamily="50" charset="-128"/>
                <a:ea typeface="メイリオ" panose="020B0604030504040204" pitchFamily="50" charset="-128"/>
              </a:rPr>
              <a:t>第</a:t>
            </a:r>
            <a:r>
              <a:rPr kumimoji="1" lang="en-US" altLang="ja-JP" sz="1100" b="1" kern="0" dirty="0">
                <a:solidFill>
                  <a:prstClr val="black"/>
                </a:solidFill>
                <a:latin typeface="メイリオ" panose="020B0604030504040204" pitchFamily="50" charset="-128"/>
                <a:ea typeface="メイリオ" panose="020B0604030504040204" pitchFamily="50" charset="-128"/>
              </a:rPr>
              <a:t>3</a:t>
            </a:r>
            <a:r>
              <a:rPr kumimoji="1" lang="ja-JP" altLang="en-US" sz="1100" b="1" kern="0" dirty="0">
                <a:solidFill>
                  <a:prstClr val="black"/>
                </a:solidFill>
                <a:latin typeface="メイリオ" panose="020B0604030504040204" pitchFamily="50" charset="-128"/>
                <a:ea typeface="メイリオ" panose="020B0604030504040204" pitchFamily="50" charset="-128"/>
              </a:rPr>
              <a:t>次</a:t>
            </a:r>
            <a:endParaRPr kumimoji="1" lang="en-US" altLang="ja-JP" sz="1100" b="1" kern="0" dirty="0">
              <a:solidFill>
                <a:prstClr val="black"/>
              </a:solidFill>
              <a:latin typeface="メイリオ" panose="020B0604030504040204" pitchFamily="50" charset="-128"/>
              <a:ea typeface="メイリオ" panose="020B0604030504040204" pitchFamily="50" charset="-128"/>
            </a:endParaRPr>
          </a:p>
          <a:p>
            <a:pPr marL="273050" indent="-273050" defTabSz="731520" eaLnBrk="0" hangingPunct="0">
              <a:spcBef>
                <a:spcPct val="20000"/>
              </a:spcBef>
              <a:defRPr/>
            </a:pPr>
            <a:r>
              <a:rPr kumimoji="1" lang="ja-JP" altLang="en-US" sz="1100" b="1" kern="0" dirty="0">
                <a:solidFill>
                  <a:prstClr val="black"/>
                </a:solidFill>
                <a:latin typeface="メイリオ" panose="020B0604030504040204" pitchFamily="50" charset="-128"/>
                <a:ea typeface="メイリオ" panose="020B0604030504040204" pitchFamily="50" charset="-128"/>
              </a:rPr>
              <a:t>国民健康づくり対策</a:t>
            </a:r>
            <a:endParaRPr kumimoji="1" lang="en-US" altLang="ja-JP" sz="1100" b="1" kern="0" dirty="0">
              <a:solidFill>
                <a:prstClr val="black"/>
              </a:solidFill>
              <a:latin typeface="メイリオ" panose="020B0604030504040204" pitchFamily="50" charset="-128"/>
              <a:ea typeface="メイリオ" panose="020B0604030504040204" pitchFamily="50" charset="-128"/>
            </a:endParaRPr>
          </a:p>
          <a:p>
            <a:pPr marL="273050" indent="-273050" defTabSz="731520" eaLnBrk="0" hangingPunct="0">
              <a:lnSpc>
                <a:spcPts val="1280"/>
              </a:lnSpc>
              <a:spcBef>
                <a:spcPct val="20000"/>
              </a:spcBef>
              <a:tabLst>
                <a:tab pos="788670" algn="l"/>
              </a:tabLst>
              <a:defRPr/>
            </a:pPr>
            <a:endParaRPr kumimoji="1" lang="en-US" altLang="ja-JP" sz="300" kern="0" dirty="0">
              <a:solidFill>
                <a:prstClr val="black"/>
              </a:solidFill>
              <a:latin typeface="メイリオ" panose="020B0604030504040204" pitchFamily="50" charset="-128"/>
              <a:ea typeface="メイリオ" panose="020B0604030504040204" pitchFamily="50" charset="-128"/>
            </a:endParaRPr>
          </a:p>
          <a:p>
            <a:pPr marL="273050" indent="-273050" defTabSz="731520" eaLnBrk="0" hangingPunct="0">
              <a:lnSpc>
                <a:spcPts val="1280"/>
              </a:lnSpc>
              <a:spcBef>
                <a:spcPct val="20000"/>
              </a:spcBef>
              <a:tabLst>
                <a:tab pos="788670" algn="l"/>
              </a:tabLst>
              <a:defRPr/>
            </a:pPr>
            <a:r>
              <a:rPr kumimoji="1" lang="ja-JP" altLang="en-US" sz="1100" kern="0" dirty="0">
                <a:solidFill>
                  <a:prstClr val="black"/>
                </a:solidFill>
                <a:latin typeface="メイリオ" panose="020B0604030504040204" pitchFamily="50" charset="-128"/>
                <a:ea typeface="メイリオ" panose="020B0604030504040204" pitchFamily="50" charset="-128"/>
              </a:rPr>
              <a:t>～</a:t>
            </a:r>
            <a:r>
              <a:rPr kumimoji="1" lang="en-US" altLang="ja-JP" sz="1100" kern="0" dirty="0">
                <a:solidFill>
                  <a:prstClr val="black"/>
                </a:solidFill>
                <a:latin typeface="メイリオ" panose="020B0604030504040204" pitchFamily="50" charset="-128"/>
                <a:ea typeface="メイリオ" panose="020B0604030504040204" pitchFamily="50" charset="-128"/>
              </a:rPr>
              <a:t>21</a:t>
            </a:r>
            <a:r>
              <a:rPr kumimoji="1" lang="ja-JP" altLang="en-US" sz="1100" kern="0" dirty="0">
                <a:solidFill>
                  <a:prstClr val="black"/>
                </a:solidFill>
                <a:latin typeface="メイリオ" panose="020B0604030504040204" pitchFamily="50" charset="-128"/>
                <a:ea typeface="メイリオ" panose="020B0604030504040204" pitchFamily="50" charset="-128"/>
              </a:rPr>
              <a:t>世紀における</a:t>
            </a:r>
            <a:endParaRPr kumimoji="1" lang="en-US" altLang="ja-JP" sz="1100" kern="0" dirty="0">
              <a:solidFill>
                <a:prstClr val="black"/>
              </a:solidFill>
              <a:latin typeface="メイリオ" panose="020B0604030504040204" pitchFamily="50" charset="-128"/>
              <a:ea typeface="メイリオ" panose="020B0604030504040204" pitchFamily="50" charset="-128"/>
            </a:endParaRPr>
          </a:p>
          <a:p>
            <a:pPr marL="273050" indent="-273050" defTabSz="731520" eaLnBrk="0" hangingPunct="0">
              <a:lnSpc>
                <a:spcPts val="1280"/>
              </a:lnSpc>
              <a:spcBef>
                <a:spcPct val="20000"/>
              </a:spcBef>
              <a:tabLst>
                <a:tab pos="788670" algn="l"/>
              </a:tabLst>
              <a:defRPr/>
            </a:pPr>
            <a:r>
              <a:rPr kumimoji="1" lang="ja-JP" altLang="en-US" sz="1100" kern="0" dirty="0">
                <a:solidFill>
                  <a:prstClr val="black"/>
                </a:solidFill>
                <a:latin typeface="メイリオ" panose="020B0604030504040204" pitchFamily="50" charset="-128"/>
                <a:ea typeface="メイリオ" panose="020B0604030504040204" pitchFamily="50" charset="-128"/>
              </a:rPr>
              <a:t>国民</a:t>
            </a:r>
            <a:r>
              <a:rPr kumimoji="1" lang="ja-JP" altLang="en-US" sz="1100" kern="0">
                <a:solidFill>
                  <a:prstClr val="black"/>
                </a:solidFill>
                <a:latin typeface="メイリオ" panose="020B0604030504040204" pitchFamily="50" charset="-128"/>
                <a:ea typeface="メイリオ" panose="020B0604030504040204" pitchFamily="50" charset="-128"/>
              </a:rPr>
              <a:t>健康づくり運動</a:t>
            </a:r>
            <a:endParaRPr kumimoji="1" lang="en-US" altLang="ja-JP" sz="1100" kern="0">
              <a:solidFill>
                <a:prstClr val="black"/>
              </a:solidFill>
              <a:latin typeface="メイリオ" panose="020B0604030504040204" pitchFamily="50" charset="-128"/>
              <a:ea typeface="メイリオ" panose="020B0604030504040204" pitchFamily="50" charset="-128"/>
            </a:endParaRPr>
          </a:p>
          <a:p>
            <a:pPr marL="273050" indent="-273050" defTabSz="731520" eaLnBrk="0" hangingPunct="0">
              <a:lnSpc>
                <a:spcPts val="1280"/>
              </a:lnSpc>
              <a:spcBef>
                <a:spcPct val="20000"/>
              </a:spcBef>
              <a:tabLst>
                <a:tab pos="788670" algn="l"/>
              </a:tabLst>
              <a:defRPr/>
            </a:pPr>
            <a:r>
              <a:rPr kumimoji="1" lang="ja-JP" altLang="en-US" sz="1100" kern="0">
                <a:solidFill>
                  <a:prstClr val="black"/>
                </a:solidFill>
                <a:latin typeface="メイリオ" panose="020B0604030504040204" pitchFamily="50" charset="-128"/>
                <a:ea typeface="メイリオ" panose="020B0604030504040204" pitchFamily="50" charset="-128"/>
              </a:rPr>
              <a:t>（</a:t>
            </a:r>
            <a:r>
              <a:rPr kumimoji="1" lang="ja-JP" altLang="en-US" sz="1100" kern="0" dirty="0">
                <a:solidFill>
                  <a:prstClr val="black"/>
                </a:solidFill>
                <a:latin typeface="メイリオ" panose="020B0604030504040204" pitchFamily="50" charset="-128"/>
                <a:ea typeface="メイリオ" panose="020B0604030504040204" pitchFamily="50" charset="-128"/>
              </a:rPr>
              <a:t>健康日本</a:t>
            </a:r>
            <a:r>
              <a:rPr kumimoji="1" lang="en-US" altLang="ja-JP" sz="1100" kern="0" dirty="0">
                <a:solidFill>
                  <a:prstClr val="black"/>
                </a:solidFill>
                <a:latin typeface="メイリオ" panose="020B0604030504040204" pitchFamily="50" charset="-128"/>
                <a:ea typeface="メイリオ" panose="020B0604030504040204" pitchFamily="50" charset="-128"/>
              </a:rPr>
              <a:t>21</a:t>
            </a:r>
            <a:r>
              <a:rPr kumimoji="1" lang="ja-JP" altLang="en-US" sz="1100" kern="0" dirty="0">
                <a:solidFill>
                  <a:prstClr val="black"/>
                </a:solidFill>
                <a:latin typeface="メイリオ" panose="020B0604030504040204" pitchFamily="50" charset="-128"/>
                <a:ea typeface="メイリオ" panose="020B0604030504040204" pitchFamily="50" charset="-128"/>
              </a:rPr>
              <a:t>）～</a:t>
            </a:r>
          </a:p>
          <a:p>
            <a:pPr marL="273050" indent="-273050" defTabSz="731520" eaLnBrk="0" hangingPunct="0">
              <a:lnSpc>
                <a:spcPts val="1280"/>
              </a:lnSpc>
              <a:spcBef>
                <a:spcPct val="20000"/>
              </a:spcBef>
              <a:tabLst>
                <a:tab pos="788670" algn="l"/>
              </a:tabLst>
              <a:defRPr/>
            </a:pPr>
            <a:r>
              <a:rPr kumimoji="1" lang="ja-JP" altLang="en-US" sz="300" kern="0" dirty="0">
                <a:solidFill>
                  <a:prstClr val="black"/>
                </a:solidFill>
                <a:latin typeface="メイリオ" panose="020B0604030504040204" pitchFamily="50" charset="-128"/>
                <a:ea typeface="メイリオ" panose="020B0604030504040204" pitchFamily="50" charset="-128"/>
              </a:rPr>
              <a:t>	</a:t>
            </a:r>
            <a:r>
              <a:rPr kumimoji="1" lang="ja-JP" altLang="en-US" sz="1100" kern="0" dirty="0">
                <a:solidFill>
                  <a:prstClr val="black"/>
                </a:solidFill>
                <a:latin typeface="メイリオ" panose="020B0604030504040204" pitchFamily="50" charset="-128"/>
                <a:ea typeface="メイリオ" panose="020B0604030504040204" pitchFamily="50" charset="-128"/>
              </a:rPr>
              <a:t>	</a:t>
            </a:r>
            <a:endParaRPr kumimoji="1" lang="en-US" altLang="ja-JP" sz="1100" kern="0" dirty="0">
              <a:solidFill>
                <a:prstClr val="black"/>
              </a:solidFill>
              <a:latin typeface="メイリオ" panose="020B0604030504040204" pitchFamily="50" charset="-128"/>
              <a:ea typeface="メイリオ" panose="020B0604030504040204" pitchFamily="50" charset="-128"/>
            </a:endParaRPr>
          </a:p>
          <a:p>
            <a:pPr marL="273050" indent="-273050" defTabSz="731520" eaLnBrk="0" hangingPunct="0">
              <a:lnSpc>
                <a:spcPts val="1280"/>
              </a:lnSpc>
              <a:spcBef>
                <a:spcPct val="20000"/>
              </a:spcBef>
              <a:tabLst>
                <a:tab pos="788670" algn="l"/>
              </a:tabLst>
              <a:defRPr/>
            </a:pPr>
            <a:r>
              <a:rPr kumimoji="1" lang="ja-JP" altLang="en-US" sz="1000" kern="0" dirty="0">
                <a:solidFill>
                  <a:prstClr val="black"/>
                </a:solidFill>
                <a:latin typeface="メイリオ" panose="020B0604030504040204" pitchFamily="50" charset="-128"/>
                <a:ea typeface="メイリオ" panose="020B0604030504040204" pitchFamily="50" charset="-128"/>
              </a:rPr>
              <a:t>一次</a:t>
            </a:r>
            <a:r>
              <a:rPr kumimoji="1" lang="ja-JP" altLang="en-US" sz="1000" kern="0">
                <a:solidFill>
                  <a:prstClr val="black"/>
                </a:solidFill>
                <a:latin typeface="メイリオ" panose="020B0604030504040204" pitchFamily="50" charset="-128"/>
                <a:ea typeface="メイリオ" panose="020B0604030504040204" pitchFamily="50" charset="-128"/>
              </a:rPr>
              <a:t>予防重視健康づくり</a:t>
            </a:r>
            <a:endParaRPr kumimoji="1" lang="en-US" altLang="ja-JP" sz="1000" kern="0">
              <a:solidFill>
                <a:prstClr val="black"/>
              </a:solidFill>
              <a:latin typeface="メイリオ" panose="020B0604030504040204" pitchFamily="50" charset="-128"/>
              <a:ea typeface="メイリオ" panose="020B0604030504040204" pitchFamily="50" charset="-128"/>
            </a:endParaRPr>
          </a:p>
          <a:p>
            <a:pPr marL="273050" indent="-273050" defTabSz="731520" eaLnBrk="0" hangingPunct="0">
              <a:lnSpc>
                <a:spcPts val="1280"/>
              </a:lnSpc>
              <a:spcBef>
                <a:spcPct val="20000"/>
              </a:spcBef>
              <a:tabLst>
                <a:tab pos="788670" algn="l"/>
              </a:tabLst>
              <a:defRPr/>
            </a:pPr>
            <a:r>
              <a:rPr kumimoji="1" lang="ja-JP" altLang="en-US" sz="1000" kern="0">
                <a:solidFill>
                  <a:prstClr val="black"/>
                </a:solidFill>
                <a:latin typeface="メイリオ" panose="020B0604030504040204" pitchFamily="50" charset="-128"/>
                <a:ea typeface="メイリオ" panose="020B0604030504040204" pitchFamily="50" charset="-128"/>
              </a:rPr>
              <a:t>支援のため</a:t>
            </a:r>
            <a:r>
              <a:rPr kumimoji="1" lang="ja-JP" altLang="en-US" sz="1000" kern="0" dirty="0">
                <a:solidFill>
                  <a:prstClr val="black"/>
                </a:solidFill>
                <a:latin typeface="メイリオ" panose="020B0604030504040204" pitchFamily="50" charset="-128"/>
                <a:ea typeface="メイリオ" panose="020B0604030504040204" pitchFamily="50" charset="-128"/>
              </a:rPr>
              <a:t>の環境整備</a:t>
            </a:r>
            <a:endParaRPr kumimoji="1" lang="en-US" altLang="ja-JP" sz="1000" kern="0" dirty="0">
              <a:solidFill>
                <a:prstClr val="black"/>
              </a:solidFill>
              <a:latin typeface="メイリオ" panose="020B0604030504040204" pitchFamily="50" charset="-128"/>
              <a:ea typeface="メイリオ" panose="020B0604030504040204" pitchFamily="50" charset="-128"/>
            </a:endParaRPr>
          </a:p>
          <a:p>
            <a:pPr marL="273050" indent="-273050" defTabSz="731520" eaLnBrk="0" hangingPunct="0">
              <a:lnSpc>
                <a:spcPts val="1280"/>
              </a:lnSpc>
              <a:spcBef>
                <a:spcPct val="20000"/>
              </a:spcBef>
              <a:tabLst>
                <a:tab pos="788670" algn="l"/>
              </a:tabLst>
              <a:defRPr/>
            </a:pPr>
            <a:r>
              <a:rPr kumimoji="1" lang="ja-JP" altLang="en-US" sz="1000" kern="0" dirty="0">
                <a:solidFill>
                  <a:prstClr val="black"/>
                </a:solidFill>
                <a:latin typeface="メイリオ" panose="020B0604030504040204" pitchFamily="50" charset="-128"/>
                <a:ea typeface="メイリオ" panose="020B0604030504040204" pitchFamily="50" charset="-128"/>
              </a:rPr>
              <a:t>目標等の設定と評価</a:t>
            </a:r>
            <a:endParaRPr kumimoji="1" lang="en-US" altLang="ja-JP" sz="1000" kern="0" dirty="0">
              <a:solidFill>
                <a:prstClr val="black"/>
              </a:solidFill>
              <a:latin typeface="メイリオ" panose="020B0604030504040204" pitchFamily="50" charset="-128"/>
              <a:ea typeface="メイリオ" panose="020B0604030504040204" pitchFamily="50" charset="-128"/>
            </a:endParaRPr>
          </a:p>
          <a:p>
            <a:pPr marL="273050" indent="-273050" defTabSz="731520" eaLnBrk="0" hangingPunct="0">
              <a:lnSpc>
                <a:spcPts val="1280"/>
              </a:lnSpc>
              <a:spcBef>
                <a:spcPct val="20000"/>
              </a:spcBef>
              <a:tabLst>
                <a:tab pos="788670" algn="l"/>
              </a:tabLst>
              <a:defRPr/>
            </a:pPr>
            <a:r>
              <a:rPr kumimoji="1" lang="ja-JP" altLang="en-US" sz="1000" kern="0" dirty="0">
                <a:solidFill>
                  <a:prstClr val="black"/>
                </a:solidFill>
                <a:latin typeface="メイリオ" panose="020B0604030504040204" pitchFamily="50" charset="-128"/>
                <a:ea typeface="メイリオ" panose="020B0604030504040204" pitchFamily="50" charset="-128"/>
              </a:rPr>
              <a:t>多様な実施主体</a:t>
            </a:r>
            <a:r>
              <a:rPr kumimoji="1" lang="ja-JP" altLang="en-US" sz="1000" kern="0">
                <a:solidFill>
                  <a:prstClr val="black"/>
                </a:solidFill>
                <a:latin typeface="メイリオ" panose="020B0604030504040204" pitchFamily="50" charset="-128"/>
                <a:ea typeface="メイリオ" panose="020B0604030504040204" pitchFamily="50" charset="-128"/>
              </a:rPr>
              <a:t>による</a:t>
            </a:r>
            <a:endParaRPr kumimoji="1" lang="en-US" altLang="ja-JP" sz="1000" kern="0">
              <a:solidFill>
                <a:prstClr val="black"/>
              </a:solidFill>
              <a:latin typeface="メイリオ" panose="020B0604030504040204" pitchFamily="50" charset="-128"/>
              <a:ea typeface="メイリオ" panose="020B0604030504040204" pitchFamily="50" charset="-128"/>
            </a:endParaRPr>
          </a:p>
          <a:p>
            <a:pPr marL="273050" indent="-273050" defTabSz="731520" eaLnBrk="0" hangingPunct="0">
              <a:lnSpc>
                <a:spcPts val="1280"/>
              </a:lnSpc>
              <a:spcBef>
                <a:spcPct val="20000"/>
              </a:spcBef>
              <a:tabLst>
                <a:tab pos="788670" algn="l"/>
              </a:tabLst>
              <a:defRPr/>
            </a:pPr>
            <a:r>
              <a:rPr kumimoji="1" lang="ja-JP" altLang="en-US" sz="1000" kern="0">
                <a:solidFill>
                  <a:prstClr val="black"/>
                </a:solidFill>
                <a:latin typeface="メイリオ" panose="020B0604030504040204" pitchFamily="50" charset="-128"/>
                <a:ea typeface="メイリオ" panose="020B0604030504040204" pitchFamily="50" charset="-128"/>
              </a:rPr>
              <a:t>連携</a:t>
            </a:r>
            <a:r>
              <a:rPr kumimoji="1" lang="ja-JP" altLang="en-US" sz="1000" kern="0" dirty="0">
                <a:solidFill>
                  <a:prstClr val="black"/>
                </a:solidFill>
                <a:latin typeface="メイリオ" panose="020B0604030504040204" pitchFamily="50" charset="-128"/>
                <a:ea typeface="メイリオ" panose="020B0604030504040204" pitchFamily="50" charset="-128"/>
              </a:rPr>
              <a:t>の</a:t>
            </a:r>
            <a:r>
              <a:rPr kumimoji="1" lang="ja-JP" altLang="en-US" sz="1000" kern="0">
                <a:solidFill>
                  <a:prstClr val="black"/>
                </a:solidFill>
                <a:latin typeface="メイリオ" panose="020B0604030504040204" pitchFamily="50" charset="-128"/>
                <a:ea typeface="メイリオ" panose="020B0604030504040204" pitchFamily="50" charset="-128"/>
              </a:rPr>
              <a:t>とれた効果的な</a:t>
            </a:r>
            <a:endParaRPr kumimoji="1" lang="en-US" altLang="ja-JP" sz="1000" kern="0">
              <a:solidFill>
                <a:prstClr val="black"/>
              </a:solidFill>
              <a:latin typeface="メイリオ" panose="020B0604030504040204" pitchFamily="50" charset="-128"/>
              <a:ea typeface="メイリオ" panose="020B0604030504040204" pitchFamily="50" charset="-128"/>
            </a:endParaRPr>
          </a:p>
          <a:p>
            <a:pPr marL="273050" indent="-273050" defTabSz="731520" eaLnBrk="0" hangingPunct="0">
              <a:lnSpc>
                <a:spcPts val="1280"/>
              </a:lnSpc>
              <a:spcBef>
                <a:spcPct val="20000"/>
              </a:spcBef>
              <a:tabLst>
                <a:tab pos="788670" algn="l"/>
              </a:tabLst>
              <a:defRPr/>
            </a:pPr>
            <a:r>
              <a:rPr kumimoji="1" lang="ja-JP" altLang="en-US" sz="1000" kern="0">
                <a:solidFill>
                  <a:prstClr val="black"/>
                </a:solidFill>
                <a:latin typeface="メイリオ" panose="020B0604030504040204" pitchFamily="50" charset="-128"/>
                <a:ea typeface="メイリオ" panose="020B0604030504040204" pitchFamily="50" charset="-128"/>
              </a:rPr>
              <a:t>運動の</a:t>
            </a:r>
            <a:r>
              <a:rPr kumimoji="1" lang="ja-JP" altLang="en-US" sz="1000" kern="0" dirty="0">
                <a:solidFill>
                  <a:prstClr val="black"/>
                </a:solidFill>
                <a:latin typeface="メイリオ" panose="020B0604030504040204" pitchFamily="50" charset="-128"/>
                <a:ea typeface="メイリオ" panose="020B0604030504040204" pitchFamily="50" charset="-128"/>
              </a:rPr>
              <a:t>推進</a:t>
            </a:r>
          </a:p>
          <a:p>
            <a:pPr marL="273050" indent="-273050" defTabSz="731520" eaLnBrk="0" hangingPunct="0">
              <a:spcBef>
                <a:spcPct val="20000"/>
              </a:spcBef>
              <a:defRPr/>
            </a:pPr>
            <a:endParaRPr kumimoji="1" lang="en-US" altLang="ja-JP" sz="1100" kern="0" dirty="0">
              <a:solidFill>
                <a:prstClr val="black"/>
              </a:solidFill>
              <a:latin typeface="メイリオ" panose="020B0604030504040204" pitchFamily="50" charset="-128"/>
              <a:ea typeface="メイリオ" panose="020B0604030504040204" pitchFamily="50" charset="-128"/>
            </a:endParaRPr>
          </a:p>
        </p:txBody>
      </p:sp>
      <p:sp>
        <p:nvSpPr>
          <p:cNvPr id="44" name="コンテンツ プレースホルダ 2">
            <a:extLst>
              <a:ext uri="{FF2B5EF4-FFF2-40B4-BE49-F238E27FC236}">
                <a16:creationId xmlns:a16="http://schemas.microsoft.com/office/drawing/2014/main" id="{ED14A09C-707B-4B3F-9DA8-99F1C809B566}"/>
              </a:ext>
            </a:extLst>
          </p:cNvPr>
          <p:cNvSpPr txBox="1">
            <a:spLocks/>
          </p:cNvSpPr>
          <p:nvPr/>
        </p:nvSpPr>
        <p:spPr bwMode="auto">
          <a:xfrm>
            <a:off x="5292726" y="2081749"/>
            <a:ext cx="2274720" cy="2141907"/>
          </a:xfrm>
          <a:prstGeom prst="rect">
            <a:avLst/>
          </a:prstGeom>
          <a:noFill/>
          <a:ln w="12700">
            <a:solidFill>
              <a:schemeClr val="bg1"/>
            </a:solidFill>
            <a:prstDash val="dash"/>
            <a:miter lim="800000"/>
            <a:headEnd/>
            <a:tailEnd/>
          </a:ln>
        </p:spPr>
        <p:txBody>
          <a:bodyPr lIns="73124" tIns="36562" rIns="73124" bIns="36562"/>
          <a:lstStyle/>
          <a:p>
            <a:pPr marL="273050" indent="-273050" defTabSz="731520" eaLnBrk="0" hangingPunct="0">
              <a:spcBef>
                <a:spcPct val="20000"/>
              </a:spcBef>
              <a:defRPr/>
            </a:pPr>
            <a:r>
              <a:rPr kumimoji="1" lang="ja-JP" altLang="en-US" sz="1100" b="1" kern="0" dirty="0">
                <a:solidFill>
                  <a:prstClr val="black"/>
                </a:solidFill>
                <a:latin typeface="メイリオ" panose="020B0604030504040204" pitchFamily="50" charset="-128"/>
                <a:ea typeface="メイリオ" panose="020B0604030504040204" pitchFamily="50" charset="-128"/>
              </a:rPr>
              <a:t>平成</a:t>
            </a:r>
            <a:r>
              <a:rPr kumimoji="1" lang="en-US" altLang="ja-JP" sz="1100" b="1" kern="0" dirty="0">
                <a:solidFill>
                  <a:prstClr val="black"/>
                </a:solidFill>
                <a:latin typeface="メイリオ" panose="020B0604030504040204" pitchFamily="50" charset="-128"/>
                <a:ea typeface="メイリオ" panose="020B0604030504040204" pitchFamily="50" charset="-128"/>
              </a:rPr>
              <a:t>25</a:t>
            </a:r>
            <a:r>
              <a:rPr kumimoji="1" lang="ja-JP" altLang="en-US" sz="1100" b="1" kern="0" dirty="0">
                <a:solidFill>
                  <a:prstClr val="black"/>
                </a:solidFill>
                <a:latin typeface="メイリオ" panose="020B0604030504040204" pitchFamily="50" charset="-128"/>
                <a:ea typeface="メイリオ" panose="020B0604030504040204" pitchFamily="50" charset="-128"/>
              </a:rPr>
              <a:t>年～ </a:t>
            </a:r>
            <a:endParaRPr kumimoji="1" lang="en-US" altLang="ja-JP" sz="1100" b="1" kern="0" dirty="0">
              <a:solidFill>
                <a:prstClr val="black"/>
              </a:solidFill>
              <a:latin typeface="メイリオ" panose="020B0604030504040204" pitchFamily="50" charset="-128"/>
              <a:ea typeface="メイリオ" panose="020B0604030504040204" pitchFamily="50" charset="-128"/>
            </a:endParaRPr>
          </a:p>
          <a:p>
            <a:pPr marL="273050" indent="-273050" defTabSz="731520" eaLnBrk="0" hangingPunct="0">
              <a:spcBef>
                <a:spcPct val="20000"/>
              </a:spcBef>
              <a:defRPr/>
            </a:pPr>
            <a:r>
              <a:rPr kumimoji="1" lang="ja-JP" altLang="en-US" sz="1100" b="1" kern="0" dirty="0">
                <a:latin typeface="メイリオ" panose="020B0604030504040204" pitchFamily="50" charset="-128"/>
                <a:ea typeface="メイリオ" panose="020B0604030504040204" pitchFamily="50" charset="-128"/>
              </a:rPr>
              <a:t>第</a:t>
            </a:r>
            <a:r>
              <a:rPr kumimoji="1" lang="en-US" altLang="ja-JP" sz="1100" b="1" kern="0" dirty="0">
                <a:latin typeface="メイリオ" panose="020B0604030504040204" pitchFamily="50" charset="-128"/>
                <a:ea typeface="メイリオ" panose="020B0604030504040204" pitchFamily="50" charset="-128"/>
              </a:rPr>
              <a:t>4</a:t>
            </a:r>
            <a:r>
              <a:rPr kumimoji="1" lang="ja-JP" altLang="en-US" sz="1100" b="1" kern="0" dirty="0">
                <a:latin typeface="メイリオ" panose="020B0604030504040204" pitchFamily="50" charset="-128"/>
                <a:ea typeface="メイリオ" panose="020B0604030504040204" pitchFamily="50" charset="-128"/>
              </a:rPr>
              <a:t>次</a:t>
            </a:r>
            <a:endParaRPr kumimoji="1" lang="en-US" altLang="ja-JP" sz="1100" b="1" kern="0" dirty="0">
              <a:latin typeface="メイリオ" panose="020B0604030504040204" pitchFamily="50" charset="-128"/>
              <a:ea typeface="メイリオ" panose="020B0604030504040204" pitchFamily="50" charset="-128"/>
            </a:endParaRPr>
          </a:p>
          <a:p>
            <a:pPr marL="273050" indent="-273050" defTabSz="731520" eaLnBrk="0" hangingPunct="0">
              <a:spcBef>
                <a:spcPct val="20000"/>
              </a:spcBef>
              <a:defRPr/>
            </a:pPr>
            <a:r>
              <a:rPr kumimoji="1" lang="ja-JP" altLang="en-US" sz="1100" b="1" kern="0" dirty="0">
                <a:latin typeface="メイリオ" panose="020B0604030504040204" pitchFamily="50" charset="-128"/>
                <a:ea typeface="メイリオ" panose="020B0604030504040204" pitchFamily="50" charset="-128"/>
              </a:rPr>
              <a:t>国民健康づくり対策</a:t>
            </a:r>
            <a:endParaRPr kumimoji="1" lang="en-US" altLang="ja-JP" sz="1100" b="1" kern="0" dirty="0">
              <a:latin typeface="メイリオ" panose="020B0604030504040204" pitchFamily="50" charset="-128"/>
              <a:ea typeface="メイリオ" panose="020B0604030504040204" pitchFamily="50" charset="-128"/>
            </a:endParaRPr>
          </a:p>
          <a:p>
            <a:pPr marL="273050" indent="-273050" defTabSz="731520" eaLnBrk="0" hangingPunct="0">
              <a:lnSpc>
                <a:spcPts val="1280"/>
              </a:lnSpc>
              <a:spcBef>
                <a:spcPct val="20000"/>
              </a:spcBef>
              <a:tabLst>
                <a:tab pos="788670" algn="l"/>
              </a:tabLst>
              <a:defRPr/>
            </a:pPr>
            <a:endParaRPr kumimoji="1" lang="en-US" altLang="ja-JP" sz="1100" kern="0" dirty="0">
              <a:latin typeface="メイリオ" panose="020B0604030504040204" pitchFamily="50" charset="-128"/>
              <a:ea typeface="メイリオ" panose="020B0604030504040204" pitchFamily="50" charset="-128"/>
            </a:endParaRPr>
          </a:p>
          <a:p>
            <a:pPr marL="273050" indent="-273050" defTabSz="731520" eaLnBrk="0" hangingPunct="0">
              <a:lnSpc>
                <a:spcPts val="1280"/>
              </a:lnSpc>
              <a:spcBef>
                <a:spcPct val="20000"/>
              </a:spcBef>
              <a:tabLst>
                <a:tab pos="788670" algn="l"/>
              </a:tabLst>
              <a:defRPr/>
            </a:pPr>
            <a:r>
              <a:rPr kumimoji="1" lang="ja-JP" altLang="en-US" sz="1100" b="1" kern="0" dirty="0">
                <a:latin typeface="メイリオ" panose="020B0604030504040204" pitchFamily="50" charset="-128"/>
                <a:ea typeface="メイリオ" panose="020B0604030504040204" pitchFamily="50" charset="-128"/>
              </a:rPr>
              <a:t>～健康日本</a:t>
            </a:r>
            <a:r>
              <a:rPr kumimoji="1" lang="en-US" altLang="ja-JP" sz="1100" b="1" kern="0" dirty="0">
                <a:latin typeface="メイリオ" panose="020B0604030504040204" pitchFamily="50" charset="-128"/>
                <a:ea typeface="メイリオ" panose="020B0604030504040204" pitchFamily="50" charset="-128"/>
              </a:rPr>
              <a:t>21</a:t>
            </a:r>
          </a:p>
          <a:p>
            <a:pPr marL="273050" indent="-273050" defTabSz="731520" eaLnBrk="0" hangingPunct="0">
              <a:lnSpc>
                <a:spcPts val="1280"/>
              </a:lnSpc>
              <a:spcBef>
                <a:spcPct val="20000"/>
              </a:spcBef>
              <a:tabLst>
                <a:tab pos="788670" algn="l"/>
              </a:tabLst>
              <a:defRPr/>
            </a:pPr>
            <a:r>
              <a:rPr kumimoji="1" lang="ja-JP" altLang="en-US" sz="1100" b="1" kern="0">
                <a:latin typeface="メイリオ" panose="020B0604030504040204" pitchFamily="50" charset="-128"/>
                <a:ea typeface="メイリオ" panose="020B0604030504040204" pitchFamily="50" charset="-128"/>
              </a:rPr>
              <a:t>（第二次）～</a:t>
            </a:r>
            <a:endParaRPr kumimoji="1" lang="en-US" altLang="ja-JP" sz="1100" b="1" kern="0">
              <a:latin typeface="メイリオ" panose="020B0604030504040204" pitchFamily="50" charset="-128"/>
              <a:ea typeface="メイリオ" panose="020B0604030504040204" pitchFamily="50" charset="-128"/>
            </a:endParaRPr>
          </a:p>
          <a:p>
            <a:pPr marL="273050" indent="-273050" defTabSz="731520" eaLnBrk="0" hangingPunct="0">
              <a:lnSpc>
                <a:spcPts val="1280"/>
              </a:lnSpc>
              <a:spcBef>
                <a:spcPct val="20000"/>
              </a:spcBef>
              <a:tabLst>
                <a:tab pos="788670" algn="l"/>
              </a:tabLst>
              <a:defRPr/>
            </a:pPr>
            <a:endParaRPr kumimoji="1" lang="en-US" altLang="ja-JP" sz="1100" b="1" kern="0">
              <a:latin typeface="メイリオ" panose="020B0604030504040204" pitchFamily="50" charset="-128"/>
              <a:ea typeface="メイリオ" panose="020B0604030504040204" pitchFamily="50" charset="-128"/>
            </a:endParaRPr>
          </a:p>
          <a:p>
            <a:r>
              <a:rPr lang="ja-JP" altLang="ja-JP" sz="1100">
                <a:latin typeface="メイリオ" panose="020B0604030504040204" pitchFamily="50" charset="-128"/>
                <a:ea typeface="メイリオ" panose="020B0604030504040204" pitchFamily="50" charset="-128"/>
              </a:rPr>
              <a:t>健康寿命の延伸・</a:t>
            </a:r>
            <a:endParaRPr lang="en-US" altLang="ja-JP" sz="1100">
              <a:latin typeface="メイリオ" panose="020B0604030504040204" pitchFamily="50" charset="-128"/>
              <a:ea typeface="メイリオ" panose="020B0604030504040204" pitchFamily="50" charset="-128"/>
            </a:endParaRPr>
          </a:p>
          <a:p>
            <a:r>
              <a:rPr lang="ja-JP" altLang="ja-JP" sz="1100">
                <a:latin typeface="メイリオ" panose="020B0604030504040204" pitchFamily="50" charset="-128"/>
                <a:ea typeface="メイリオ" panose="020B0604030504040204" pitchFamily="50" charset="-128"/>
              </a:rPr>
              <a:t>健康格差の縮小を目標</a:t>
            </a:r>
            <a:endParaRPr lang="en-US" altLang="ja-JP" sz="1100">
              <a:latin typeface="メイリオ" panose="020B0604030504040204" pitchFamily="50" charset="-128"/>
              <a:ea typeface="メイリオ" panose="020B0604030504040204" pitchFamily="50" charset="-128"/>
            </a:endParaRPr>
          </a:p>
          <a:p>
            <a:endParaRPr lang="en-US" altLang="ja-JP" sz="1100">
              <a:latin typeface="メイリオ" panose="020B0604030504040204" pitchFamily="50" charset="-128"/>
              <a:ea typeface="メイリオ" panose="020B0604030504040204" pitchFamily="50" charset="-128"/>
            </a:endParaRPr>
          </a:p>
          <a:p>
            <a:r>
              <a:rPr lang="ja-JP" altLang="ja-JP" sz="1100">
                <a:latin typeface="メイリオ" panose="020B0604030504040204" pitchFamily="50" charset="-128"/>
                <a:ea typeface="メイリオ" panose="020B0604030504040204" pitchFamily="50" charset="-128"/>
              </a:rPr>
              <a:t>生活習慣に加え</a:t>
            </a:r>
            <a:r>
              <a:rPr lang="ja-JP" altLang="en-US" sz="1100">
                <a:latin typeface="メイリオ" panose="020B0604030504040204" pitchFamily="50" charset="-128"/>
                <a:ea typeface="メイリオ" panose="020B0604030504040204" pitchFamily="50" charset="-128"/>
              </a:rPr>
              <a:t>、</a:t>
            </a:r>
          </a:p>
          <a:p>
            <a:r>
              <a:rPr lang="ja-JP" altLang="ja-JP" sz="1100">
                <a:latin typeface="メイリオ" panose="020B0604030504040204" pitchFamily="50" charset="-128"/>
                <a:ea typeface="メイリオ" panose="020B0604030504040204" pitchFamily="50" charset="-128"/>
              </a:rPr>
              <a:t>社会保障環境の改善を</a:t>
            </a:r>
            <a:endParaRPr lang="ja-JP" altLang="en-US" sz="1100">
              <a:latin typeface="メイリオ" panose="020B0604030504040204" pitchFamily="50" charset="-128"/>
              <a:ea typeface="メイリオ" panose="020B0604030504040204" pitchFamily="50" charset="-128"/>
            </a:endParaRPr>
          </a:p>
          <a:p>
            <a:r>
              <a:rPr lang="ja-JP" altLang="ja-JP" sz="1100">
                <a:latin typeface="メイリオ" panose="020B0604030504040204" pitchFamily="50" charset="-128"/>
                <a:ea typeface="メイリオ" panose="020B0604030504040204" pitchFamily="50" charset="-128"/>
              </a:rPr>
              <a:t>目指す</a:t>
            </a:r>
            <a:endParaRPr kumimoji="1" lang="en-US" altLang="ja-JP" sz="1100" b="1" kern="0" dirty="0">
              <a:latin typeface="メイリオ" panose="020B0604030504040204" pitchFamily="50" charset="-128"/>
              <a:ea typeface="メイリオ" panose="020B0604030504040204" pitchFamily="50" charset="-128"/>
            </a:endParaRPr>
          </a:p>
        </p:txBody>
      </p:sp>
      <p:sp>
        <p:nvSpPr>
          <p:cNvPr id="30" name="Google Shape;27;p35">
            <a:extLst>
              <a:ext uri="{FF2B5EF4-FFF2-40B4-BE49-F238E27FC236}">
                <a16:creationId xmlns:a16="http://schemas.microsoft.com/office/drawing/2014/main" id="{C9B5C64F-6467-7DB2-2A0D-733384981686}"/>
              </a:ext>
            </a:extLst>
          </p:cNvPr>
          <p:cNvSpPr txBox="1"/>
          <p:nvPr/>
        </p:nvSpPr>
        <p:spPr>
          <a:xfrm>
            <a:off x="246832" y="6624392"/>
            <a:ext cx="3152150"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1</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kumimoji="1" lang="en-US" altLang="ja-JP" sz="900" dirty="0">
                <a:latin typeface="メイリオ" panose="020B0604030504040204" pitchFamily="50" charset="-128"/>
                <a:ea typeface="メイリオ" panose="020B0604030504040204" pitchFamily="50" charset="-128"/>
              </a:rPr>
              <a:t>8020</a:t>
            </a:r>
            <a:r>
              <a:rPr kumimoji="1" lang="ja-JP" altLang="en-US" sz="900" dirty="0">
                <a:latin typeface="メイリオ" panose="020B0604030504040204" pitchFamily="50" charset="-128"/>
                <a:ea typeface="メイリオ" panose="020B0604030504040204" pitchFamily="50" charset="-128"/>
              </a:rPr>
              <a:t>達成型社会の産業歯科保健　パート</a:t>
            </a:r>
            <a:r>
              <a:rPr kumimoji="1" lang="en-US" altLang="ja-JP" sz="900" dirty="0">
                <a:latin typeface="メイリオ" panose="020B0604030504040204" pitchFamily="50" charset="-128"/>
                <a:ea typeface="メイリオ" panose="020B0604030504040204" pitchFamily="50" charset="-128"/>
              </a:rPr>
              <a:t>1</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sp>
        <p:nvSpPr>
          <p:cNvPr id="20" name="二等辺三角形 19">
            <a:extLst>
              <a:ext uri="{FF2B5EF4-FFF2-40B4-BE49-F238E27FC236}">
                <a16:creationId xmlns:a16="http://schemas.microsoft.com/office/drawing/2014/main" id="{6B0AC0B8-8D76-AA03-1BE0-91B04F30873A}"/>
              </a:ext>
            </a:extLst>
          </p:cNvPr>
          <p:cNvSpPr/>
          <p:nvPr/>
        </p:nvSpPr>
        <p:spPr>
          <a:xfrm rot="2848864">
            <a:off x="3301388" y="4769489"/>
            <a:ext cx="462205" cy="1045864"/>
          </a:xfrm>
          <a:prstGeom prst="triangle">
            <a:avLst/>
          </a:prstGeom>
          <a:solidFill>
            <a:srgbClr val="00B050"/>
          </a:solidFill>
          <a:ln w="635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l"/>
            <a:endParaRPr kumimoji="1" lang="ja-JP" altLang="en-US" sz="1600" b="1" dirty="0">
              <a:latin typeface="メイリオ" panose="020B0604030504040204" pitchFamily="50" charset="-128"/>
              <a:ea typeface="メイリオ" panose="020B0604030504040204" pitchFamily="50" charset="-128"/>
            </a:endParaRPr>
          </a:p>
        </p:txBody>
      </p:sp>
      <p:sp>
        <p:nvSpPr>
          <p:cNvPr id="45" name="吹き出し: 四角形 44">
            <a:extLst>
              <a:ext uri="{FF2B5EF4-FFF2-40B4-BE49-F238E27FC236}">
                <a16:creationId xmlns:a16="http://schemas.microsoft.com/office/drawing/2014/main" id="{98ADCCC8-3006-1EB4-BDCD-A37429F4E0F4}"/>
              </a:ext>
            </a:extLst>
          </p:cNvPr>
          <p:cNvSpPr/>
          <p:nvPr/>
        </p:nvSpPr>
        <p:spPr>
          <a:xfrm>
            <a:off x="2413120" y="5269438"/>
            <a:ext cx="3444755" cy="893238"/>
          </a:xfrm>
          <a:prstGeom prst="wedgeRectCallout">
            <a:avLst>
              <a:gd name="adj1" fmla="val 14818"/>
              <a:gd name="adj2" fmla="val -45364"/>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t" anchorCtr="0"/>
          <a:lstStyle/>
          <a:p>
            <a:pPr>
              <a:defRPr/>
            </a:pPr>
            <a:r>
              <a:rPr lang="en-US" altLang="ja-JP" sz="1200" b="1">
                <a:solidFill>
                  <a:schemeClr val="bg1"/>
                </a:solidFill>
                <a:latin typeface="メイリオ" panose="020B0604030504040204" pitchFamily="50" charset="-128"/>
                <a:ea typeface="メイリオ" panose="020B0604030504040204" pitchFamily="50" charset="-128"/>
              </a:rPr>
              <a:t>2003</a:t>
            </a:r>
            <a:r>
              <a:rPr lang="ja-JP" altLang="en-US" sz="1200" b="1">
                <a:solidFill>
                  <a:schemeClr val="bg1"/>
                </a:solidFill>
                <a:latin typeface="メイリオ" panose="020B0604030504040204" pitchFamily="50" charset="-128"/>
                <a:ea typeface="メイリオ" panose="020B0604030504040204" pitchFamily="50" charset="-128"/>
              </a:rPr>
              <a:t>年　健康</a:t>
            </a:r>
            <a:r>
              <a:rPr lang="ja-JP" altLang="en-US" sz="1200" b="1" dirty="0">
                <a:solidFill>
                  <a:schemeClr val="bg1"/>
                </a:solidFill>
                <a:latin typeface="メイリオ" panose="020B0604030504040204" pitchFamily="50" charset="-128"/>
                <a:ea typeface="メイリオ" panose="020B0604030504040204" pitchFamily="50" charset="-128"/>
              </a:rPr>
              <a:t>増進法の施行</a:t>
            </a:r>
          </a:p>
          <a:p>
            <a:pPr>
              <a:defRPr/>
            </a:pPr>
            <a:r>
              <a:rPr lang="en-US" altLang="ja-JP" sz="1200" b="1">
                <a:solidFill>
                  <a:schemeClr val="bg1"/>
                </a:solidFill>
                <a:latin typeface="メイリオ" panose="020B0604030504040204" pitchFamily="50" charset="-128"/>
                <a:ea typeface="メイリオ" panose="020B0604030504040204" pitchFamily="50" charset="-128"/>
              </a:rPr>
              <a:t>2006</a:t>
            </a:r>
            <a:r>
              <a:rPr lang="ja-JP" altLang="en-US" sz="1200" b="1">
                <a:solidFill>
                  <a:schemeClr val="bg1"/>
                </a:solidFill>
                <a:latin typeface="メイリオ" panose="020B0604030504040204" pitchFamily="50" charset="-128"/>
                <a:ea typeface="メイリオ" panose="020B0604030504040204" pitchFamily="50" charset="-128"/>
              </a:rPr>
              <a:t>年　医療制度</a:t>
            </a:r>
            <a:r>
              <a:rPr lang="ja-JP" altLang="en-US" sz="1200" b="1" dirty="0">
                <a:solidFill>
                  <a:schemeClr val="bg1"/>
                </a:solidFill>
                <a:latin typeface="メイリオ" panose="020B0604030504040204" pitchFamily="50" charset="-128"/>
                <a:ea typeface="メイリオ" panose="020B0604030504040204" pitchFamily="50" charset="-128"/>
              </a:rPr>
              <a:t>改革関連法の成立</a:t>
            </a:r>
          </a:p>
          <a:p>
            <a:pPr>
              <a:defRPr/>
            </a:pPr>
            <a:r>
              <a:rPr lang="en-US" altLang="ja-JP" sz="1200" b="1">
                <a:solidFill>
                  <a:schemeClr val="bg1"/>
                </a:solidFill>
                <a:latin typeface="メイリオ" panose="020B0604030504040204" pitchFamily="50" charset="-128"/>
                <a:ea typeface="メイリオ" panose="020B0604030504040204" pitchFamily="50" charset="-128"/>
              </a:rPr>
              <a:t>2008</a:t>
            </a:r>
            <a:r>
              <a:rPr lang="ja-JP" altLang="en-US" sz="1200" b="1">
                <a:solidFill>
                  <a:schemeClr val="bg1"/>
                </a:solidFill>
                <a:latin typeface="メイリオ" panose="020B0604030504040204" pitchFamily="50" charset="-128"/>
                <a:ea typeface="メイリオ" panose="020B0604030504040204" pitchFamily="50" charset="-128"/>
              </a:rPr>
              <a:t>年　特定健康診査</a:t>
            </a:r>
            <a:r>
              <a:rPr lang="ja-JP" altLang="en-US" sz="1200" b="1" dirty="0">
                <a:solidFill>
                  <a:schemeClr val="bg1"/>
                </a:solidFill>
                <a:latin typeface="メイリオ" panose="020B0604030504040204" pitchFamily="50" charset="-128"/>
                <a:ea typeface="メイリオ" panose="020B0604030504040204" pitchFamily="50" charset="-128"/>
              </a:rPr>
              <a:t>・特定保健</a:t>
            </a:r>
            <a:r>
              <a:rPr lang="ja-JP" altLang="en-US" sz="1200" b="1">
                <a:solidFill>
                  <a:schemeClr val="bg1"/>
                </a:solidFill>
                <a:latin typeface="メイリオ" panose="020B0604030504040204" pitchFamily="50" charset="-128"/>
                <a:ea typeface="メイリオ" panose="020B0604030504040204" pitchFamily="50" charset="-128"/>
              </a:rPr>
              <a:t>指導開始</a:t>
            </a:r>
            <a:endParaRPr lang="en-US" altLang="ja-JP" sz="1200" b="1">
              <a:solidFill>
                <a:schemeClr val="bg1"/>
              </a:solidFill>
              <a:latin typeface="メイリオ" panose="020B0604030504040204" pitchFamily="50" charset="-128"/>
              <a:ea typeface="メイリオ" panose="020B0604030504040204" pitchFamily="50" charset="-128"/>
            </a:endParaRPr>
          </a:p>
          <a:p>
            <a:pPr>
              <a:defRPr/>
            </a:pPr>
            <a:r>
              <a:rPr lang="en-US" altLang="ja-JP" sz="1200" b="1">
                <a:solidFill>
                  <a:schemeClr val="bg1"/>
                </a:solidFill>
                <a:latin typeface="メイリオ" panose="020B0604030504040204" pitchFamily="50" charset="-128"/>
                <a:ea typeface="メイリオ" panose="020B0604030504040204" pitchFamily="50" charset="-128"/>
              </a:rPr>
              <a:t>2011</a:t>
            </a:r>
            <a:r>
              <a:rPr lang="ja-JP" altLang="en-US" sz="1200" b="1">
                <a:solidFill>
                  <a:schemeClr val="bg1"/>
                </a:solidFill>
                <a:latin typeface="メイリオ" panose="020B0604030504040204" pitchFamily="50" charset="-128"/>
                <a:ea typeface="メイリオ" panose="020B0604030504040204" pitchFamily="50" charset="-128"/>
              </a:rPr>
              <a:t>年　歯科口腔保健の推進に関する法律</a:t>
            </a:r>
          </a:p>
          <a:p>
            <a:pPr>
              <a:defRPr/>
            </a:pPr>
            <a:r>
              <a:rPr lang="ja-JP" altLang="en-US" sz="1200" b="1">
                <a:solidFill>
                  <a:schemeClr val="bg1"/>
                </a:solidFill>
                <a:latin typeface="メイリオ" panose="020B0604030504040204" pitchFamily="50" charset="-128"/>
                <a:ea typeface="メイリオ" panose="020B0604030504040204" pitchFamily="50" charset="-128"/>
              </a:rPr>
              <a:t> </a:t>
            </a:r>
            <a:endParaRPr lang="ja-JP" altLang="en-US" sz="1200" b="1" dirty="0">
              <a:solidFill>
                <a:schemeClr val="bg1"/>
              </a:solidFill>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D3B43D51-5049-8BDF-A6F0-24611E3A2B87}"/>
              </a:ext>
            </a:extLst>
          </p:cNvPr>
          <p:cNvSpPr txBox="1"/>
          <p:nvPr/>
        </p:nvSpPr>
        <p:spPr>
          <a:xfrm>
            <a:off x="5171621" y="6296776"/>
            <a:ext cx="2905506" cy="215444"/>
          </a:xfrm>
          <a:prstGeom prst="rect">
            <a:avLst/>
          </a:prstGeom>
          <a:noFill/>
        </p:spPr>
        <p:txBody>
          <a:bodyPr wrap="square">
            <a:spAutoFit/>
          </a:bodyPr>
          <a:lstStyle/>
          <a:p>
            <a:pPr algn="ctr"/>
            <a:r>
              <a:rPr lang="ja-JP" altLang="ja-JP" sz="700">
                <a:latin typeface="メイリオ" panose="020B0604030504040204" pitchFamily="50" charset="-128"/>
                <a:ea typeface="メイリオ" panose="020B0604030504040204" pitchFamily="50" charset="-128"/>
              </a:rPr>
              <a:t>出典</a:t>
            </a:r>
            <a:r>
              <a:rPr lang="ja-JP" altLang="en-US" sz="800">
                <a:solidFill>
                  <a:srgbClr val="333333"/>
                </a:solidFill>
                <a:latin typeface="Meiryo" panose="020B0604030504040204" pitchFamily="50" charset="-128"/>
                <a:ea typeface="Meiryo" panose="020B0604030504040204" pitchFamily="50" charset="-128"/>
              </a:rPr>
              <a:t>：</a:t>
            </a:r>
            <a:r>
              <a:rPr lang="ja-JP" altLang="ja-JP" sz="700">
                <a:latin typeface="メイリオ" panose="020B0604030504040204" pitchFamily="50" charset="-128"/>
                <a:ea typeface="メイリオ" panose="020B0604030504040204" pitchFamily="50" charset="-128"/>
              </a:rPr>
              <a:t>厚生労働省「我が国における健康づくり運動」を改変</a:t>
            </a:r>
            <a:endParaRPr lang="ja-JP" altLang="en-US" sz="700" dirty="0">
              <a:latin typeface="メイリオ" panose="020B0604030504040204" pitchFamily="50" charset="-128"/>
              <a:ea typeface="メイリオ" panose="020B0604030504040204" pitchFamily="50" charset="-128"/>
            </a:endParaRPr>
          </a:p>
        </p:txBody>
      </p:sp>
      <p:sp>
        <p:nvSpPr>
          <p:cNvPr id="4" name="コンテンツ プレースホルダ 2">
            <a:extLst>
              <a:ext uri="{FF2B5EF4-FFF2-40B4-BE49-F238E27FC236}">
                <a16:creationId xmlns:a16="http://schemas.microsoft.com/office/drawing/2014/main" id="{290BD396-7B43-FCE7-0DF9-16C3532B2785}"/>
              </a:ext>
            </a:extLst>
          </p:cNvPr>
          <p:cNvSpPr txBox="1">
            <a:spLocks/>
          </p:cNvSpPr>
          <p:nvPr/>
        </p:nvSpPr>
        <p:spPr bwMode="auto">
          <a:xfrm>
            <a:off x="6937375" y="2100799"/>
            <a:ext cx="2274720" cy="2141907"/>
          </a:xfrm>
          <a:prstGeom prst="rect">
            <a:avLst/>
          </a:prstGeom>
          <a:noFill/>
          <a:ln w="12700">
            <a:solidFill>
              <a:schemeClr val="bg1"/>
            </a:solidFill>
            <a:prstDash val="dash"/>
            <a:miter lim="800000"/>
            <a:headEnd/>
            <a:tailEnd/>
          </a:ln>
        </p:spPr>
        <p:txBody>
          <a:bodyPr lIns="73124" tIns="36562" rIns="73124" bIns="36562"/>
          <a:lstStyle/>
          <a:p>
            <a:pPr marL="273050" indent="-273050" defTabSz="731520" eaLnBrk="0" hangingPunct="0">
              <a:spcBef>
                <a:spcPct val="20000"/>
              </a:spcBef>
              <a:defRPr/>
            </a:pPr>
            <a:r>
              <a:rPr kumimoji="1" lang="ja-JP" altLang="en-US" sz="1100" b="1" kern="0" dirty="0">
                <a:solidFill>
                  <a:prstClr val="black"/>
                </a:solidFill>
                <a:latin typeface="メイリオ" panose="020B0604030504040204" pitchFamily="50" charset="-128"/>
                <a:ea typeface="メイリオ" panose="020B0604030504040204" pitchFamily="50" charset="-128"/>
              </a:rPr>
              <a:t>令和</a:t>
            </a:r>
            <a:r>
              <a:rPr kumimoji="1" lang="en-US" altLang="ja-JP" sz="1100" b="1" kern="0" dirty="0">
                <a:solidFill>
                  <a:prstClr val="black"/>
                </a:solidFill>
                <a:latin typeface="メイリオ" panose="020B0604030504040204" pitchFamily="50" charset="-128"/>
                <a:ea typeface="メイリオ" panose="020B0604030504040204" pitchFamily="50" charset="-128"/>
              </a:rPr>
              <a:t>6</a:t>
            </a:r>
            <a:r>
              <a:rPr kumimoji="1" lang="ja-JP" altLang="en-US" sz="1100" b="1" kern="0" dirty="0">
                <a:solidFill>
                  <a:prstClr val="black"/>
                </a:solidFill>
                <a:latin typeface="メイリオ" panose="020B0604030504040204" pitchFamily="50" charset="-128"/>
                <a:ea typeface="メイリオ" panose="020B0604030504040204" pitchFamily="50" charset="-128"/>
              </a:rPr>
              <a:t>年～ </a:t>
            </a:r>
            <a:endParaRPr kumimoji="1" lang="en-US" altLang="ja-JP" sz="1100" b="1" kern="0" dirty="0">
              <a:solidFill>
                <a:prstClr val="black"/>
              </a:solidFill>
              <a:latin typeface="メイリオ" panose="020B0604030504040204" pitchFamily="50" charset="-128"/>
              <a:ea typeface="メイリオ" panose="020B0604030504040204" pitchFamily="50" charset="-128"/>
            </a:endParaRPr>
          </a:p>
          <a:p>
            <a:pPr marL="273050" indent="-273050" defTabSz="731520" eaLnBrk="0" hangingPunct="0">
              <a:spcBef>
                <a:spcPct val="20000"/>
              </a:spcBef>
              <a:defRPr/>
            </a:pPr>
            <a:r>
              <a:rPr kumimoji="1" lang="ja-JP" altLang="en-US" sz="1100" b="1" kern="0" dirty="0">
                <a:latin typeface="メイリオ" panose="020B0604030504040204" pitchFamily="50" charset="-128"/>
                <a:ea typeface="メイリオ" panose="020B0604030504040204" pitchFamily="50" charset="-128"/>
              </a:rPr>
              <a:t>第</a:t>
            </a:r>
            <a:r>
              <a:rPr kumimoji="1" lang="en-US" altLang="ja-JP" sz="1100" b="1" kern="0" dirty="0">
                <a:latin typeface="メイリオ" panose="020B0604030504040204" pitchFamily="50" charset="-128"/>
                <a:ea typeface="メイリオ" panose="020B0604030504040204" pitchFamily="50" charset="-128"/>
              </a:rPr>
              <a:t>5</a:t>
            </a:r>
            <a:r>
              <a:rPr kumimoji="1" lang="ja-JP" altLang="en-US" sz="1100" b="1" kern="0" dirty="0">
                <a:latin typeface="メイリオ" panose="020B0604030504040204" pitchFamily="50" charset="-128"/>
                <a:ea typeface="メイリオ" panose="020B0604030504040204" pitchFamily="50" charset="-128"/>
              </a:rPr>
              <a:t>次</a:t>
            </a:r>
            <a:endParaRPr kumimoji="1" lang="en-US" altLang="ja-JP" sz="1100" b="1" kern="0" dirty="0">
              <a:latin typeface="メイリオ" panose="020B0604030504040204" pitchFamily="50" charset="-128"/>
              <a:ea typeface="メイリオ" panose="020B0604030504040204" pitchFamily="50" charset="-128"/>
            </a:endParaRPr>
          </a:p>
          <a:p>
            <a:pPr marL="273050" indent="-273050" defTabSz="731520" eaLnBrk="0" hangingPunct="0">
              <a:spcBef>
                <a:spcPct val="20000"/>
              </a:spcBef>
              <a:defRPr/>
            </a:pPr>
            <a:r>
              <a:rPr kumimoji="1" lang="ja-JP" altLang="en-US" sz="1100" b="1" kern="0" dirty="0">
                <a:latin typeface="メイリオ" panose="020B0604030504040204" pitchFamily="50" charset="-128"/>
                <a:ea typeface="メイリオ" panose="020B0604030504040204" pitchFamily="50" charset="-128"/>
              </a:rPr>
              <a:t>国民健康づくり対策</a:t>
            </a:r>
            <a:endParaRPr kumimoji="1" lang="en-US" altLang="ja-JP" sz="1100" b="1" kern="0" dirty="0">
              <a:latin typeface="メイリオ" panose="020B0604030504040204" pitchFamily="50" charset="-128"/>
              <a:ea typeface="メイリオ" panose="020B0604030504040204" pitchFamily="50" charset="-128"/>
            </a:endParaRPr>
          </a:p>
          <a:p>
            <a:pPr marL="273050" indent="-273050" defTabSz="731520" eaLnBrk="0" hangingPunct="0">
              <a:lnSpc>
                <a:spcPts val="1280"/>
              </a:lnSpc>
              <a:spcBef>
                <a:spcPct val="20000"/>
              </a:spcBef>
              <a:tabLst>
                <a:tab pos="788670" algn="l"/>
              </a:tabLst>
              <a:defRPr/>
            </a:pPr>
            <a:endParaRPr kumimoji="1" lang="en-US" altLang="ja-JP" sz="1100" kern="0" dirty="0">
              <a:latin typeface="メイリオ" panose="020B0604030504040204" pitchFamily="50" charset="-128"/>
              <a:ea typeface="メイリオ" panose="020B0604030504040204" pitchFamily="50" charset="-128"/>
            </a:endParaRPr>
          </a:p>
          <a:p>
            <a:pPr marL="273050" indent="-273050" defTabSz="731520" eaLnBrk="0" hangingPunct="0">
              <a:lnSpc>
                <a:spcPts val="1280"/>
              </a:lnSpc>
              <a:spcBef>
                <a:spcPct val="20000"/>
              </a:spcBef>
              <a:tabLst>
                <a:tab pos="788670" algn="l"/>
              </a:tabLst>
              <a:defRPr/>
            </a:pPr>
            <a:r>
              <a:rPr kumimoji="1" lang="ja-JP" altLang="en-US" sz="1100" b="1" kern="0" dirty="0">
                <a:latin typeface="メイリオ" panose="020B0604030504040204" pitchFamily="50" charset="-128"/>
                <a:ea typeface="メイリオ" panose="020B0604030504040204" pitchFamily="50" charset="-128"/>
              </a:rPr>
              <a:t>～健康日本</a:t>
            </a:r>
            <a:r>
              <a:rPr kumimoji="1" lang="en-US" altLang="ja-JP" sz="1100" b="1" kern="0" dirty="0">
                <a:latin typeface="メイリオ" panose="020B0604030504040204" pitchFamily="50" charset="-128"/>
                <a:ea typeface="メイリオ" panose="020B0604030504040204" pitchFamily="50" charset="-128"/>
              </a:rPr>
              <a:t>21</a:t>
            </a:r>
          </a:p>
          <a:p>
            <a:pPr marL="273050" indent="-273050" defTabSz="731520" eaLnBrk="0" hangingPunct="0">
              <a:lnSpc>
                <a:spcPts val="1280"/>
              </a:lnSpc>
              <a:spcBef>
                <a:spcPct val="20000"/>
              </a:spcBef>
              <a:tabLst>
                <a:tab pos="788670" algn="l"/>
              </a:tabLst>
              <a:defRPr/>
            </a:pPr>
            <a:r>
              <a:rPr kumimoji="1" lang="ja-JP" altLang="en-US" sz="1100" b="1" kern="0" dirty="0">
                <a:latin typeface="メイリオ" panose="020B0604030504040204" pitchFamily="50" charset="-128"/>
                <a:ea typeface="メイリオ" panose="020B0604030504040204" pitchFamily="50" charset="-128"/>
              </a:rPr>
              <a:t>（第三次）～</a:t>
            </a:r>
            <a:endParaRPr kumimoji="1" lang="en-US" altLang="ja-JP" sz="1100" b="1" kern="0" dirty="0">
              <a:latin typeface="メイリオ" panose="020B0604030504040204" pitchFamily="50" charset="-128"/>
              <a:ea typeface="メイリオ" panose="020B0604030504040204" pitchFamily="50" charset="-128"/>
            </a:endParaRPr>
          </a:p>
          <a:p>
            <a:pPr marL="273050" indent="-273050" defTabSz="731520" eaLnBrk="0" hangingPunct="0">
              <a:lnSpc>
                <a:spcPts val="1280"/>
              </a:lnSpc>
              <a:spcBef>
                <a:spcPct val="20000"/>
              </a:spcBef>
              <a:tabLst>
                <a:tab pos="788670" algn="l"/>
              </a:tabLst>
              <a:defRPr/>
            </a:pPr>
            <a:endParaRPr kumimoji="1" lang="en-US" altLang="ja-JP" sz="1100" b="1" kern="0" dirty="0">
              <a:latin typeface="メイリオ" panose="020B0604030504040204" pitchFamily="50" charset="-128"/>
              <a:ea typeface="メイリオ" panose="020B0604030504040204" pitchFamily="50" charset="-128"/>
            </a:endParaRPr>
          </a:p>
        </p:txBody>
      </p:sp>
      <p:sp>
        <p:nvSpPr>
          <p:cNvPr id="7" name="矢印: 五方向 6">
            <a:extLst>
              <a:ext uri="{FF2B5EF4-FFF2-40B4-BE49-F238E27FC236}">
                <a16:creationId xmlns:a16="http://schemas.microsoft.com/office/drawing/2014/main" id="{6CBDC9E3-FD50-25CE-70E0-ECF70B6FEB78}"/>
              </a:ext>
            </a:extLst>
          </p:cNvPr>
          <p:cNvSpPr/>
          <p:nvPr/>
        </p:nvSpPr>
        <p:spPr>
          <a:xfrm>
            <a:off x="6891338" y="1481137"/>
            <a:ext cx="1857375" cy="424800"/>
          </a:xfrm>
          <a:prstGeom prst="homePlate">
            <a:avLst/>
          </a:prstGeom>
          <a:solidFill>
            <a:srgbClr val="8AD1F5"/>
          </a:solidFill>
          <a:ln w="63500">
            <a:solidFill>
              <a:srgbClr val="8AD1F5"/>
            </a:solidFill>
          </a:ln>
        </p:spPr>
        <p:style>
          <a:lnRef idx="2">
            <a:schemeClr val="accent1"/>
          </a:lnRef>
          <a:fillRef idx="1">
            <a:schemeClr val="lt1"/>
          </a:fillRef>
          <a:effectRef idx="0">
            <a:schemeClr val="accent1"/>
          </a:effectRef>
          <a:fontRef idx="minor">
            <a:schemeClr val="dk1"/>
          </a:fontRef>
        </p:style>
        <p:txBody>
          <a:bodyPr rtlCol="0" anchor="ctr"/>
          <a:lstStyle/>
          <a:p>
            <a:pPr algn="l"/>
            <a:endParaRPr kumimoji="1" lang="ja-JP" altLang="en-US" sz="1600" b="1"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AABFC5AF-E41C-1130-9CD0-47947BCA796C}"/>
              </a:ext>
            </a:extLst>
          </p:cNvPr>
          <p:cNvSpPr txBox="1"/>
          <p:nvPr/>
        </p:nvSpPr>
        <p:spPr>
          <a:xfrm>
            <a:off x="6840141" y="1520309"/>
            <a:ext cx="1808559" cy="369332"/>
          </a:xfrm>
          <a:prstGeom prst="rect">
            <a:avLst/>
          </a:prstGeom>
          <a:noFill/>
          <a:ln w="19050">
            <a:noFill/>
          </a:ln>
        </p:spPr>
        <p:txBody>
          <a:bodyPr wrap="square">
            <a:spAutoFit/>
          </a:bodyPr>
          <a:lstStyle/>
          <a:p>
            <a:pPr lvl="0"/>
            <a:r>
              <a:rPr kumimoji="1" lang="en-US" altLang="ja-JP" sz="1800" b="1">
                <a:solidFill>
                  <a:schemeClr val="bg1"/>
                </a:solidFill>
                <a:latin typeface="メイリオ" panose="020B0604030504040204" pitchFamily="50" charset="-128"/>
                <a:ea typeface="メイリオ" panose="020B0604030504040204" pitchFamily="50" charset="-128"/>
              </a:rPr>
              <a:t>2024</a:t>
            </a:r>
            <a:r>
              <a:rPr kumimoji="1" lang="ja-JP" altLang="en-US" sz="1800" b="1">
                <a:solidFill>
                  <a:schemeClr val="bg1"/>
                </a:solidFill>
                <a:latin typeface="メイリオ" panose="020B0604030504040204" pitchFamily="50" charset="-128"/>
                <a:ea typeface="メイリオ" panose="020B0604030504040204" pitchFamily="50" charset="-128"/>
              </a:rPr>
              <a:t>～</a:t>
            </a:r>
            <a:r>
              <a:rPr kumimoji="1" lang="en-US" altLang="ja-JP" sz="1800" b="1">
                <a:solidFill>
                  <a:schemeClr val="bg1"/>
                </a:solidFill>
                <a:latin typeface="メイリオ" panose="020B0604030504040204" pitchFamily="50" charset="-128"/>
                <a:ea typeface="メイリオ" panose="020B0604030504040204" pitchFamily="50" charset="-128"/>
              </a:rPr>
              <a:t>2035</a:t>
            </a:r>
            <a:endParaRPr kumimoji="1" lang="ja-JP" altLang="en-US" sz="1800" b="1">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27591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８０２０ロゴマーク">
            <a:extLst>
              <a:ext uri="{FF2B5EF4-FFF2-40B4-BE49-F238E27FC236}">
                <a16:creationId xmlns:a16="http://schemas.microsoft.com/office/drawing/2014/main" id="{1F1044D0-17C3-F5A4-B0B4-3361FDF717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603" y="145634"/>
            <a:ext cx="1498406" cy="504072"/>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27;p35">
            <a:extLst>
              <a:ext uri="{FF2B5EF4-FFF2-40B4-BE49-F238E27FC236}">
                <a16:creationId xmlns:a16="http://schemas.microsoft.com/office/drawing/2014/main" id="{10354853-8FB4-FB2E-DDA9-A9327474B4F3}"/>
              </a:ext>
            </a:extLst>
          </p:cNvPr>
          <p:cNvSpPr txBox="1"/>
          <p:nvPr/>
        </p:nvSpPr>
        <p:spPr>
          <a:xfrm>
            <a:off x="246832" y="6624392"/>
            <a:ext cx="2597968"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19</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kumimoji="1" lang="en-US" altLang="ja-JP" sz="900" dirty="0">
                <a:latin typeface="メイリオ" panose="020B0604030504040204" pitchFamily="50" charset="-128"/>
                <a:ea typeface="メイリオ" panose="020B0604030504040204" pitchFamily="50" charset="-128"/>
              </a:rPr>
              <a:t>8020</a:t>
            </a:r>
            <a:r>
              <a:rPr kumimoji="1" lang="ja-JP" altLang="en-US" sz="900" dirty="0">
                <a:latin typeface="メイリオ" panose="020B0604030504040204" pitchFamily="50" charset="-128"/>
                <a:ea typeface="メイリオ" panose="020B0604030504040204" pitchFamily="50" charset="-128"/>
              </a:rPr>
              <a:t>達成型社会の産業歯科保健　パート</a:t>
            </a:r>
            <a:r>
              <a:rPr kumimoji="1" lang="en-US" altLang="ja-JP" sz="900" dirty="0">
                <a:latin typeface="メイリオ" panose="020B0604030504040204" pitchFamily="50" charset="-128"/>
                <a:ea typeface="メイリオ" panose="020B0604030504040204" pitchFamily="50" charset="-128"/>
              </a:rPr>
              <a:t>1</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sp>
        <p:nvSpPr>
          <p:cNvPr id="11" name="テキスト ボックス 4">
            <a:extLst>
              <a:ext uri="{FF2B5EF4-FFF2-40B4-BE49-F238E27FC236}">
                <a16:creationId xmlns:a16="http://schemas.microsoft.com/office/drawing/2014/main" id="{43CF6C63-AB96-7C4C-FAA5-5C8B13D4616F}"/>
              </a:ext>
            </a:extLst>
          </p:cNvPr>
          <p:cNvSpPr txBox="1">
            <a:spLocks noChangeArrowheads="1"/>
          </p:cNvSpPr>
          <p:nvPr/>
        </p:nvSpPr>
        <p:spPr bwMode="auto">
          <a:xfrm>
            <a:off x="0" y="751296"/>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lang="ja-JP" altLang="en-US" sz="2400" b="1">
                <a:solidFill>
                  <a:srgbClr val="00B050"/>
                </a:solidFill>
                <a:latin typeface="メイリオ" panose="020B0604030504040204" pitchFamily="50" charset="-128"/>
                <a:ea typeface="メイリオ" panose="020B0604030504040204" pitchFamily="50" charset="-128"/>
              </a:rPr>
              <a:t>オーラルフレイルのチェック項目</a:t>
            </a:r>
            <a:r>
              <a:rPr lang="ja-JP" altLang="en-US" sz="1400" b="1">
                <a:solidFill>
                  <a:srgbClr val="00B050"/>
                </a:solidFill>
                <a:latin typeface="メイリオ" panose="020B0604030504040204" pitchFamily="50" charset="-128"/>
                <a:ea typeface="メイリオ" panose="020B0604030504040204" pitchFamily="50" charset="-128"/>
              </a:rPr>
              <a:t>（</a:t>
            </a:r>
            <a:r>
              <a:rPr lang="en-US" altLang="ja-JP" sz="1400" b="1">
                <a:solidFill>
                  <a:srgbClr val="00B050"/>
                </a:solidFill>
                <a:latin typeface="メイリオ" panose="020B0604030504040204" pitchFamily="50" charset="-128"/>
                <a:ea typeface="メイリオ" panose="020B0604030504040204" pitchFamily="50" charset="-128"/>
              </a:rPr>
              <a:t>Oral frailty 5-item Checklist : OF-5</a:t>
            </a:r>
            <a:r>
              <a:rPr lang="ja-JP" altLang="en-US" sz="1400" b="1">
                <a:solidFill>
                  <a:srgbClr val="00B050"/>
                </a:solidFill>
                <a:latin typeface="メイリオ" panose="020B0604030504040204" pitchFamily="50" charset="-128"/>
                <a:ea typeface="メイリオ" panose="020B0604030504040204" pitchFamily="50" charset="-128"/>
              </a:rPr>
              <a:t>）</a:t>
            </a:r>
            <a:endParaRPr lang="ja-JP" altLang="en-US" sz="2000" b="1" dirty="0">
              <a:solidFill>
                <a:srgbClr val="00B050"/>
              </a:solidFill>
              <a:latin typeface="メイリオ" panose="020B0604030504040204" pitchFamily="50" charset="-128"/>
              <a:ea typeface="メイリオ" panose="020B0604030504040204" pitchFamily="50" charset="-128"/>
            </a:endParaRPr>
          </a:p>
        </p:txBody>
      </p:sp>
      <p:graphicFrame>
        <p:nvGraphicFramePr>
          <p:cNvPr id="18" name="表 17">
            <a:extLst>
              <a:ext uri="{FF2B5EF4-FFF2-40B4-BE49-F238E27FC236}">
                <a16:creationId xmlns:a16="http://schemas.microsoft.com/office/drawing/2014/main" id="{41AE4034-E9C9-3BA7-B1A1-EE9F8B130208}"/>
              </a:ext>
            </a:extLst>
          </p:cNvPr>
          <p:cNvGraphicFramePr>
            <a:graphicFrameLocks noGrp="1"/>
          </p:cNvGraphicFramePr>
          <p:nvPr>
            <p:extLst>
              <p:ext uri="{D42A27DB-BD31-4B8C-83A1-F6EECF244321}">
                <p14:modId xmlns:p14="http://schemas.microsoft.com/office/powerpoint/2010/main" val="2390526878"/>
              </p:ext>
            </p:extLst>
          </p:nvPr>
        </p:nvGraphicFramePr>
        <p:xfrm>
          <a:off x="323849" y="1184988"/>
          <a:ext cx="8424863" cy="2425560"/>
        </p:xfrm>
        <a:graphic>
          <a:graphicData uri="http://schemas.openxmlformats.org/drawingml/2006/table">
            <a:tbl>
              <a:tblPr/>
              <a:tblGrid>
                <a:gridCol w="2048445">
                  <a:extLst>
                    <a:ext uri="{9D8B030D-6E8A-4147-A177-3AD203B41FA5}">
                      <a16:colId xmlns:a16="http://schemas.microsoft.com/office/drawing/2014/main" val="288818992"/>
                    </a:ext>
                  </a:extLst>
                </a:gridCol>
                <a:gridCol w="4633628">
                  <a:extLst>
                    <a:ext uri="{9D8B030D-6E8A-4147-A177-3AD203B41FA5}">
                      <a16:colId xmlns:a16="http://schemas.microsoft.com/office/drawing/2014/main" val="3741973703"/>
                    </a:ext>
                  </a:extLst>
                </a:gridCol>
                <a:gridCol w="867070">
                  <a:extLst>
                    <a:ext uri="{9D8B030D-6E8A-4147-A177-3AD203B41FA5}">
                      <a16:colId xmlns:a16="http://schemas.microsoft.com/office/drawing/2014/main" val="1708174786"/>
                    </a:ext>
                  </a:extLst>
                </a:gridCol>
                <a:gridCol w="875720">
                  <a:extLst>
                    <a:ext uri="{9D8B030D-6E8A-4147-A177-3AD203B41FA5}">
                      <a16:colId xmlns:a16="http://schemas.microsoft.com/office/drawing/2014/main" val="3337266119"/>
                    </a:ext>
                  </a:extLst>
                </a:gridCol>
              </a:tblGrid>
              <a:tr h="0">
                <a:tc rowSpan="2">
                  <a:txBody>
                    <a:bodyPr/>
                    <a:lstStyle/>
                    <a:p>
                      <a:pPr algn="ctr">
                        <a:buNone/>
                      </a:pPr>
                      <a:r>
                        <a:rPr lang="ja-JP" altLang="en-US" sz="1400" b="1">
                          <a:solidFill>
                            <a:schemeClr val="bg1"/>
                          </a:solidFill>
                          <a:latin typeface="メイリオ" panose="020B0604030504040204" pitchFamily="50" charset="-128"/>
                          <a:ea typeface="メイリオ" panose="020B0604030504040204" pitchFamily="50" charset="-128"/>
                        </a:rPr>
                        <a:t>項目</a:t>
                      </a:r>
                    </a:p>
                  </a:txBody>
                  <a:tcPr marL="108000" marR="0" marT="3600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rgbClr val="00B050"/>
                    </a:solidFill>
                  </a:tcPr>
                </a:tc>
                <a:tc rowSpan="2">
                  <a:txBody>
                    <a:bodyPr/>
                    <a:lstStyle/>
                    <a:p>
                      <a:pPr algn="ctr">
                        <a:buNone/>
                      </a:pPr>
                      <a:r>
                        <a:rPr lang="ja-JP" altLang="en-US" sz="1400" b="1">
                          <a:solidFill>
                            <a:schemeClr val="bg1"/>
                          </a:solidFill>
                          <a:latin typeface="メイリオ" panose="020B0604030504040204" pitchFamily="50" charset="-128"/>
                          <a:ea typeface="メイリオ" panose="020B0604030504040204" pitchFamily="50" charset="-128"/>
                        </a:rPr>
                        <a:t>質問</a:t>
                      </a:r>
                    </a:p>
                  </a:txBody>
                  <a:tcPr marL="108000" marR="72000" marT="3600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rgbClr val="00B050"/>
                    </a:solidFill>
                  </a:tcPr>
                </a:tc>
                <a:tc gridSpan="2">
                  <a:txBody>
                    <a:bodyPr/>
                    <a:lstStyle/>
                    <a:p>
                      <a:pPr algn="ctr">
                        <a:buNone/>
                      </a:pPr>
                      <a:r>
                        <a:rPr lang="zh-TW" altLang="en-US" sz="1400" b="1">
                          <a:solidFill>
                            <a:schemeClr val="bg1"/>
                          </a:solidFill>
                          <a:latin typeface="メイリオ" panose="020B0604030504040204" pitchFamily="50" charset="-128"/>
                          <a:ea typeface="メイリオ" panose="020B0604030504040204" pitchFamily="50" charset="-128"/>
                        </a:rPr>
                        <a:t>選択肢</a:t>
                      </a:r>
                    </a:p>
                  </a:txBody>
                  <a:tcPr marL="108000" marR="72000" marT="3600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rgbClr val="00B050"/>
                    </a:solidFill>
                  </a:tcPr>
                </a:tc>
                <a:tc hMerge="1">
                  <a:txBody>
                    <a:bodyPr/>
                    <a:lstStyle/>
                    <a:p>
                      <a:endParaRPr/>
                    </a:p>
                  </a:txBody>
                  <a:tcPr marL="55786" marR="55786" marT="27893" marB="2789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311920770"/>
                  </a:ext>
                </a:extLst>
              </a:tr>
              <a:tr h="0">
                <a:tc vMerge="1">
                  <a:txBody>
                    <a:bodyPr/>
                    <a:lstStyle/>
                    <a:p>
                      <a:pPr>
                        <a:buNone/>
                      </a:pPr>
                      <a:endParaRPr lang="ja-JP" altLang="en-US" sz="1400">
                        <a:latin typeface="メイリオ" panose="020B0604030504040204" pitchFamily="50" charset="-128"/>
                        <a:ea typeface="メイリオ" panose="020B0604030504040204" pitchFamily="50" charset="-128"/>
                      </a:endParaRPr>
                    </a:p>
                  </a:txBody>
                  <a:tcPr marL="108000" marR="0" marT="72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vMerge="1">
                  <a:txBody>
                    <a:bodyPr/>
                    <a:lstStyle/>
                    <a:p>
                      <a:pPr>
                        <a:buNone/>
                      </a:pPr>
                      <a:endParaRPr lang="ja-JP" altLang="en-US" sz="1400">
                        <a:latin typeface="メイリオ" panose="020B0604030504040204" pitchFamily="50" charset="-128"/>
                        <a:ea typeface="メイリオ" panose="020B0604030504040204" pitchFamily="50" charset="-128"/>
                      </a:endParaRPr>
                    </a:p>
                  </a:txBody>
                  <a:tcPr marL="108000" marR="72000" marT="72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buNone/>
                      </a:pPr>
                      <a:r>
                        <a:rPr lang="zh-TW" altLang="en-US" sz="1200" b="1">
                          <a:solidFill>
                            <a:schemeClr val="bg1"/>
                          </a:solidFill>
                          <a:latin typeface="メイリオ" panose="020B0604030504040204" pitchFamily="50" charset="-128"/>
                          <a:ea typeface="メイリオ" panose="020B0604030504040204" pitchFamily="50" charset="-128"/>
                        </a:rPr>
                        <a:t>（該当）</a:t>
                      </a:r>
                    </a:p>
                  </a:txBody>
                  <a:tcPr marL="108000" marR="72000" marT="3600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rgbClr val="00B050"/>
                    </a:solidFill>
                  </a:tcPr>
                </a:tc>
                <a:tc>
                  <a:txBody>
                    <a:bodyPr/>
                    <a:lstStyle/>
                    <a:p>
                      <a:pPr>
                        <a:buNone/>
                      </a:pPr>
                      <a:r>
                        <a:rPr lang="zh-TW" altLang="en-US" sz="1200" b="1">
                          <a:solidFill>
                            <a:schemeClr val="bg1"/>
                          </a:solidFill>
                          <a:latin typeface="メイリオ" panose="020B0604030504040204" pitchFamily="50" charset="-128"/>
                          <a:ea typeface="メイリオ" panose="020B0604030504040204" pitchFamily="50" charset="-128"/>
                        </a:rPr>
                        <a:t>（非該当）</a:t>
                      </a:r>
                    </a:p>
                  </a:txBody>
                  <a:tcPr marL="36000" marR="0" marT="3600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813841148"/>
                  </a:ext>
                </a:extLst>
              </a:tr>
              <a:tr h="456461">
                <a:tc>
                  <a:txBody>
                    <a:bodyPr/>
                    <a:lstStyle/>
                    <a:p>
                      <a:pPr>
                        <a:buNone/>
                      </a:pPr>
                      <a:r>
                        <a:rPr lang="zh-CN" altLang="en-US" sz="1200" b="1" spc="100" baseline="0">
                          <a:latin typeface="メイリオ" panose="020B0604030504040204" pitchFamily="50" charset="-128"/>
                          <a:ea typeface="メイリオ" panose="020B0604030504040204" pitchFamily="50" charset="-128"/>
                        </a:rPr>
                        <a:t>残存歯数減少</a:t>
                      </a:r>
                    </a:p>
                  </a:txBody>
                  <a:tcPr marL="108000" marR="0" marT="72000" marB="3600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noFill/>
                  </a:tcPr>
                </a:tc>
                <a:tc>
                  <a:txBody>
                    <a:bodyPr/>
                    <a:lstStyle/>
                    <a:p>
                      <a:pPr>
                        <a:buNone/>
                      </a:pPr>
                      <a:r>
                        <a:rPr lang="ja-JP" altLang="en-US" sz="1200">
                          <a:latin typeface="メイリオ" panose="020B0604030504040204" pitchFamily="50" charset="-128"/>
                          <a:ea typeface="メイリオ" panose="020B0604030504040204" pitchFamily="50" charset="-128"/>
                        </a:rPr>
                        <a:t>自身の歯は、何本ありますか</a:t>
                      </a:r>
                      <a:endParaRPr lang="en-US" altLang="ja-JP" sz="1200">
                        <a:latin typeface="メイリオ" panose="020B0604030504040204" pitchFamily="50" charset="-128"/>
                        <a:ea typeface="メイリオ" panose="020B0604030504040204" pitchFamily="50" charset="-128"/>
                      </a:endParaRPr>
                    </a:p>
                    <a:p>
                      <a:pPr>
                        <a:buNone/>
                      </a:pPr>
                      <a:r>
                        <a:rPr lang="ja-JP" altLang="en-US" sz="1050">
                          <a:latin typeface="メイリオ" panose="020B0604030504040204" pitchFamily="50" charset="-128"/>
                          <a:ea typeface="メイリオ" panose="020B0604030504040204" pitchFamily="50" charset="-128"/>
                        </a:rPr>
                        <a:t>（さし歯や金属をかぶせた歯は</a:t>
                      </a:r>
                      <a:r>
                        <a:rPr lang="ja-JP" altLang="en-US" sz="1050" b="0" i="0">
                          <a:solidFill>
                            <a:srgbClr val="333333"/>
                          </a:solidFill>
                          <a:effectLst/>
                          <a:latin typeface="Meiryo" panose="020B0604030504040204" pitchFamily="50" charset="-128"/>
                          <a:ea typeface="Meiryo" panose="020B0604030504040204" pitchFamily="50" charset="-128"/>
                        </a:rPr>
                        <a:t>、</a:t>
                      </a:r>
                      <a:r>
                        <a:rPr lang="ja-JP" altLang="en-US" sz="1050">
                          <a:latin typeface="メイリオ" panose="020B0604030504040204" pitchFamily="50" charset="-128"/>
                          <a:ea typeface="メイリオ" panose="020B0604030504040204" pitchFamily="50" charset="-128"/>
                        </a:rPr>
                        <a:t>自分の歯として数えます）</a:t>
                      </a:r>
                      <a:endParaRPr lang="en-US" altLang="ja-JP" sz="1050">
                        <a:latin typeface="メイリオ" panose="020B0604030504040204" pitchFamily="50" charset="-128"/>
                        <a:ea typeface="メイリオ" panose="020B0604030504040204" pitchFamily="50" charset="-128"/>
                      </a:endParaRPr>
                    </a:p>
                    <a:p>
                      <a:pPr>
                        <a:buNone/>
                      </a:pPr>
                      <a:r>
                        <a:rPr lang="ja-JP" altLang="en-US" sz="1050">
                          <a:latin typeface="メイリオ" panose="020B0604030504040204" pitchFamily="50" charset="-128"/>
                          <a:ea typeface="メイリオ" panose="020B0604030504040204" pitchFamily="50" charset="-128"/>
                        </a:rPr>
                        <a:t>（インプラントは</a:t>
                      </a:r>
                      <a:r>
                        <a:rPr lang="ja-JP" altLang="en-US" sz="1050" b="0" i="0">
                          <a:solidFill>
                            <a:srgbClr val="333333"/>
                          </a:solidFill>
                          <a:effectLst/>
                          <a:latin typeface="Meiryo" panose="020B0604030504040204" pitchFamily="50" charset="-128"/>
                          <a:ea typeface="Meiryo" panose="020B0604030504040204" pitchFamily="50" charset="-128"/>
                        </a:rPr>
                        <a:t>、</a:t>
                      </a:r>
                      <a:r>
                        <a:rPr lang="ja-JP" altLang="en-US" sz="1050">
                          <a:latin typeface="メイリオ" panose="020B0604030504040204" pitchFamily="50" charset="-128"/>
                          <a:ea typeface="メイリオ" panose="020B0604030504040204" pitchFamily="50" charset="-128"/>
                        </a:rPr>
                        <a:t>自分の歯として数えません）</a:t>
                      </a:r>
                    </a:p>
                  </a:txBody>
                  <a:tcPr marL="108000" marR="72000" marT="72000" marB="3600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noFill/>
                  </a:tcPr>
                </a:tc>
                <a:tc>
                  <a:txBody>
                    <a:bodyPr/>
                    <a:lstStyle/>
                    <a:p>
                      <a:pPr algn="ctr">
                        <a:buNone/>
                      </a:pPr>
                      <a:r>
                        <a:rPr lang="en-US" altLang="ja-JP" sz="1200" b="1">
                          <a:solidFill>
                            <a:srgbClr val="00B050"/>
                          </a:solidFill>
                          <a:latin typeface="メイリオ" panose="020B0604030504040204" pitchFamily="50" charset="-128"/>
                          <a:ea typeface="メイリオ" panose="020B0604030504040204" pitchFamily="50" charset="-128"/>
                        </a:rPr>
                        <a:t>0〜19</a:t>
                      </a:r>
                      <a:r>
                        <a:rPr lang="ja-JP" altLang="en-US" sz="1200" b="1">
                          <a:solidFill>
                            <a:srgbClr val="00B050"/>
                          </a:solidFill>
                          <a:latin typeface="メイリオ" panose="020B0604030504040204" pitchFamily="50" charset="-128"/>
                          <a:ea typeface="メイリオ" panose="020B0604030504040204" pitchFamily="50" charset="-128"/>
                        </a:rPr>
                        <a:t>本</a:t>
                      </a:r>
                    </a:p>
                  </a:txBody>
                  <a:tcPr marL="108000" marR="72000" marT="72000" marB="3600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noFill/>
                  </a:tcPr>
                </a:tc>
                <a:tc>
                  <a:txBody>
                    <a:bodyPr/>
                    <a:lstStyle/>
                    <a:p>
                      <a:pPr algn="ctr">
                        <a:buNone/>
                      </a:pPr>
                      <a:r>
                        <a:rPr lang="en-US" altLang="ja-JP" sz="1200" b="1">
                          <a:latin typeface="メイリオ" panose="020B0604030504040204" pitchFamily="50" charset="-128"/>
                          <a:ea typeface="メイリオ" panose="020B0604030504040204" pitchFamily="50" charset="-128"/>
                        </a:rPr>
                        <a:t>20</a:t>
                      </a:r>
                      <a:r>
                        <a:rPr lang="ja-JP" altLang="en-US" sz="1200" b="1">
                          <a:latin typeface="メイリオ" panose="020B0604030504040204" pitchFamily="50" charset="-128"/>
                          <a:ea typeface="メイリオ" panose="020B0604030504040204" pitchFamily="50" charset="-128"/>
                        </a:rPr>
                        <a:t>本以上</a:t>
                      </a:r>
                    </a:p>
                  </a:txBody>
                  <a:tcPr marL="36000" marR="0" marT="72000" marB="3600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78657859"/>
                  </a:ext>
                </a:extLst>
              </a:tr>
              <a:tr h="213216">
                <a:tc>
                  <a:txBody>
                    <a:bodyPr/>
                    <a:lstStyle/>
                    <a:p>
                      <a:pPr>
                        <a:buNone/>
                      </a:pPr>
                      <a:r>
                        <a:rPr lang="ja-JP" altLang="en-US" sz="1200" b="1" spc="100" baseline="0">
                          <a:latin typeface="メイリオ" panose="020B0604030504040204" pitchFamily="50" charset="-128"/>
                          <a:ea typeface="メイリオ" panose="020B0604030504040204" pitchFamily="50" charset="-128"/>
                        </a:rPr>
                        <a:t>咀嚼困難感</a:t>
                      </a:r>
                    </a:p>
                  </a:txBody>
                  <a:tcPr marL="108000" marR="0" marT="72000" marB="3600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noFill/>
                  </a:tcPr>
                </a:tc>
                <a:tc>
                  <a:txBody>
                    <a:bodyPr/>
                    <a:lstStyle/>
                    <a:p>
                      <a:pPr>
                        <a:buNone/>
                      </a:pPr>
                      <a:r>
                        <a:rPr lang="ja-JP" altLang="en-US" sz="1200">
                          <a:latin typeface="メイリオ" panose="020B0604030504040204" pitchFamily="50" charset="-128"/>
                          <a:ea typeface="メイリオ" panose="020B0604030504040204" pitchFamily="50" charset="-128"/>
                        </a:rPr>
                        <a:t>半年前と比べて固いものが食べにくくなりましたか</a:t>
                      </a:r>
                    </a:p>
                  </a:txBody>
                  <a:tcPr marL="108000" marR="72000" marT="72000" marB="3600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noFill/>
                  </a:tcPr>
                </a:tc>
                <a:tc>
                  <a:txBody>
                    <a:bodyPr/>
                    <a:lstStyle/>
                    <a:p>
                      <a:pPr algn="ctr">
                        <a:buNone/>
                      </a:pPr>
                      <a:r>
                        <a:rPr lang="ja-JP" altLang="en-US" sz="1200" b="1">
                          <a:solidFill>
                            <a:srgbClr val="00B050"/>
                          </a:solidFill>
                          <a:latin typeface="メイリオ" panose="020B0604030504040204" pitchFamily="50" charset="-128"/>
                          <a:ea typeface="メイリオ" panose="020B0604030504040204" pitchFamily="50" charset="-128"/>
                        </a:rPr>
                        <a:t>はい</a:t>
                      </a:r>
                    </a:p>
                  </a:txBody>
                  <a:tcPr marL="108000" marR="72000" marT="72000" marB="3600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noFill/>
                  </a:tcPr>
                </a:tc>
                <a:tc>
                  <a:txBody>
                    <a:bodyPr/>
                    <a:lstStyle/>
                    <a:p>
                      <a:pPr algn="ctr">
                        <a:buNone/>
                      </a:pPr>
                      <a:r>
                        <a:rPr lang="ja-JP" altLang="en-US" sz="1200" b="1">
                          <a:latin typeface="メイリオ" panose="020B0604030504040204" pitchFamily="50" charset="-128"/>
                          <a:ea typeface="メイリオ" panose="020B0604030504040204" pitchFamily="50" charset="-128"/>
                        </a:rPr>
                        <a:t>いいえ</a:t>
                      </a:r>
                    </a:p>
                  </a:txBody>
                  <a:tcPr marL="36000" marR="0" marT="72000" marB="3600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038827300"/>
                  </a:ext>
                </a:extLst>
              </a:tr>
              <a:tr h="152404">
                <a:tc>
                  <a:txBody>
                    <a:bodyPr/>
                    <a:lstStyle/>
                    <a:p>
                      <a:pPr>
                        <a:buNone/>
                      </a:pPr>
                      <a:r>
                        <a:rPr lang="ja-JP" altLang="en-US" sz="1200" b="1" spc="100" baseline="0">
                          <a:latin typeface="メイリオ" panose="020B0604030504040204" pitchFamily="50" charset="-128"/>
                          <a:ea typeface="メイリオ" panose="020B0604030504040204" pitchFamily="50" charset="-128"/>
                        </a:rPr>
                        <a:t>嚥下困難感</a:t>
                      </a:r>
                    </a:p>
                  </a:txBody>
                  <a:tcPr marL="108000" marR="0" marT="72000" marB="3600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noFill/>
                  </a:tcPr>
                </a:tc>
                <a:tc>
                  <a:txBody>
                    <a:bodyPr/>
                    <a:lstStyle/>
                    <a:p>
                      <a:pPr>
                        <a:buNone/>
                      </a:pPr>
                      <a:r>
                        <a:rPr lang="ja-JP" altLang="en-US" sz="1200">
                          <a:latin typeface="メイリオ" panose="020B0604030504040204" pitchFamily="50" charset="-128"/>
                          <a:ea typeface="メイリオ" panose="020B0604030504040204" pitchFamily="50" charset="-128"/>
                        </a:rPr>
                        <a:t>お茶や汁物等でむせることがありますか</a:t>
                      </a:r>
                    </a:p>
                  </a:txBody>
                  <a:tcPr marL="108000" marR="72000" marT="72000" marB="3600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noFill/>
                  </a:tcPr>
                </a:tc>
                <a:tc>
                  <a:txBody>
                    <a:bodyPr/>
                    <a:lstStyle/>
                    <a:p>
                      <a:pPr algn="ctr">
                        <a:buNone/>
                      </a:pPr>
                      <a:r>
                        <a:rPr lang="ja-JP" altLang="en-US" sz="1200" b="1">
                          <a:solidFill>
                            <a:srgbClr val="00B050"/>
                          </a:solidFill>
                          <a:latin typeface="メイリオ" panose="020B0604030504040204" pitchFamily="50" charset="-128"/>
                          <a:ea typeface="メイリオ" panose="020B0604030504040204" pitchFamily="50" charset="-128"/>
                        </a:rPr>
                        <a:t>はい</a:t>
                      </a:r>
                    </a:p>
                  </a:txBody>
                  <a:tcPr marL="108000" marR="72000" marT="72000" marB="3600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noFill/>
                  </a:tcPr>
                </a:tc>
                <a:tc>
                  <a:txBody>
                    <a:bodyPr/>
                    <a:lstStyle/>
                    <a:p>
                      <a:pPr algn="ctr">
                        <a:buNone/>
                      </a:pPr>
                      <a:r>
                        <a:rPr lang="ja-JP" altLang="en-US" sz="1200" b="1">
                          <a:latin typeface="メイリオ" panose="020B0604030504040204" pitchFamily="50" charset="-128"/>
                          <a:ea typeface="メイリオ" panose="020B0604030504040204" pitchFamily="50" charset="-128"/>
                        </a:rPr>
                        <a:t>いいえ</a:t>
                      </a:r>
                    </a:p>
                  </a:txBody>
                  <a:tcPr marL="36000" marR="0" marT="72000" marB="3600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124895338"/>
                  </a:ext>
                </a:extLst>
              </a:tr>
              <a:tr h="152404">
                <a:tc>
                  <a:txBody>
                    <a:bodyPr/>
                    <a:lstStyle/>
                    <a:p>
                      <a:pPr>
                        <a:buNone/>
                      </a:pPr>
                      <a:r>
                        <a:rPr lang="ja-JP" altLang="en-US" sz="1200" b="1" spc="100" baseline="0">
                          <a:latin typeface="メイリオ" panose="020B0604030504040204" pitchFamily="50" charset="-128"/>
                          <a:ea typeface="メイリオ" panose="020B0604030504040204" pitchFamily="50" charset="-128"/>
                        </a:rPr>
                        <a:t>口腔乾燥感</a:t>
                      </a:r>
                    </a:p>
                  </a:txBody>
                  <a:tcPr marL="108000" marR="0" marT="72000" marB="3600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noFill/>
                  </a:tcPr>
                </a:tc>
                <a:tc>
                  <a:txBody>
                    <a:bodyPr/>
                    <a:lstStyle/>
                    <a:p>
                      <a:pPr>
                        <a:buNone/>
                      </a:pPr>
                      <a:r>
                        <a:rPr lang="ja-JP" altLang="en-US" sz="1200">
                          <a:latin typeface="メイリオ" panose="020B0604030504040204" pitchFamily="50" charset="-128"/>
                          <a:ea typeface="メイリオ" panose="020B0604030504040204" pitchFamily="50" charset="-128"/>
                        </a:rPr>
                        <a:t>口の渇きが気になりますか</a:t>
                      </a:r>
                    </a:p>
                  </a:txBody>
                  <a:tcPr marL="108000" marR="72000" marT="72000" marB="3600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noFill/>
                  </a:tcPr>
                </a:tc>
                <a:tc>
                  <a:txBody>
                    <a:bodyPr/>
                    <a:lstStyle/>
                    <a:p>
                      <a:pPr algn="ctr">
                        <a:buNone/>
                      </a:pPr>
                      <a:r>
                        <a:rPr lang="ja-JP" altLang="en-US" sz="1200" b="1">
                          <a:solidFill>
                            <a:srgbClr val="00B050"/>
                          </a:solidFill>
                          <a:latin typeface="メイリオ" panose="020B0604030504040204" pitchFamily="50" charset="-128"/>
                          <a:ea typeface="メイリオ" panose="020B0604030504040204" pitchFamily="50" charset="-128"/>
                        </a:rPr>
                        <a:t>はい</a:t>
                      </a:r>
                    </a:p>
                  </a:txBody>
                  <a:tcPr marL="108000" marR="72000" marT="72000" marB="3600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noFill/>
                  </a:tcPr>
                </a:tc>
                <a:tc>
                  <a:txBody>
                    <a:bodyPr/>
                    <a:lstStyle/>
                    <a:p>
                      <a:pPr algn="ctr">
                        <a:buNone/>
                      </a:pPr>
                      <a:r>
                        <a:rPr lang="ja-JP" altLang="en-US" sz="1200" b="1">
                          <a:latin typeface="メイリオ" panose="020B0604030504040204" pitchFamily="50" charset="-128"/>
                          <a:ea typeface="メイリオ" panose="020B0604030504040204" pitchFamily="50" charset="-128"/>
                        </a:rPr>
                        <a:t>いいえ</a:t>
                      </a:r>
                    </a:p>
                  </a:txBody>
                  <a:tcPr marL="36000" marR="0" marT="72000" marB="3600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028552774"/>
                  </a:ext>
                </a:extLst>
              </a:tr>
              <a:tr h="213216">
                <a:tc>
                  <a:txBody>
                    <a:bodyPr/>
                    <a:lstStyle/>
                    <a:p>
                      <a:pPr>
                        <a:buNone/>
                      </a:pPr>
                      <a:r>
                        <a:rPr lang="ja-JP" altLang="en-US" sz="1200" b="1" spc="100" baseline="0">
                          <a:latin typeface="メイリオ" panose="020B0604030504040204" pitchFamily="50" charset="-128"/>
                          <a:ea typeface="メイリオ" panose="020B0604030504040204" pitchFamily="50" charset="-128"/>
                        </a:rPr>
                        <a:t>滑舌低下</a:t>
                      </a:r>
                      <a:r>
                        <a:rPr lang="ja-JP" altLang="en-US" sz="1200">
                          <a:latin typeface="メイリオ" panose="020B0604030504040204" pitchFamily="50" charset="-128"/>
                          <a:ea typeface="メイリオ" panose="020B0604030504040204" pitchFamily="50" charset="-128"/>
                        </a:rPr>
                        <a:t>＊</a:t>
                      </a:r>
                      <a:endParaRPr lang="en-US" altLang="ja-JP" sz="1200">
                        <a:latin typeface="メイリオ" panose="020B0604030504040204" pitchFamily="50" charset="-128"/>
                        <a:ea typeface="メイリオ" panose="020B0604030504040204" pitchFamily="50" charset="-128"/>
                      </a:endParaRPr>
                    </a:p>
                    <a:p>
                      <a:pPr>
                        <a:buNone/>
                      </a:pPr>
                      <a:r>
                        <a:rPr lang="ja-JP" altLang="en-US" sz="1200">
                          <a:latin typeface="メイリオ" panose="020B0604030504040204" pitchFamily="50" charset="-128"/>
                          <a:ea typeface="メイリオ" panose="020B0604030504040204" pitchFamily="50" charset="-128"/>
                        </a:rPr>
                        <a:t>（舌口唇運動機能の低下）</a:t>
                      </a:r>
                    </a:p>
                  </a:txBody>
                  <a:tcPr marL="108000" marR="0" marT="72000" marB="3600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noFill/>
                  </a:tcPr>
                </a:tc>
                <a:tc>
                  <a:txBody>
                    <a:bodyPr/>
                    <a:lstStyle/>
                    <a:p>
                      <a:pPr>
                        <a:buNone/>
                      </a:pPr>
                      <a:r>
                        <a:rPr lang="ja-JP" altLang="en-US" sz="1200">
                          <a:latin typeface="メイリオ" panose="020B0604030504040204" pitchFamily="50" charset="-128"/>
                          <a:ea typeface="メイリオ" panose="020B0604030504040204" pitchFamily="50" charset="-128"/>
                        </a:rPr>
                        <a:t>普段の会話で</a:t>
                      </a:r>
                      <a:r>
                        <a:rPr lang="ja-JP" altLang="en-US" sz="1200" b="0" i="0">
                          <a:solidFill>
                            <a:srgbClr val="333333"/>
                          </a:solidFill>
                          <a:effectLst/>
                          <a:latin typeface="Meiryo" panose="020B0604030504040204" pitchFamily="50" charset="-128"/>
                          <a:ea typeface="Meiryo" panose="020B0604030504040204" pitchFamily="50" charset="-128"/>
                        </a:rPr>
                        <a:t>、</a:t>
                      </a:r>
                      <a:r>
                        <a:rPr lang="ja-JP" altLang="en-US" sz="1200">
                          <a:latin typeface="メイリオ" panose="020B0604030504040204" pitchFamily="50" charset="-128"/>
                          <a:ea typeface="メイリオ" panose="020B0604030504040204" pitchFamily="50" charset="-128"/>
                        </a:rPr>
                        <a:t>言葉をはっきりと発音できないことがありますか</a:t>
                      </a:r>
                    </a:p>
                  </a:txBody>
                  <a:tcPr marL="108000" marR="72000" marT="72000" marB="3600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noFill/>
                  </a:tcPr>
                </a:tc>
                <a:tc>
                  <a:txBody>
                    <a:bodyPr/>
                    <a:lstStyle/>
                    <a:p>
                      <a:pPr algn="ctr">
                        <a:buNone/>
                      </a:pPr>
                      <a:r>
                        <a:rPr lang="ja-JP" altLang="en-US" sz="1200" b="1">
                          <a:solidFill>
                            <a:srgbClr val="00B050"/>
                          </a:solidFill>
                          <a:latin typeface="メイリオ" panose="020B0604030504040204" pitchFamily="50" charset="-128"/>
                          <a:ea typeface="メイリオ" panose="020B0604030504040204" pitchFamily="50" charset="-128"/>
                        </a:rPr>
                        <a:t>はい</a:t>
                      </a:r>
                    </a:p>
                  </a:txBody>
                  <a:tcPr marL="108000" marR="72000" marT="72000" marB="3600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noFill/>
                  </a:tcPr>
                </a:tc>
                <a:tc>
                  <a:txBody>
                    <a:bodyPr/>
                    <a:lstStyle/>
                    <a:p>
                      <a:pPr algn="ctr">
                        <a:buNone/>
                      </a:pPr>
                      <a:r>
                        <a:rPr lang="ja-JP" altLang="en-US" sz="1200" b="1">
                          <a:latin typeface="メイリオ" panose="020B0604030504040204" pitchFamily="50" charset="-128"/>
                          <a:ea typeface="メイリオ" panose="020B0604030504040204" pitchFamily="50" charset="-128"/>
                        </a:rPr>
                        <a:t>いいえ</a:t>
                      </a:r>
                    </a:p>
                  </a:txBody>
                  <a:tcPr marL="36000" marR="0" marT="72000" marB="3600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884999612"/>
                  </a:ext>
                </a:extLst>
              </a:tr>
            </a:tbl>
          </a:graphicData>
        </a:graphic>
      </p:graphicFrame>
      <p:sp>
        <p:nvSpPr>
          <p:cNvPr id="20" name="テキスト ボックス 19">
            <a:extLst>
              <a:ext uri="{FF2B5EF4-FFF2-40B4-BE49-F238E27FC236}">
                <a16:creationId xmlns:a16="http://schemas.microsoft.com/office/drawing/2014/main" id="{C361C186-0FAA-2719-E20B-36BDE188CD66}"/>
              </a:ext>
            </a:extLst>
          </p:cNvPr>
          <p:cNvSpPr txBox="1"/>
          <p:nvPr/>
        </p:nvSpPr>
        <p:spPr>
          <a:xfrm>
            <a:off x="323850" y="3910939"/>
            <a:ext cx="8424863" cy="437794"/>
          </a:xfrm>
          <a:prstGeom prst="rect">
            <a:avLst/>
          </a:prstGeom>
          <a:noFill/>
          <a:ln w="28575">
            <a:solidFill>
              <a:srgbClr val="00B050"/>
            </a:solidFill>
          </a:ln>
        </p:spPr>
        <p:txBody>
          <a:bodyPr wrap="square" tIns="144000" anchor="ctr" anchorCtr="0">
            <a:spAutoFit/>
          </a:bodyPr>
          <a:lstStyle/>
          <a:p>
            <a:pPr algn="ctr">
              <a:buNone/>
            </a:pPr>
            <a:r>
              <a:rPr lang="en-US" altLang="ja-JP" sz="1600" b="1">
                <a:solidFill>
                  <a:srgbClr val="00B050"/>
                </a:solidFill>
                <a:latin typeface="メイリオ" panose="020B0604030504040204" pitchFamily="50" charset="-128"/>
                <a:ea typeface="メイリオ" panose="020B0604030504040204" pitchFamily="50" charset="-128"/>
              </a:rPr>
              <a:t>5</a:t>
            </a:r>
            <a:r>
              <a:rPr lang="ja-JP" altLang="en-US" sz="1600" b="1">
                <a:solidFill>
                  <a:srgbClr val="00B050"/>
                </a:solidFill>
                <a:latin typeface="メイリオ" panose="020B0604030504040204" pitchFamily="50" charset="-128"/>
                <a:ea typeface="メイリオ" panose="020B0604030504040204" pitchFamily="50" charset="-128"/>
              </a:rPr>
              <a:t>つの項目のうち、</a:t>
            </a:r>
            <a:r>
              <a:rPr lang="en-US" altLang="ja-JP" sz="1600" b="1">
                <a:solidFill>
                  <a:srgbClr val="00B050"/>
                </a:solidFill>
                <a:latin typeface="メイリオ" panose="020B0604030504040204" pitchFamily="50" charset="-128"/>
                <a:ea typeface="メイリオ" panose="020B0604030504040204" pitchFamily="50" charset="-128"/>
              </a:rPr>
              <a:t>2</a:t>
            </a:r>
            <a:r>
              <a:rPr lang="ja-JP" altLang="en-US" sz="1600" b="1">
                <a:solidFill>
                  <a:srgbClr val="00B050"/>
                </a:solidFill>
                <a:latin typeface="メイリオ" panose="020B0604030504040204" pitchFamily="50" charset="-128"/>
                <a:ea typeface="メイリオ" panose="020B0604030504040204" pitchFamily="50" charset="-128"/>
              </a:rPr>
              <a:t>つ以上に該当する場合を「オーラルフレイル」とする</a:t>
            </a:r>
          </a:p>
        </p:txBody>
      </p:sp>
      <p:sp>
        <p:nvSpPr>
          <p:cNvPr id="21" name="矢印: 下 20">
            <a:extLst>
              <a:ext uri="{FF2B5EF4-FFF2-40B4-BE49-F238E27FC236}">
                <a16:creationId xmlns:a16="http://schemas.microsoft.com/office/drawing/2014/main" id="{A1F9CD13-7052-3A35-1FC7-1041CFD0BBB8}"/>
              </a:ext>
            </a:extLst>
          </p:cNvPr>
          <p:cNvSpPr/>
          <p:nvPr/>
        </p:nvSpPr>
        <p:spPr>
          <a:xfrm>
            <a:off x="7397750" y="3670754"/>
            <a:ext cx="130629" cy="144000"/>
          </a:xfrm>
          <a:prstGeom prst="downArrow">
            <a:avLst/>
          </a:prstGeom>
          <a:solidFill>
            <a:srgbClr val="00B050"/>
          </a:solidFill>
          <a:ln w="635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l"/>
            <a:endParaRPr kumimoji="1" lang="ja-JP" altLang="en-US" sz="1600" b="1" dirty="0">
              <a:latin typeface="メイリオ" panose="020B0604030504040204" pitchFamily="50" charset="-128"/>
              <a:ea typeface="メイリオ" panose="020B0604030504040204" pitchFamily="50" charset="-128"/>
            </a:endParaRPr>
          </a:p>
        </p:txBody>
      </p:sp>
      <p:sp>
        <p:nvSpPr>
          <p:cNvPr id="23" name="テキスト ボックス 22">
            <a:extLst>
              <a:ext uri="{FF2B5EF4-FFF2-40B4-BE49-F238E27FC236}">
                <a16:creationId xmlns:a16="http://schemas.microsoft.com/office/drawing/2014/main" id="{711BCA9F-8754-559F-71E6-AF92ADFB1AAD}"/>
              </a:ext>
            </a:extLst>
          </p:cNvPr>
          <p:cNvSpPr txBox="1"/>
          <p:nvPr/>
        </p:nvSpPr>
        <p:spPr>
          <a:xfrm>
            <a:off x="233319" y="4388476"/>
            <a:ext cx="8584760" cy="498598"/>
          </a:xfrm>
          <a:prstGeom prst="rect">
            <a:avLst/>
          </a:prstGeom>
          <a:noFill/>
          <a:ln w="19050">
            <a:solidFill>
              <a:schemeClr val="bg1"/>
            </a:solidFill>
          </a:ln>
        </p:spPr>
        <p:txBody>
          <a:bodyPr wrap="square">
            <a:spAutoFit/>
          </a:bodyPr>
          <a:lstStyle/>
          <a:p>
            <a:pPr>
              <a:lnSpc>
                <a:spcPct val="110000"/>
              </a:lnSpc>
              <a:buNone/>
            </a:pPr>
            <a:r>
              <a:rPr lang="ja-JP" altLang="en-US" sz="1200">
                <a:latin typeface="メイリオ" panose="020B0604030504040204" pitchFamily="50" charset="-128"/>
                <a:ea typeface="メイリオ" panose="020B0604030504040204" pitchFamily="50" charset="-128"/>
              </a:rPr>
              <a:t>＊滑舌低下について：舌口唇運動機能（巧緻性および速度）の検査であるオーラルディアドコキネシスは、</a:t>
            </a:r>
            <a:endParaRPr lang="en-US" altLang="ja-JP" sz="1200">
              <a:latin typeface="メイリオ" panose="020B0604030504040204" pitchFamily="50" charset="-128"/>
              <a:ea typeface="メイリオ" panose="020B0604030504040204" pitchFamily="50" charset="-128"/>
            </a:endParaRPr>
          </a:p>
          <a:p>
            <a:pPr>
              <a:lnSpc>
                <a:spcPct val="110000"/>
              </a:lnSpc>
              <a:buNone/>
            </a:pPr>
            <a:r>
              <a:rPr lang="en-US" altLang="ja-JP" sz="1200">
                <a:latin typeface="メイリオ" panose="020B0604030504040204" pitchFamily="50" charset="-128"/>
                <a:ea typeface="メイリオ" panose="020B0604030504040204" pitchFamily="50" charset="-128"/>
              </a:rPr>
              <a:t>   </a:t>
            </a:r>
            <a:r>
              <a:rPr lang="ja-JP" altLang="en-US" sz="1200">
                <a:latin typeface="メイリオ" panose="020B0604030504040204" pitchFamily="50" charset="-128"/>
                <a:ea typeface="メイリオ" panose="020B0604030504040204" pitchFamily="50" charset="-128"/>
              </a:rPr>
              <a:t>医療機関ではない場所でも、簡便な測定装置もしくはアプリケーションを用いて、上記</a:t>
            </a:r>
            <a:r>
              <a:rPr lang="en-US" altLang="ja-JP" sz="1200">
                <a:latin typeface="メイリオ" panose="020B0604030504040204" pitchFamily="50" charset="-128"/>
                <a:ea typeface="メイリオ" panose="020B0604030504040204" pitchFamily="50" charset="-128"/>
              </a:rPr>
              <a:t>5</a:t>
            </a:r>
            <a:r>
              <a:rPr lang="ja-JP" altLang="en-US" sz="1200">
                <a:latin typeface="メイリオ" panose="020B0604030504040204" pitchFamily="50" charset="-128"/>
                <a:ea typeface="メイリオ" panose="020B0604030504040204" pitchFamily="50" charset="-128"/>
              </a:rPr>
              <a:t>項目に加えて実測が可能である。</a:t>
            </a:r>
          </a:p>
        </p:txBody>
      </p:sp>
      <p:pic>
        <p:nvPicPr>
          <p:cNvPr id="27" name="Picture 4">
            <a:extLst>
              <a:ext uri="{FF2B5EF4-FFF2-40B4-BE49-F238E27FC236}">
                <a16:creationId xmlns:a16="http://schemas.microsoft.com/office/drawing/2014/main" id="{816F8A9F-8C45-E974-59A8-7FB479D7127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896" b="99349" l="9961" r="99902">
                        <a14:foregroundMark x1="42090" y1="55339" x2="43066" y2="62370"/>
                        <a14:foregroundMark x1="32227" y1="60677" x2="36914" y2="60677"/>
                        <a14:foregroundMark x1="36621" y1="78125" x2="37598" y2="67578"/>
                        <a14:foregroundMark x1="42578" y1="76302" x2="39453" y2="63151"/>
                        <a14:foregroundMark x1="34473" y1="56510" x2="37109" y2="60547"/>
                        <a14:foregroundMark x1="49023" y1="47266" x2="57129" y2="49089"/>
                        <a14:foregroundMark x1="81934" y1="23698" x2="79492" y2="40625"/>
                        <a14:foregroundMark x1="66016" y1="31510" x2="74121" y2="50781"/>
                        <a14:foregroundMark x1="58691" y1="39844" x2="70508" y2="60547"/>
                        <a14:foregroundMark x1="48438" y1="54688" x2="61133" y2="52865"/>
                        <a14:foregroundMark x1="56543" y1="72656" x2="68262" y2="56510"/>
                        <a14:foregroundMark x1="62793" y1="81901" x2="78809" y2="56120"/>
                        <a14:foregroundMark x1="47852" y1="95313" x2="49414" y2="99609"/>
                        <a14:foregroundMark x1="95703" y1="51563" x2="87891" y2="58594"/>
                        <a14:foregroundMark x1="90625" y1="65495" x2="98535" y2="70443"/>
                        <a14:foregroundMark x1="87598" y1="77995" x2="95117" y2="84245"/>
                        <a14:foregroundMark x1="76465" y1="79167" x2="77246" y2="93880"/>
                        <a14:foregroundMark x1="60156" y1="94531" x2="60156" y2="95313"/>
                        <a14:foregroundMark x1="63574" y1="66797" x2="68066" y2="78125"/>
                        <a14:foregroundMark x1="73828" y1="61589" x2="81348" y2="78385"/>
                        <a14:foregroundMark x1="87500" y1="26563" x2="74902" y2="45703"/>
                        <a14:foregroundMark x1="92773" y1="40755" x2="76758" y2="51172"/>
                        <a14:foregroundMark x1="94922" y1="49740" x2="80176" y2="70052"/>
                        <a14:foregroundMark x1="96289" y1="74219" x2="97168" y2="75260"/>
                        <a14:foregroundMark x1="87793" y1="79818" x2="89844" y2="98307"/>
                        <a14:foregroundMark x1="88574" y1="83073" x2="80371" y2="98307"/>
                        <a14:foregroundMark x1="93164" y1="84766" x2="96191" y2="85547"/>
                        <a14:foregroundMark x1="97168" y1="88411" x2="97559" y2="89193"/>
                        <a14:foregroundMark x1="71484" y1="86198" x2="71094" y2="98698"/>
                        <a14:foregroundMark x1="57422" y1="91276" x2="58105" y2="92448"/>
                        <a14:foregroundMark x1="90918" y1="97917" x2="99902" y2="95833"/>
                        <a14:foregroundMark x1="32324" y1="57031" x2="38086" y2="64323"/>
                        <a14:foregroundMark x1="36328" y1="56120" x2="38477" y2="65625"/>
                        <a14:foregroundMark x1="46582" y1="93359" x2="49707" y2="93359"/>
                        <a14:foregroundMark x1="54395" y1="99089" x2="54395" y2="99089"/>
                        <a14:foregroundMark x1="75977" y1="72135" x2="80469" y2="52474"/>
                      </a14:backgroundRemoval>
                    </a14:imgEffect>
                  </a14:imgLayer>
                </a14:imgProps>
              </a:ext>
              <a:ext uri="{28A0092B-C50C-407E-A947-70E740481C1C}">
                <a14:useLocalDpi xmlns:a14="http://schemas.microsoft.com/office/drawing/2010/main" val="0"/>
              </a:ext>
            </a:extLst>
          </a:blip>
          <a:srcRect/>
          <a:stretch>
            <a:fillRect/>
          </a:stretch>
        </p:blipFill>
        <p:spPr bwMode="auto">
          <a:xfrm>
            <a:off x="7471610" y="5603708"/>
            <a:ext cx="1672389" cy="125429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a:extLst>
              <a:ext uri="{FF2B5EF4-FFF2-40B4-BE49-F238E27FC236}">
                <a16:creationId xmlns:a16="http://schemas.microsoft.com/office/drawing/2014/main" id="{73402A13-DA3F-C4B9-9C9A-181C03D4045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79750" r="71003"/>
          <a:stretch>
            <a:fillRect/>
          </a:stretch>
        </p:blipFill>
        <p:spPr bwMode="auto">
          <a:xfrm>
            <a:off x="7471611" y="6604000"/>
            <a:ext cx="484940" cy="254000"/>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FE55442F-3E55-E7B0-BFC8-52B53B76A5E9}"/>
              </a:ext>
            </a:extLst>
          </p:cNvPr>
          <p:cNvSpPr txBox="1"/>
          <p:nvPr/>
        </p:nvSpPr>
        <p:spPr>
          <a:xfrm>
            <a:off x="231487" y="5959025"/>
            <a:ext cx="7632700" cy="200055"/>
          </a:xfrm>
          <a:prstGeom prst="rect">
            <a:avLst/>
          </a:prstGeom>
          <a:noFill/>
          <a:ln w="19050">
            <a:noFill/>
          </a:ln>
        </p:spPr>
        <p:txBody>
          <a:bodyPr wrap="square" rtlCol="0" anchor="ctr">
            <a:spAutoFit/>
          </a:bodyPr>
          <a:lstStyle/>
          <a:p>
            <a:pPr algn="ctr" defTabSz="195938"/>
            <a:r>
              <a:rPr lang="ja-JP" altLang="en-US" sz="700">
                <a:solidFill>
                  <a:srgbClr val="333333"/>
                </a:solidFill>
                <a:latin typeface="Meiryo" panose="020B0604030504040204" pitchFamily="50" charset="-128"/>
                <a:ea typeface="Meiryo" panose="020B0604030504040204" pitchFamily="50" charset="-128"/>
              </a:rPr>
              <a:t>出典：「オーラルフレイル　</a:t>
            </a:r>
            <a:r>
              <a:rPr lang="en-US" altLang="ja-JP" sz="700">
                <a:solidFill>
                  <a:srgbClr val="333333"/>
                </a:solidFill>
                <a:latin typeface="Meiryo" panose="020B0604030504040204" pitchFamily="50" charset="-128"/>
                <a:ea typeface="Meiryo" panose="020B0604030504040204" pitchFamily="50" charset="-128"/>
              </a:rPr>
              <a:t>3</a:t>
            </a:r>
            <a:r>
              <a:rPr lang="ja-JP" altLang="en-US" sz="700">
                <a:solidFill>
                  <a:srgbClr val="333333"/>
                </a:solidFill>
                <a:latin typeface="Meiryo" panose="020B0604030504040204" pitchFamily="50" charset="-128"/>
                <a:ea typeface="Meiryo" panose="020B0604030504040204" pitchFamily="50" charset="-128"/>
              </a:rPr>
              <a:t>学会合同ステートメント」（一般社団法人日本老年医学会、一般社団法人日本老年歯科医学会、一般社団法人日本サルコペニア・フレイル学会）より作成</a:t>
            </a:r>
            <a:endParaRPr kumimoji="1" lang="ja-JP" altLang="en-US" sz="700" b="1" dirty="0">
              <a:solidFill>
                <a:prstClr val="black"/>
              </a:solidFill>
              <a:latin typeface="メイリオ" panose="020B0604030504040204" pitchFamily="50" charset="-128"/>
              <a:ea typeface="メイリオ" panose="020B0604030504040204" pitchFamily="50" charset="-128"/>
            </a:endParaRPr>
          </a:p>
        </p:txBody>
      </p:sp>
      <p:graphicFrame>
        <p:nvGraphicFramePr>
          <p:cNvPr id="24" name="表 23">
            <a:extLst>
              <a:ext uri="{FF2B5EF4-FFF2-40B4-BE49-F238E27FC236}">
                <a16:creationId xmlns:a16="http://schemas.microsoft.com/office/drawing/2014/main" id="{79F7E8D2-0CB5-8547-46A0-61BCA803B56B}"/>
              </a:ext>
            </a:extLst>
          </p:cNvPr>
          <p:cNvGraphicFramePr>
            <a:graphicFrameLocks noGrp="1"/>
          </p:cNvGraphicFramePr>
          <p:nvPr>
            <p:extLst>
              <p:ext uri="{D42A27DB-BD31-4B8C-83A1-F6EECF244321}">
                <p14:modId xmlns:p14="http://schemas.microsoft.com/office/powerpoint/2010/main" val="3689832250"/>
              </p:ext>
            </p:extLst>
          </p:nvPr>
        </p:nvGraphicFramePr>
        <p:xfrm>
          <a:off x="323849" y="4890458"/>
          <a:ext cx="8424864" cy="957240"/>
        </p:xfrm>
        <a:graphic>
          <a:graphicData uri="http://schemas.openxmlformats.org/drawingml/2006/table">
            <a:tbl>
              <a:tblPr/>
              <a:tblGrid>
                <a:gridCol w="2455357">
                  <a:extLst>
                    <a:ext uri="{9D8B030D-6E8A-4147-A177-3AD203B41FA5}">
                      <a16:colId xmlns:a16="http://schemas.microsoft.com/office/drawing/2014/main" val="3326822525"/>
                    </a:ext>
                  </a:extLst>
                </a:gridCol>
                <a:gridCol w="4203485">
                  <a:extLst>
                    <a:ext uri="{9D8B030D-6E8A-4147-A177-3AD203B41FA5}">
                      <a16:colId xmlns:a16="http://schemas.microsoft.com/office/drawing/2014/main" val="1827419764"/>
                    </a:ext>
                  </a:extLst>
                </a:gridCol>
                <a:gridCol w="932873">
                  <a:extLst>
                    <a:ext uri="{9D8B030D-6E8A-4147-A177-3AD203B41FA5}">
                      <a16:colId xmlns:a16="http://schemas.microsoft.com/office/drawing/2014/main" val="699000058"/>
                    </a:ext>
                  </a:extLst>
                </a:gridCol>
                <a:gridCol w="833149">
                  <a:extLst>
                    <a:ext uri="{9D8B030D-6E8A-4147-A177-3AD203B41FA5}">
                      <a16:colId xmlns:a16="http://schemas.microsoft.com/office/drawing/2014/main" val="1429369725"/>
                    </a:ext>
                  </a:extLst>
                </a:gridCol>
              </a:tblGrid>
              <a:tr h="167955">
                <a:tc rowSpan="2">
                  <a:txBody>
                    <a:bodyPr/>
                    <a:lstStyle/>
                    <a:p>
                      <a:pPr algn="ctr">
                        <a:buNone/>
                      </a:pPr>
                      <a:r>
                        <a:rPr lang="ja-JP" altLang="en-US" sz="1200" b="1">
                          <a:latin typeface="メイリオ" panose="020B0604030504040204" pitchFamily="50" charset="-128"/>
                          <a:ea typeface="メイリオ" panose="020B0604030504040204" pitchFamily="50" charset="-128"/>
                        </a:rPr>
                        <a:t>項目</a:t>
                      </a:r>
                    </a:p>
                  </a:txBody>
                  <a:tcPr marL="108000" marR="36000" marT="5400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chemeClr val="bg1">
                        <a:lumMod val="85000"/>
                      </a:schemeClr>
                    </a:solidFill>
                  </a:tcPr>
                </a:tc>
                <a:tc rowSpan="2">
                  <a:txBody>
                    <a:bodyPr/>
                    <a:lstStyle/>
                    <a:p>
                      <a:pPr algn="ctr">
                        <a:buNone/>
                      </a:pPr>
                      <a:r>
                        <a:rPr lang="ja-JP" altLang="en-US" sz="1200" b="1">
                          <a:latin typeface="メイリオ" panose="020B0604030504040204" pitchFamily="50" charset="-128"/>
                          <a:ea typeface="メイリオ" panose="020B0604030504040204" pitchFamily="50" charset="-128"/>
                        </a:rPr>
                        <a:t>計測</a:t>
                      </a:r>
                    </a:p>
                  </a:txBody>
                  <a:tcPr marL="108000" marR="36000" marT="5400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chemeClr val="bg1">
                        <a:lumMod val="85000"/>
                      </a:schemeClr>
                    </a:solidFill>
                  </a:tcPr>
                </a:tc>
                <a:tc gridSpan="2">
                  <a:txBody>
                    <a:bodyPr/>
                    <a:lstStyle/>
                    <a:p>
                      <a:pPr algn="ctr">
                        <a:buNone/>
                      </a:pPr>
                      <a:r>
                        <a:rPr lang="ja-JP" altLang="en-US" sz="1200" b="1">
                          <a:latin typeface="メイリオ" panose="020B0604030504040204" pitchFamily="50" charset="-128"/>
                          <a:ea typeface="メイリオ" panose="020B0604030504040204" pitchFamily="50" charset="-128"/>
                        </a:rPr>
                        <a:t>滑舌低下</a:t>
                      </a:r>
                    </a:p>
                  </a:txBody>
                  <a:tcPr marL="0" marR="0" marT="5400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chemeClr val="bg1">
                        <a:lumMod val="85000"/>
                      </a:schemeClr>
                    </a:solidFill>
                  </a:tcPr>
                </a:tc>
                <a:tc hMerge="1">
                  <a:txBody>
                    <a:bodyPr/>
                    <a:lstStyle/>
                    <a:p>
                      <a:pPr>
                        <a:buNone/>
                      </a:pPr>
                      <a:endParaRPr lang="ja-JP" altLang="en-US" sz="1200">
                        <a:latin typeface="メイリオ" panose="020B0604030504040204" pitchFamily="50" charset="-128"/>
                        <a:ea typeface="メイリオ" panose="020B0604030504040204" pitchFamily="50" charset="-128"/>
                      </a:endParaRPr>
                    </a:p>
                  </a:txBody>
                  <a:tcPr marL="108000" marR="36000" marT="7200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970697968"/>
                  </a:ext>
                </a:extLst>
              </a:tr>
              <a:tr h="226429">
                <a:tc vMerge="1">
                  <a:txBody>
                    <a:bodyPr/>
                    <a:lstStyle/>
                    <a:p>
                      <a:pPr>
                        <a:buNone/>
                      </a:pPr>
                      <a:endParaRPr lang="ja-JP" altLang="en-US" sz="1200">
                        <a:latin typeface="メイリオ" panose="020B0604030504040204" pitchFamily="50" charset="-128"/>
                        <a:ea typeface="メイリオ" panose="020B0604030504040204" pitchFamily="50" charset="-128"/>
                      </a:endParaRPr>
                    </a:p>
                  </a:txBody>
                  <a:tcPr marL="108000" marR="36000" marT="7200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noFill/>
                  </a:tcPr>
                </a:tc>
                <a:tc vMerge="1">
                  <a:txBody>
                    <a:bodyPr/>
                    <a:lstStyle/>
                    <a:p>
                      <a:pPr>
                        <a:buNone/>
                      </a:pPr>
                      <a:endParaRPr lang="ja-JP" altLang="en-US" sz="1200">
                        <a:latin typeface="メイリオ" panose="020B0604030504040204" pitchFamily="50" charset="-128"/>
                        <a:ea typeface="メイリオ" panose="020B0604030504040204" pitchFamily="50" charset="-128"/>
                      </a:endParaRPr>
                    </a:p>
                  </a:txBody>
                  <a:tcPr marL="108000" marR="36000" marT="7200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noFill/>
                  </a:tcPr>
                </a:tc>
                <a:tc>
                  <a:txBody>
                    <a:bodyPr/>
                    <a:lstStyle/>
                    <a:p>
                      <a:pPr algn="ctr">
                        <a:buNone/>
                      </a:pPr>
                      <a:r>
                        <a:rPr lang="ja-JP" altLang="en-US" sz="1200" b="1">
                          <a:latin typeface="メイリオ" panose="020B0604030504040204" pitchFamily="50" charset="-128"/>
                          <a:ea typeface="メイリオ" panose="020B0604030504040204" pitchFamily="50" charset="-128"/>
                        </a:rPr>
                        <a:t>（該当）</a:t>
                      </a:r>
                    </a:p>
                  </a:txBody>
                  <a:tcPr marL="0" marR="0" marT="5400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buNone/>
                      </a:pPr>
                      <a:r>
                        <a:rPr lang="ja-JP" altLang="en-US" sz="1200" b="1">
                          <a:latin typeface="メイリオ" panose="020B0604030504040204" pitchFamily="50" charset="-128"/>
                          <a:ea typeface="メイリオ" panose="020B0604030504040204" pitchFamily="50" charset="-128"/>
                        </a:rPr>
                        <a:t>（非該当）</a:t>
                      </a:r>
                    </a:p>
                  </a:txBody>
                  <a:tcPr marL="0" marR="0" marT="5400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255199877"/>
                  </a:ext>
                </a:extLst>
              </a:tr>
              <a:tr h="270136">
                <a:tc>
                  <a:txBody>
                    <a:bodyPr/>
                    <a:lstStyle/>
                    <a:p>
                      <a:pPr>
                        <a:buNone/>
                      </a:pPr>
                      <a:r>
                        <a:rPr lang="ja-JP" altLang="en-US" sz="1200" b="1" spc="100" baseline="0">
                          <a:latin typeface="メイリオ" panose="020B0604030504040204" pitchFamily="50" charset="-128"/>
                          <a:ea typeface="メイリオ" panose="020B0604030504040204" pitchFamily="50" charset="-128"/>
                        </a:rPr>
                        <a:t>滑舌低下</a:t>
                      </a:r>
                      <a:r>
                        <a:rPr lang="ja-JP" altLang="en-US" sz="1200">
                          <a:latin typeface="メイリオ" panose="020B0604030504040204" pitchFamily="50" charset="-128"/>
                          <a:ea typeface="メイリオ" panose="020B0604030504040204" pitchFamily="50" charset="-128"/>
                        </a:rPr>
                        <a:t>＊</a:t>
                      </a:r>
                      <a:endParaRPr lang="en-US" altLang="ja-JP" sz="1200">
                        <a:latin typeface="メイリオ" panose="020B0604030504040204" pitchFamily="50" charset="-128"/>
                        <a:ea typeface="メイリオ" panose="020B0604030504040204" pitchFamily="50" charset="-128"/>
                      </a:endParaRPr>
                    </a:p>
                    <a:p>
                      <a:pPr>
                        <a:buNone/>
                      </a:pPr>
                      <a:r>
                        <a:rPr lang="ja-JP" altLang="en-US" sz="1200">
                          <a:latin typeface="メイリオ" panose="020B0604030504040204" pitchFamily="50" charset="-128"/>
                          <a:ea typeface="メイリオ" panose="020B0604030504040204" pitchFamily="50" charset="-128"/>
                        </a:rPr>
                        <a:t>（舌口唇運動機能の低下）</a:t>
                      </a:r>
                    </a:p>
                  </a:txBody>
                  <a:tcPr marL="108000" marR="36000" marT="7200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noFill/>
                  </a:tcPr>
                </a:tc>
                <a:tc>
                  <a:txBody>
                    <a:bodyPr/>
                    <a:lstStyle/>
                    <a:p>
                      <a:pPr>
                        <a:buNone/>
                      </a:pPr>
                      <a:r>
                        <a:rPr lang="ja-JP" altLang="en-US" sz="1200">
                          <a:latin typeface="メイリオ" panose="020B0604030504040204" pitchFamily="50" charset="-128"/>
                          <a:ea typeface="メイリオ" panose="020B0604030504040204" pitchFamily="50" charset="-128"/>
                        </a:rPr>
                        <a:t>オーラルディアドコキネシス</a:t>
                      </a:r>
                      <a:endParaRPr lang="en-US" altLang="ja-JP" sz="1200">
                        <a:latin typeface="メイリオ" panose="020B0604030504040204" pitchFamily="50" charset="-128"/>
                        <a:ea typeface="メイリオ" panose="020B0604030504040204" pitchFamily="50" charset="-128"/>
                      </a:endParaRPr>
                    </a:p>
                    <a:p>
                      <a:pPr>
                        <a:buNone/>
                      </a:pPr>
                      <a:r>
                        <a:rPr lang="ja-JP" altLang="en-US" sz="1200">
                          <a:latin typeface="メイリオ" panose="020B0604030504040204" pitchFamily="50" charset="-128"/>
                          <a:ea typeface="メイリオ" panose="020B0604030504040204" pitchFamily="50" charset="-128"/>
                        </a:rPr>
                        <a:t>（タ音の</a:t>
                      </a:r>
                      <a:r>
                        <a:rPr lang="en-US" altLang="ja-JP" sz="1200">
                          <a:latin typeface="メイリオ" panose="020B0604030504040204" pitchFamily="50" charset="-128"/>
                          <a:ea typeface="メイリオ" panose="020B0604030504040204" pitchFamily="50" charset="-128"/>
                        </a:rPr>
                        <a:t>1</a:t>
                      </a:r>
                      <a:r>
                        <a:rPr lang="ja-JP" altLang="en-US" sz="1200">
                          <a:latin typeface="メイリオ" panose="020B0604030504040204" pitchFamily="50" charset="-128"/>
                          <a:ea typeface="メイリオ" panose="020B0604030504040204" pitchFamily="50" charset="-128"/>
                        </a:rPr>
                        <a:t>秒当たりの発音回数）</a:t>
                      </a:r>
                    </a:p>
                  </a:txBody>
                  <a:tcPr marL="108000" marR="36000" marT="7200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noFill/>
                  </a:tcPr>
                </a:tc>
                <a:tc>
                  <a:txBody>
                    <a:bodyPr/>
                    <a:lstStyle/>
                    <a:p>
                      <a:pPr algn="ctr">
                        <a:buNone/>
                      </a:pPr>
                      <a:r>
                        <a:rPr lang="en-US" altLang="ja-JP" sz="1200">
                          <a:latin typeface="メイリオ" panose="020B0604030504040204" pitchFamily="50" charset="-128"/>
                          <a:ea typeface="メイリオ" panose="020B0604030504040204" pitchFamily="50" charset="-128"/>
                        </a:rPr>
                        <a:t>6.0</a:t>
                      </a:r>
                      <a:r>
                        <a:rPr lang="ja-JP" altLang="en-US" sz="1200">
                          <a:latin typeface="メイリオ" panose="020B0604030504040204" pitchFamily="50" charset="-128"/>
                          <a:ea typeface="メイリオ" panose="020B0604030504040204" pitchFamily="50" charset="-128"/>
                        </a:rPr>
                        <a:t>回／</a:t>
                      </a:r>
                      <a:endParaRPr lang="en-US" altLang="ja-JP" sz="1200">
                        <a:latin typeface="メイリオ" panose="020B0604030504040204" pitchFamily="50" charset="-128"/>
                        <a:ea typeface="メイリオ" panose="020B0604030504040204" pitchFamily="50" charset="-128"/>
                      </a:endParaRPr>
                    </a:p>
                    <a:p>
                      <a:pPr algn="ctr">
                        <a:buNone/>
                      </a:pPr>
                      <a:r>
                        <a:rPr lang="ja-JP" altLang="en-US" sz="1200">
                          <a:latin typeface="メイリオ" panose="020B0604030504040204" pitchFamily="50" charset="-128"/>
                          <a:ea typeface="メイリオ" panose="020B0604030504040204" pitchFamily="50" charset="-128"/>
                        </a:rPr>
                        <a:t>秒未満</a:t>
                      </a:r>
                    </a:p>
                  </a:txBody>
                  <a:tcPr marL="0" marR="0" marT="7200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noFill/>
                  </a:tcPr>
                </a:tc>
                <a:tc>
                  <a:txBody>
                    <a:bodyPr/>
                    <a:lstStyle/>
                    <a:p>
                      <a:pPr algn="ctr">
                        <a:buNone/>
                      </a:pPr>
                      <a:r>
                        <a:rPr lang="en-US" altLang="ja-JP" sz="1200">
                          <a:latin typeface="メイリオ" panose="020B0604030504040204" pitchFamily="50" charset="-128"/>
                          <a:ea typeface="メイリオ" panose="020B0604030504040204" pitchFamily="50" charset="-128"/>
                        </a:rPr>
                        <a:t>6.0</a:t>
                      </a:r>
                      <a:r>
                        <a:rPr lang="ja-JP" altLang="en-US" sz="1200">
                          <a:latin typeface="メイリオ" panose="020B0604030504040204" pitchFamily="50" charset="-128"/>
                          <a:ea typeface="メイリオ" panose="020B0604030504040204" pitchFamily="50" charset="-128"/>
                        </a:rPr>
                        <a:t>回／</a:t>
                      </a:r>
                      <a:endParaRPr lang="en-US" altLang="ja-JP" sz="1200">
                        <a:latin typeface="メイリオ" panose="020B0604030504040204" pitchFamily="50" charset="-128"/>
                        <a:ea typeface="メイリオ" panose="020B0604030504040204" pitchFamily="50" charset="-128"/>
                      </a:endParaRPr>
                    </a:p>
                    <a:p>
                      <a:pPr algn="ctr">
                        <a:buNone/>
                      </a:pPr>
                      <a:r>
                        <a:rPr lang="ja-JP" altLang="en-US" sz="1200">
                          <a:latin typeface="メイリオ" panose="020B0604030504040204" pitchFamily="50" charset="-128"/>
                          <a:ea typeface="メイリオ" panose="020B0604030504040204" pitchFamily="50" charset="-128"/>
                        </a:rPr>
                        <a:t>秒以上</a:t>
                      </a:r>
                    </a:p>
                  </a:txBody>
                  <a:tcPr marL="0" marR="0" marT="7200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334832710"/>
                  </a:ext>
                </a:extLst>
              </a:tr>
            </a:tbl>
          </a:graphicData>
        </a:graphic>
      </p:graphicFrame>
    </p:spTree>
    <p:extLst>
      <p:ext uri="{BB962C8B-B14F-4D97-AF65-F5344CB8AC3E}">
        <p14:creationId xmlns:p14="http://schemas.microsoft.com/office/powerpoint/2010/main" val="2368276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EB6F74FC-8000-4F8A-9922-815D7779DDCF}"/>
              </a:ext>
            </a:extLst>
          </p:cNvPr>
          <p:cNvSpPr txBox="1"/>
          <p:nvPr/>
        </p:nvSpPr>
        <p:spPr>
          <a:xfrm>
            <a:off x="1072153" y="1615132"/>
            <a:ext cx="3038439" cy="584775"/>
          </a:xfrm>
          <a:prstGeom prst="rect">
            <a:avLst/>
          </a:prstGeom>
          <a:noFill/>
        </p:spPr>
        <p:txBody>
          <a:bodyPr wrap="square" rtlCol="0">
            <a:spAutoFit/>
          </a:bodyPr>
          <a:lstStyle/>
          <a:p>
            <a:r>
              <a:rPr kumimoji="1" lang="ja-JP" altLang="en-US" sz="3200" b="1" dirty="0">
                <a:latin typeface="メイリオ" panose="020B0604030504040204" pitchFamily="50" charset="-128"/>
                <a:ea typeface="メイリオ" panose="020B0604030504040204" pitchFamily="50" charset="-128"/>
              </a:rPr>
              <a:t>歯科健診あり</a:t>
            </a:r>
            <a:endParaRPr kumimoji="1" lang="en-US" altLang="ja-JP" sz="3200" b="1" dirty="0">
              <a:latin typeface="メイリオ" panose="020B0604030504040204" pitchFamily="50" charset="-128"/>
              <a:ea typeface="メイリオ" panose="020B0604030504040204" pitchFamily="50" charset="-128"/>
            </a:endParaRPr>
          </a:p>
        </p:txBody>
      </p:sp>
      <p:sp>
        <p:nvSpPr>
          <p:cNvPr id="2" name="矢印: 右 1">
            <a:extLst>
              <a:ext uri="{FF2B5EF4-FFF2-40B4-BE49-F238E27FC236}">
                <a16:creationId xmlns:a16="http://schemas.microsoft.com/office/drawing/2014/main" id="{784A62D4-8A6E-4CC0-B6E6-6CE9F425F417}"/>
              </a:ext>
            </a:extLst>
          </p:cNvPr>
          <p:cNvSpPr/>
          <p:nvPr/>
        </p:nvSpPr>
        <p:spPr>
          <a:xfrm>
            <a:off x="3655118" y="2299803"/>
            <a:ext cx="2672673" cy="2734408"/>
          </a:xfrm>
          <a:prstGeom prst="rightArrow">
            <a:avLst>
              <a:gd name="adj1" fmla="val 60289"/>
              <a:gd name="adj2" fmla="val 50000"/>
            </a:avLst>
          </a:prstGeom>
          <a:solidFill>
            <a:srgbClr val="E71F3C"/>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ED6354F2-8681-4883-8315-EEE4E66E7775}"/>
              </a:ext>
            </a:extLst>
          </p:cNvPr>
          <p:cNvSpPr txBox="1"/>
          <p:nvPr/>
        </p:nvSpPr>
        <p:spPr>
          <a:xfrm>
            <a:off x="3702744" y="2924642"/>
            <a:ext cx="2156538" cy="1569660"/>
          </a:xfrm>
          <a:prstGeom prst="rect">
            <a:avLst/>
          </a:prstGeom>
          <a:noFill/>
          <a:ln>
            <a:noFill/>
          </a:ln>
        </p:spPr>
        <p:txBody>
          <a:bodyPr wrap="square" rtlCol="0">
            <a:spAutoFit/>
          </a:bodyPr>
          <a:lstStyle/>
          <a:p>
            <a:r>
              <a:rPr kumimoji="1" lang="ja-JP" altLang="en-US" sz="3200" dirty="0">
                <a:solidFill>
                  <a:schemeClr val="bg1"/>
                </a:solidFill>
                <a:latin typeface="メイリオ" panose="020B0604030504040204" pitchFamily="50" charset="-128"/>
                <a:ea typeface="メイリオ" panose="020B0604030504040204" pitchFamily="50" charset="-128"/>
              </a:rPr>
              <a:t>忙しくて</a:t>
            </a:r>
            <a:endParaRPr kumimoji="1" lang="en-US" altLang="ja-JP" sz="3200" dirty="0">
              <a:solidFill>
                <a:schemeClr val="bg1"/>
              </a:solidFill>
              <a:latin typeface="メイリオ" panose="020B0604030504040204" pitchFamily="50" charset="-128"/>
              <a:ea typeface="メイリオ" panose="020B0604030504040204" pitchFamily="50" charset="-128"/>
            </a:endParaRPr>
          </a:p>
          <a:p>
            <a:r>
              <a:rPr kumimoji="1" lang="ja-JP" altLang="en-US" sz="3200" dirty="0">
                <a:solidFill>
                  <a:schemeClr val="bg1"/>
                </a:solidFill>
                <a:latin typeface="メイリオ" panose="020B0604030504040204" pitchFamily="50" charset="-128"/>
                <a:ea typeface="メイリオ" panose="020B0604030504040204" pitchFamily="50" charset="-128"/>
              </a:rPr>
              <a:t>歯のことなんか</a:t>
            </a:r>
            <a:r>
              <a:rPr kumimoji="1" lang="en-US" altLang="ja-JP" sz="3200" dirty="0">
                <a:solidFill>
                  <a:schemeClr val="bg1"/>
                </a:solidFill>
                <a:latin typeface="メイリオ" panose="020B0604030504040204" pitchFamily="50" charset="-128"/>
                <a:ea typeface="メイリオ" panose="020B0604030504040204" pitchFamily="50" charset="-128"/>
              </a:rPr>
              <a:t>…</a:t>
            </a:r>
            <a:endParaRPr kumimoji="1" lang="ja-JP" altLang="en-US" sz="3200" dirty="0">
              <a:solidFill>
                <a:schemeClr val="bg1"/>
              </a:solidFill>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2133242B-8B74-4421-97F8-0D5E535437C1}"/>
              </a:ext>
            </a:extLst>
          </p:cNvPr>
          <p:cNvSpPr/>
          <p:nvPr/>
        </p:nvSpPr>
        <p:spPr>
          <a:xfrm>
            <a:off x="6557603" y="4665281"/>
            <a:ext cx="1628650" cy="551011"/>
          </a:xfrm>
          <a:prstGeom prst="rect">
            <a:avLst/>
          </a:prstGeom>
          <a:noFill/>
          <a:ln>
            <a:solidFill>
              <a:srgbClr val="FEF2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rgbClr val="C00000"/>
                </a:solidFill>
                <a:latin typeface="メイリオ" panose="020B0604030504040204" pitchFamily="50" charset="-128"/>
                <a:ea typeface="メイリオ" panose="020B0604030504040204" pitchFamily="50" charset="-128"/>
              </a:rPr>
              <a:t>後 悔</a:t>
            </a:r>
          </a:p>
        </p:txBody>
      </p:sp>
      <p:sp>
        <p:nvSpPr>
          <p:cNvPr id="5" name="テキスト ボックス 4">
            <a:extLst>
              <a:ext uri="{FF2B5EF4-FFF2-40B4-BE49-F238E27FC236}">
                <a16:creationId xmlns:a16="http://schemas.microsoft.com/office/drawing/2014/main" id="{013C0402-B295-4091-803C-02EC537CC28B}"/>
              </a:ext>
            </a:extLst>
          </p:cNvPr>
          <p:cNvSpPr txBox="1"/>
          <p:nvPr/>
        </p:nvSpPr>
        <p:spPr>
          <a:xfrm>
            <a:off x="5987786" y="1597392"/>
            <a:ext cx="3456806" cy="1077218"/>
          </a:xfrm>
          <a:prstGeom prst="rect">
            <a:avLst/>
          </a:prstGeom>
          <a:noFill/>
        </p:spPr>
        <p:txBody>
          <a:bodyPr wrap="square" rtlCol="0">
            <a:spAutoFit/>
          </a:bodyPr>
          <a:lstStyle/>
          <a:p>
            <a:r>
              <a:rPr kumimoji="1" lang="ja-JP" altLang="en-US" sz="3200" b="1" dirty="0">
                <a:latin typeface="メイリオ" panose="020B0604030504040204" pitchFamily="50" charset="-128"/>
                <a:ea typeface="メイリオ" panose="020B0604030504040204" pitchFamily="50" charset="-128"/>
              </a:rPr>
              <a:t>歯科健診を</a:t>
            </a:r>
            <a:endParaRPr kumimoji="1" lang="en-US" altLang="ja-JP" sz="3200" b="1" dirty="0">
              <a:latin typeface="メイリオ" panose="020B0604030504040204" pitchFamily="50" charset="-128"/>
              <a:ea typeface="メイリオ" panose="020B0604030504040204" pitchFamily="50" charset="-128"/>
            </a:endParaRPr>
          </a:p>
          <a:p>
            <a:r>
              <a:rPr kumimoji="1" lang="ja-JP" altLang="en-US" sz="3200" b="1" dirty="0">
                <a:latin typeface="メイリオ" panose="020B0604030504040204" pitchFamily="50" charset="-128"/>
                <a:ea typeface="メイリオ" panose="020B0604030504040204" pitchFamily="50" charset="-128"/>
              </a:rPr>
              <a:t>受けなくなって</a:t>
            </a:r>
            <a:endParaRPr kumimoji="1" lang="en-US" altLang="ja-JP" sz="3200" b="1" dirty="0">
              <a:latin typeface="メイリオ" panose="020B0604030504040204" pitchFamily="50" charset="-128"/>
              <a:ea typeface="メイリオ" panose="020B0604030504040204" pitchFamily="50" charset="-128"/>
            </a:endParaRPr>
          </a:p>
        </p:txBody>
      </p:sp>
      <p:pic>
        <p:nvPicPr>
          <p:cNvPr id="15" name="Picture 2" descr="８０２０ロゴマーク">
            <a:extLst>
              <a:ext uri="{FF2B5EF4-FFF2-40B4-BE49-F238E27FC236}">
                <a16:creationId xmlns:a16="http://schemas.microsoft.com/office/drawing/2014/main" id="{957C59BF-0C90-4E4E-89B7-7D75618E65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603" y="145634"/>
            <a:ext cx="1498406" cy="504072"/>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4">
            <a:extLst>
              <a:ext uri="{FF2B5EF4-FFF2-40B4-BE49-F238E27FC236}">
                <a16:creationId xmlns:a16="http://schemas.microsoft.com/office/drawing/2014/main" id="{ACA5F73F-50D3-468F-BFE1-A4E661B29D66}"/>
              </a:ext>
            </a:extLst>
          </p:cNvPr>
          <p:cNvSpPr txBox="1">
            <a:spLocks noChangeArrowheads="1"/>
          </p:cNvSpPr>
          <p:nvPr/>
        </p:nvSpPr>
        <p:spPr bwMode="auto">
          <a:xfrm>
            <a:off x="0" y="651428"/>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lang="ja-JP" altLang="en-US" sz="4400" b="1" dirty="0">
                <a:solidFill>
                  <a:srgbClr val="00B050"/>
                </a:solidFill>
                <a:latin typeface="メイリオ" panose="020B0604030504040204" pitchFamily="50" charset="-128"/>
                <a:ea typeface="メイリオ" panose="020B0604030504040204" pitchFamily="50" charset="-128"/>
              </a:rPr>
              <a:t>歯医者さんにいつ行きました？</a:t>
            </a:r>
          </a:p>
        </p:txBody>
      </p:sp>
      <p:pic>
        <p:nvPicPr>
          <p:cNvPr id="17" name="Picture 4">
            <a:extLst>
              <a:ext uri="{FF2B5EF4-FFF2-40B4-BE49-F238E27FC236}">
                <a16:creationId xmlns:a16="http://schemas.microsoft.com/office/drawing/2014/main" id="{007491D0-1D47-4BA8-A29E-1336B4A58E2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896" b="99349" l="9961" r="99902">
                        <a14:foregroundMark x1="42090" y1="55339" x2="43066" y2="62370"/>
                        <a14:foregroundMark x1="32227" y1="60677" x2="36914" y2="60677"/>
                        <a14:foregroundMark x1="36621" y1="78125" x2="37598" y2="67578"/>
                        <a14:foregroundMark x1="42578" y1="76302" x2="39453" y2="63151"/>
                        <a14:foregroundMark x1="34473" y1="56510" x2="37109" y2="60547"/>
                        <a14:foregroundMark x1="49023" y1="47266" x2="57129" y2="49089"/>
                        <a14:foregroundMark x1="81934" y1="23698" x2="79492" y2="40625"/>
                        <a14:foregroundMark x1="66016" y1="31510" x2="74121" y2="50781"/>
                        <a14:foregroundMark x1="58691" y1="39844" x2="70508" y2="60547"/>
                        <a14:foregroundMark x1="48438" y1="54688" x2="61133" y2="52865"/>
                        <a14:foregroundMark x1="56543" y1="72656" x2="68262" y2="56510"/>
                        <a14:foregroundMark x1="62793" y1="81901" x2="78809" y2="56120"/>
                        <a14:foregroundMark x1="47852" y1="95313" x2="49414" y2="99609"/>
                        <a14:foregroundMark x1="95703" y1="51563" x2="87891" y2="58594"/>
                        <a14:foregroundMark x1="90625" y1="65495" x2="98535" y2="70443"/>
                        <a14:foregroundMark x1="87598" y1="77995" x2="95117" y2="84245"/>
                        <a14:foregroundMark x1="76465" y1="79167" x2="77246" y2="93880"/>
                        <a14:foregroundMark x1="60156" y1="94531" x2="60156" y2="95313"/>
                        <a14:foregroundMark x1="63574" y1="66797" x2="68066" y2="78125"/>
                        <a14:foregroundMark x1="73828" y1="61589" x2="81348" y2="78385"/>
                        <a14:foregroundMark x1="87500" y1="26563" x2="74902" y2="45703"/>
                        <a14:foregroundMark x1="92773" y1="40755" x2="76758" y2="51172"/>
                        <a14:foregroundMark x1="94922" y1="49740" x2="80176" y2="70052"/>
                        <a14:foregroundMark x1="96289" y1="74219" x2="97168" y2="75260"/>
                        <a14:foregroundMark x1="87793" y1="79818" x2="89844" y2="98307"/>
                        <a14:foregroundMark x1="88574" y1="83073" x2="80371" y2="98307"/>
                        <a14:foregroundMark x1="93164" y1="84766" x2="96191" y2="85547"/>
                        <a14:foregroundMark x1="97168" y1="88411" x2="97559" y2="89193"/>
                        <a14:foregroundMark x1="71484" y1="86198" x2="71094" y2="98698"/>
                        <a14:foregroundMark x1="57422" y1="91276" x2="58105" y2="92448"/>
                        <a14:foregroundMark x1="90918" y1="97917" x2="99902" y2="95833"/>
                        <a14:foregroundMark x1="32324" y1="57031" x2="38086" y2="64323"/>
                        <a14:foregroundMark x1="36328" y1="56120" x2="38477" y2="65625"/>
                        <a14:foregroundMark x1="46582" y1="93359" x2="49707" y2="93359"/>
                        <a14:foregroundMark x1="54395" y1="99089" x2="54395" y2="99089"/>
                        <a14:foregroundMark x1="75977" y1="72135" x2="80469" y2="52474"/>
                      </a14:backgroundRemoval>
                    </a14:imgEffect>
                  </a14:imgLayer>
                </a14:imgProps>
              </a:ext>
              <a:ext uri="{28A0092B-C50C-407E-A947-70E740481C1C}">
                <a14:useLocalDpi xmlns:a14="http://schemas.microsoft.com/office/drawing/2010/main" val="0"/>
              </a:ext>
            </a:extLst>
          </a:blip>
          <a:srcRect/>
          <a:stretch>
            <a:fillRect/>
          </a:stretch>
        </p:blipFill>
        <p:spPr bwMode="auto">
          <a:xfrm>
            <a:off x="7471610" y="5603708"/>
            <a:ext cx="1672389" cy="125429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a:extLst>
              <a:ext uri="{FF2B5EF4-FFF2-40B4-BE49-F238E27FC236}">
                <a16:creationId xmlns:a16="http://schemas.microsoft.com/office/drawing/2014/main" id="{225C35EC-DD84-4AF9-BDD4-9A30531ABB5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84812" r="74041"/>
          <a:stretch/>
        </p:blipFill>
        <p:spPr bwMode="auto">
          <a:xfrm>
            <a:off x="7471611" y="6667500"/>
            <a:ext cx="434139" cy="190500"/>
          </a:xfrm>
          <a:prstGeom prst="rect">
            <a:avLst/>
          </a:prstGeom>
          <a:noFill/>
          <a:extLst>
            <a:ext uri="{909E8E84-426E-40DD-AFC4-6F175D3DCCD1}">
              <a14:hiddenFill xmlns:a14="http://schemas.microsoft.com/office/drawing/2010/main">
                <a:solidFill>
                  <a:srgbClr val="FFFFFF"/>
                </a:solidFill>
              </a14:hiddenFill>
            </a:ext>
          </a:extLst>
        </p:spPr>
      </p:pic>
      <p:pic>
        <p:nvPicPr>
          <p:cNvPr id="21506" name="Picture 2" descr="歯周病の歯茎のイラスト">
            <a:extLst>
              <a:ext uri="{FF2B5EF4-FFF2-40B4-BE49-F238E27FC236}">
                <a16:creationId xmlns:a16="http://schemas.microsoft.com/office/drawing/2014/main" id="{ECE85B30-197E-468E-A376-08FADEE0F46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86968" y="2551729"/>
            <a:ext cx="1987181" cy="2059255"/>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a:extLst>
              <a:ext uri="{FF2B5EF4-FFF2-40B4-BE49-F238E27FC236}">
                <a16:creationId xmlns:a16="http://schemas.microsoft.com/office/drawing/2014/main" id="{5EB1570B-4A6A-4C1E-9A8C-1A29A3F420E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4776" y="2456120"/>
            <a:ext cx="2243469" cy="2243469"/>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7;p35">
            <a:extLst>
              <a:ext uri="{FF2B5EF4-FFF2-40B4-BE49-F238E27FC236}">
                <a16:creationId xmlns:a16="http://schemas.microsoft.com/office/drawing/2014/main" id="{ACA2BDBB-8AFE-4754-8100-5B870768BC73}"/>
              </a:ext>
            </a:extLst>
          </p:cNvPr>
          <p:cNvSpPr txBox="1"/>
          <p:nvPr/>
        </p:nvSpPr>
        <p:spPr>
          <a:xfrm>
            <a:off x="246832" y="6624392"/>
            <a:ext cx="2524077"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20</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kumimoji="1" lang="en-US" altLang="ja-JP" sz="900" dirty="0">
                <a:latin typeface="メイリオ" panose="020B0604030504040204" pitchFamily="50" charset="-128"/>
                <a:ea typeface="メイリオ" panose="020B0604030504040204" pitchFamily="50" charset="-128"/>
              </a:rPr>
              <a:t>8020</a:t>
            </a:r>
            <a:r>
              <a:rPr kumimoji="1" lang="ja-JP" altLang="en-US" sz="900" dirty="0">
                <a:latin typeface="メイリオ" panose="020B0604030504040204" pitchFamily="50" charset="-128"/>
                <a:ea typeface="メイリオ" panose="020B0604030504040204" pitchFamily="50" charset="-128"/>
              </a:rPr>
              <a:t>達成型社会の産業歯科保健　パート</a:t>
            </a:r>
            <a:r>
              <a:rPr kumimoji="1" lang="en-US" altLang="ja-JP" sz="900" dirty="0">
                <a:latin typeface="メイリオ" panose="020B0604030504040204" pitchFamily="50" charset="-128"/>
                <a:ea typeface="メイリオ" panose="020B0604030504040204" pitchFamily="50" charset="-128"/>
              </a:rPr>
              <a:t>1</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spTree>
    <p:extLst>
      <p:ext uri="{BB962C8B-B14F-4D97-AF65-F5344CB8AC3E}">
        <p14:creationId xmlns:p14="http://schemas.microsoft.com/office/powerpoint/2010/main" val="3544445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2B264D3F-2D15-4B02-9A45-52EB3B38E2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1610" y="5603708"/>
            <a:ext cx="1672389" cy="1254292"/>
          </a:xfrm>
          <a:prstGeom prst="rect">
            <a:avLst/>
          </a:prstGeom>
          <a:noFill/>
          <a:extLst>
            <a:ext uri="{909E8E84-426E-40DD-AFC4-6F175D3DCCD1}">
              <a14:hiddenFill xmlns:a14="http://schemas.microsoft.com/office/drawing/2010/main">
                <a:solidFill>
                  <a:srgbClr val="FFFFFF"/>
                </a:solidFill>
              </a14:hiddenFill>
            </a:ext>
          </a:extLst>
        </p:spPr>
      </p:pic>
      <p:sp>
        <p:nvSpPr>
          <p:cNvPr id="8" name="字幕 2">
            <a:extLst>
              <a:ext uri="{FF2B5EF4-FFF2-40B4-BE49-F238E27FC236}">
                <a16:creationId xmlns:a16="http://schemas.microsoft.com/office/drawing/2014/main" id="{03B9F03E-22C6-4602-A6BC-3B13D8EF582C}"/>
              </a:ext>
            </a:extLst>
          </p:cNvPr>
          <p:cNvSpPr txBox="1">
            <a:spLocks/>
          </p:cNvSpPr>
          <p:nvPr/>
        </p:nvSpPr>
        <p:spPr>
          <a:xfrm>
            <a:off x="1179094" y="4892146"/>
            <a:ext cx="7064903" cy="1296000"/>
          </a:xfrm>
          <a:prstGeom prst="rect">
            <a:avLst/>
          </a:prstGeom>
          <a:solidFill>
            <a:schemeClr val="accent5">
              <a:lumMod val="20000"/>
              <a:lumOff val="80000"/>
            </a:schemeClr>
          </a:solidFill>
          <a:ln w="66675">
            <a:noFill/>
          </a:ln>
        </p:spPr>
        <p:txBody>
          <a:bodyPr vert="horz" lIns="612000" tIns="108000" rIns="48986" bIns="24493" rtlCol="0" anchor="t" anchorCtr="0">
            <a:noAutofit/>
          </a:bodyPr>
          <a:lstStyle>
            <a:lvl1pPr marL="240030" indent="-240030" algn="l" defTabSz="960120" rtl="0" eaLnBrk="1" latinLnBrk="0" hangingPunct="1">
              <a:lnSpc>
                <a:spcPct val="90000"/>
              </a:lnSpc>
              <a:spcBef>
                <a:spcPts val="1050"/>
              </a:spcBef>
              <a:buFont typeface="Arial" panose="020B0604020202020204" pitchFamily="34" charset="0"/>
              <a:buChar char="•"/>
              <a:defRPr kumimoji="1"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kumimoji="1"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kumimoji="1"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9pPr>
          </a:lstStyle>
          <a:p>
            <a:pPr marL="0" indent="0">
              <a:buNone/>
            </a:pPr>
            <a:r>
              <a:rPr lang="ja-JP" altLang="en-US" sz="4000" b="1" dirty="0">
                <a:latin typeface="メイリオ" panose="020B0604030504040204" pitchFamily="50" charset="-128"/>
                <a:ea typeface="メイリオ" panose="020B0604030504040204" pitchFamily="50" charset="-128"/>
              </a:rPr>
              <a:t>　</a:t>
            </a:r>
            <a:r>
              <a:rPr lang="ja-JP" altLang="en-US" sz="2000" b="1" dirty="0">
                <a:latin typeface="メイリオ" panose="020B0604030504040204" pitchFamily="50" charset="-128"/>
                <a:ea typeface="メイリオ" panose="020B0604030504040204" pitchFamily="50" charset="-128"/>
              </a:rPr>
              <a:t>　</a:t>
            </a:r>
            <a:r>
              <a:rPr lang="ja-JP" altLang="en-US" sz="2800" b="1" dirty="0">
                <a:latin typeface="メイリオ" panose="020B0604030504040204" pitchFamily="50" charset="-128"/>
                <a:ea typeface="メイリオ" panose="020B0604030504040204" pitchFamily="50" charset="-128"/>
              </a:rPr>
              <a:t>がんばって働くけど</a:t>
            </a:r>
            <a:endParaRPr lang="en-US" altLang="ja-JP" sz="2800" b="1" dirty="0">
              <a:latin typeface="メイリオ" panose="020B0604030504040204" pitchFamily="50" charset="-128"/>
              <a:ea typeface="メイリオ" panose="020B0604030504040204" pitchFamily="50" charset="-128"/>
            </a:endParaRPr>
          </a:p>
          <a:p>
            <a:pPr marL="0" indent="0">
              <a:buNone/>
            </a:pPr>
            <a:r>
              <a:rPr lang="ja-JP" altLang="en-US" sz="2800" b="1" dirty="0">
                <a:latin typeface="メイリオ" panose="020B0604030504040204" pitchFamily="50" charset="-128"/>
                <a:ea typeface="メイリオ" panose="020B0604030504040204" pitchFamily="50" charset="-128"/>
              </a:rPr>
              <a:t>　　お口の健康、身体の健康は</a:t>
            </a:r>
            <a:r>
              <a:rPr lang="ja-JP" altLang="en-US" sz="2800" b="1" dirty="0">
                <a:solidFill>
                  <a:srgbClr val="FF0000"/>
                </a:solidFill>
                <a:latin typeface="メイリオ" panose="020B0604030504040204" pitchFamily="50" charset="-128"/>
                <a:ea typeface="メイリオ" panose="020B0604030504040204" pitchFamily="50" charset="-128"/>
              </a:rPr>
              <a:t>大丈夫？</a:t>
            </a:r>
          </a:p>
          <a:p>
            <a:pPr marL="0" indent="0" algn="ctr">
              <a:buNone/>
            </a:pPr>
            <a:endParaRPr lang="ja-JP" altLang="en-US" sz="4000" b="1" dirty="0">
              <a:latin typeface="メイリオ" panose="020B0604030504040204" pitchFamily="50" charset="-128"/>
              <a:ea typeface="メイリオ" panose="020B0604030504040204" pitchFamily="50" charset="-128"/>
            </a:endParaRPr>
          </a:p>
        </p:txBody>
      </p:sp>
      <p:sp>
        <p:nvSpPr>
          <p:cNvPr id="9" name="テキスト ボックス 4">
            <a:extLst>
              <a:ext uri="{FF2B5EF4-FFF2-40B4-BE49-F238E27FC236}">
                <a16:creationId xmlns:a16="http://schemas.microsoft.com/office/drawing/2014/main" id="{003A041A-555E-4F3E-B25C-E6475A1732EE}"/>
              </a:ext>
            </a:extLst>
          </p:cNvPr>
          <p:cNvSpPr txBox="1">
            <a:spLocks noChangeArrowheads="1"/>
          </p:cNvSpPr>
          <p:nvPr/>
        </p:nvSpPr>
        <p:spPr bwMode="auto">
          <a:xfrm>
            <a:off x="1727354" y="594278"/>
            <a:ext cx="568929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lang="ja-JP" altLang="en-US" sz="4800" b="1" spc="600" dirty="0">
                <a:solidFill>
                  <a:srgbClr val="00B050"/>
                </a:solidFill>
                <a:latin typeface="メイリオ" panose="020B0604030504040204" pitchFamily="50" charset="-128"/>
                <a:ea typeface="メイリオ" panose="020B0604030504040204" pitchFamily="50" charset="-128"/>
              </a:rPr>
              <a:t>働き方改革</a:t>
            </a:r>
          </a:p>
        </p:txBody>
      </p:sp>
      <p:sp>
        <p:nvSpPr>
          <p:cNvPr id="10" name="テキスト ボックス 9">
            <a:extLst>
              <a:ext uri="{FF2B5EF4-FFF2-40B4-BE49-F238E27FC236}">
                <a16:creationId xmlns:a16="http://schemas.microsoft.com/office/drawing/2014/main" id="{7975A53B-30CE-4F4E-B0FD-1826BE430A65}"/>
              </a:ext>
            </a:extLst>
          </p:cNvPr>
          <p:cNvSpPr txBox="1">
            <a:spLocks noChangeArrowheads="1"/>
          </p:cNvSpPr>
          <p:nvPr/>
        </p:nvSpPr>
        <p:spPr bwMode="auto">
          <a:xfrm>
            <a:off x="833207" y="1399537"/>
            <a:ext cx="7550611" cy="1840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0">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just" eaLnBrk="1" fontAlgn="base" hangingPunct="1">
              <a:lnSpc>
                <a:spcPct val="120000"/>
              </a:lnSpc>
              <a:spcBef>
                <a:spcPct val="0"/>
              </a:spcBef>
              <a:spcAft>
                <a:spcPct val="0"/>
              </a:spcAft>
              <a:buFontTx/>
              <a:buNone/>
              <a:tabLst>
                <a:tab pos="0" algn="l"/>
              </a:tabLst>
              <a:defRPr/>
            </a:pPr>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70</a:t>
            </a:r>
            <a:r>
              <a:rPr lang="ja-JP" altLang="en-US" dirty="0">
                <a:latin typeface="メイリオ" panose="020B0604030504040204" pitchFamily="50" charset="-128"/>
                <a:ea typeface="メイリオ" panose="020B0604030504040204" pitchFamily="50" charset="-128"/>
              </a:rPr>
              <a:t>歳就業確保法」</a:t>
            </a:r>
            <a:r>
              <a:rPr lang="en-US" altLang="ja-JP" dirty="0">
                <a:latin typeface="メイリオ" panose="020B0604030504040204" pitchFamily="50" charset="-128"/>
                <a:ea typeface="メイリオ" panose="020B0604030504040204" pitchFamily="50" charset="-128"/>
              </a:rPr>
              <a:t>2021</a:t>
            </a:r>
            <a:r>
              <a:rPr lang="ja-JP" altLang="en-US" dirty="0">
                <a:latin typeface="メイリオ" panose="020B0604030504040204" pitchFamily="50" charset="-128"/>
                <a:ea typeface="メイリオ" panose="020B0604030504040204" pitchFamily="50" charset="-128"/>
              </a:rPr>
              <a:t>年</a:t>
            </a:r>
            <a:r>
              <a:rPr lang="en-US" altLang="ja-JP" dirty="0">
                <a:latin typeface="メイリオ" panose="020B0604030504040204" pitchFamily="50" charset="-128"/>
                <a:ea typeface="メイリオ" panose="020B0604030504040204" pitchFamily="50" charset="-128"/>
              </a:rPr>
              <a:t>4</a:t>
            </a:r>
            <a:r>
              <a:rPr lang="ja-JP" altLang="en-US" dirty="0">
                <a:latin typeface="メイリオ" panose="020B0604030504040204" pitchFamily="50" charset="-128"/>
                <a:ea typeface="メイリオ" panose="020B0604030504040204" pitchFamily="50" charset="-128"/>
              </a:rPr>
              <a:t>月より</a:t>
            </a:r>
          </a:p>
          <a:p>
            <a:pPr algn="just" eaLnBrk="1" fontAlgn="base" hangingPunct="1">
              <a:lnSpc>
                <a:spcPct val="120000"/>
              </a:lnSpc>
              <a:spcBef>
                <a:spcPct val="0"/>
              </a:spcBef>
              <a:spcAft>
                <a:spcPct val="0"/>
              </a:spcAft>
              <a:buFontTx/>
              <a:buNone/>
              <a:tabLst>
                <a:tab pos="0" algn="l"/>
              </a:tabLst>
              <a:defRPr/>
            </a:pPr>
            <a:r>
              <a:rPr lang="ja-JP" altLang="en-US" sz="2000"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70</a:t>
            </a:r>
            <a:r>
              <a:rPr lang="ja-JP" altLang="en-US" dirty="0">
                <a:latin typeface="メイリオ" panose="020B0604030504040204" pitchFamily="50" charset="-128"/>
                <a:ea typeface="メイリオ" panose="020B0604030504040204" pitchFamily="50" charset="-128"/>
              </a:rPr>
              <a:t>歳までの就業機会確保を</a:t>
            </a:r>
          </a:p>
          <a:p>
            <a:pPr algn="just" eaLnBrk="1" fontAlgn="base" hangingPunct="1">
              <a:lnSpc>
                <a:spcPct val="120000"/>
              </a:lnSpc>
              <a:spcBef>
                <a:spcPct val="0"/>
              </a:spcBef>
              <a:spcAft>
                <a:spcPct val="0"/>
              </a:spcAft>
              <a:buFontTx/>
              <a:buNone/>
              <a:tabLst>
                <a:tab pos="0" algn="l"/>
              </a:tabLst>
              <a:defRPr/>
            </a:pPr>
            <a:r>
              <a:rPr lang="ja-JP" altLang="en-US" dirty="0">
                <a:latin typeface="メイリオ" panose="020B0604030504040204" pitchFamily="50" charset="-128"/>
                <a:ea typeface="メイリオ" panose="020B0604030504040204" pitchFamily="50" charset="-128"/>
              </a:rPr>
              <a:t>　企業の努力義務”とする</a:t>
            </a:r>
          </a:p>
        </p:txBody>
      </p:sp>
      <p:pic>
        <p:nvPicPr>
          <p:cNvPr id="11" name="Picture 2" descr="８０２０ロゴマーク">
            <a:extLst>
              <a:ext uri="{FF2B5EF4-FFF2-40B4-BE49-F238E27FC236}">
                <a16:creationId xmlns:a16="http://schemas.microsoft.com/office/drawing/2014/main" id="{8BF42736-72BD-4D72-91F8-8906C8309D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03" y="145634"/>
            <a:ext cx="1498406" cy="504072"/>
          </a:xfrm>
          <a:prstGeom prst="rect">
            <a:avLst/>
          </a:prstGeom>
          <a:noFill/>
          <a:extLst>
            <a:ext uri="{909E8E84-426E-40DD-AFC4-6F175D3DCCD1}">
              <a14:hiddenFill xmlns:a14="http://schemas.microsoft.com/office/drawing/2010/main">
                <a:solidFill>
                  <a:srgbClr val="FFFFFF"/>
                </a:solidFill>
              </a14:hiddenFill>
            </a:ext>
          </a:extLst>
        </p:spPr>
      </p:pic>
      <p:pic>
        <p:nvPicPr>
          <p:cNvPr id="12" name="図 11">
            <a:extLst>
              <a:ext uri="{FF2B5EF4-FFF2-40B4-BE49-F238E27FC236}">
                <a16:creationId xmlns:a16="http://schemas.microsoft.com/office/drawing/2014/main" id="{4A8E8CD6-E78D-4611-A507-CC86C6E7E778}"/>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1019" b="77315" l="85365" r="95000">
                        <a14:foregroundMark x1="86250" y1="61296" x2="86979" y2="63148"/>
                        <a14:foregroundMark x1="90729" y1="61111" x2="89167" y2="63796"/>
                        <a14:foregroundMark x1="93906" y1="63611" x2="93438" y2="63611"/>
                        <a14:foregroundMark x1="85365" y1="71852" x2="86979" y2="71111"/>
                        <a14:foregroundMark x1="86406" y1="77407" x2="86979" y2="73241"/>
                        <a14:foregroundMark x1="91719" y1="72222" x2="90208" y2="71759"/>
                        <a14:foregroundMark x1="90885" y1="67778" x2="89844" y2="66667"/>
                        <a14:foregroundMark x1="87969" y1="71481" x2="88073" y2="65741"/>
                        <a14:foregroundMark x1="89844" y1="72222" x2="89583" y2="68611"/>
                        <a14:foregroundMark x1="87292" y1="75926" x2="87969" y2="72315"/>
                        <a14:foregroundMark x1="90208" y1="75741" x2="89219" y2="71019"/>
                        <a14:foregroundMark x1="95000" y1="63611" x2="93854" y2="62963"/>
                        <a14:foregroundMark x1="94375" y1="63981" x2="93594" y2="62593"/>
                        <a14:foregroundMark x1="94271" y1="62407" x2="94479" y2="63333"/>
                        <a14:foregroundMark x1="87188" y1="70000" x2="87656" y2="69074"/>
                      </a14:backgroundRemoval>
                    </a14:imgEffect>
                  </a14:imgLayer>
                </a14:imgProps>
              </a:ext>
            </a:extLst>
          </a:blip>
          <a:srcRect l="84868" t="60058" r="4605" b="21696"/>
          <a:stretch/>
        </p:blipFill>
        <p:spPr>
          <a:xfrm>
            <a:off x="1346769" y="4558270"/>
            <a:ext cx="1213551" cy="1183211"/>
          </a:xfrm>
          <a:prstGeom prst="rect">
            <a:avLst/>
          </a:prstGeom>
        </p:spPr>
      </p:pic>
      <p:pic>
        <p:nvPicPr>
          <p:cNvPr id="23556" name="Picture 4" descr="働く人たちのイラスト（高齢者）">
            <a:extLst>
              <a:ext uri="{FF2B5EF4-FFF2-40B4-BE49-F238E27FC236}">
                <a16:creationId xmlns:a16="http://schemas.microsoft.com/office/drawing/2014/main" id="{4EF3BC71-2FDC-4C63-8FC4-9CCDA6B910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4140" y="2912212"/>
            <a:ext cx="3299858" cy="2207905"/>
          </a:xfrm>
          <a:prstGeom prst="rect">
            <a:avLst/>
          </a:prstGeom>
          <a:noFill/>
          <a:extLst>
            <a:ext uri="{909E8E84-426E-40DD-AFC4-6F175D3DCCD1}">
              <a14:hiddenFill xmlns:a14="http://schemas.microsoft.com/office/drawing/2010/main">
                <a:solidFill>
                  <a:srgbClr val="FFFFFF"/>
                </a:solidFill>
              </a14:hiddenFill>
            </a:ext>
          </a:extLst>
        </p:spPr>
      </p:pic>
      <p:sp>
        <p:nvSpPr>
          <p:cNvPr id="14" name="Google Shape;27;p35">
            <a:extLst>
              <a:ext uri="{FF2B5EF4-FFF2-40B4-BE49-F238E27FC236}">
                <a16:creationId xmlns:a16="http://schemas.microsoft.com/office/drawing/2014/main" id="{80012326-D744-4EE4-A39C-730CF847AA92}"/>
              </a:ext>
            </a:extLst>
          </p:cNvPr>
          <p:cNvSpPr txBox="1"/>
          <p:nvPr/>
        </p:nvSpPr>
        <p:spPr>
          <a:xfrm>
            <a:off x="246832" y="6624392"/>
            <a:ext cx="2607204"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21</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kumimoji="1" lang="en-US" altLang="ja-JP" sz="900" dirty="0">
                <a:latin typeface="メイリオ" panose="020B0604030504040204" pitchFamily="50" charset="-128"/>
                <a:ea typeface="メイリオ" panose="020B0604030504040204" pitchFamily="50" charset="-128"/>
              </a:rPr>
              <a:t>8020</a:t>
            </a:r>
            <a:r>
              <a:rPr kumimoji="1" lang="ja-JP" altLang="en-US" sz="900" dirty="0">
                <a:latin typeface="メイリオ" panose="020B0604030504040204" pitchFamily="50" charset="-128"/>
                <a:ea typeface="メイリオ" panose="020B0604030504040204" pitchFamily="50" charset="-128"/>
              </a:rPr>
              <a:t>達成型社会の産業歯科保健　パート</a:t>
            </a:r>
            <a:r>
              <a:rPr kumimoji="1" lang="en-US" altLang="ja-JP" sz="900" dirty="0">
                <a:latin typeface="メイリオ" panose="020B0604030504040204" pitchFamily="50" charset="-128"/>
                <a:ea typeface="メイリオ" panose="020B0604030504040204" pitchFamily="50" charset="-128"/>
              </a:rPr>
              <a:t>1</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spTree>
    <p:extLst>
      <p:ext uri="{BB962C8B-B14F-4D97-AF65-F5344CB8AC3E}">
        <p14:creationId xmlns:p14="http://schemas.microsoft.com/office/powerpoint/2010/main" val="1588165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823D44-C4F3-4D53-87E5-52CE918BF0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1610" y="5603708"/>
            <a:ext cx="1672389" cy="1254292"/>
          </a:xfrm>
          <a:prstGeom prst="rect">
            <a:avLst/>
          </a:prstGeom>
          <a:noFill/>
          <a:extLst>
            <a:ext uri="{909E8E84-426E-40DD-AFC4-6F175D3DCCD1}">
              <a14:hiddenFill xmlns:a14="http://schemas.microsoft.com/office/drawing/2010/main">
                <a:solidFill>
                  <a:srgbClr val="FFFFFF"/>
                </a:solidFill>
              </a14:hiddenFill>
            </a:ext>
          </a:extLst>
        </p:spPr>
      </p:pic>
      <p:sp>
        <p:nvSpPr>
          <p:cNvPr id="6" name="字幕 2">
            <a:extLst>
              <a:ext uri="{FF2B5EF4-FFF2-40B4-BE49-F238E27FC236}">
                <a16:creationId xmlns:a16="http://schemas.microsoft.com/office/drawing/2014/main" id="{33D6A18C-C353-4483-B170-0135724EAC2E}"/>
              </a:ext>
            </a:extLst>
          </p:cNvPr>
          <p:cNvSpPr txBox="1">
            <a:spLocks/>
          </p:cNvSpPr>
          <p:nvPr/>
        </p:nvSpPr>
        <p:spPr>
          <a:xfrm>
            <a:off x="1179095" y="3404655"/>
            <a:ext cx="7103668" cy="2711299"/>
          </a:xfrm>
          <a:prstGeom prst="rect">
            <a:avLst/>
          </a:prstGeom>
          <a:solidFill>
            <a:schemeClr val="tx1">
              <a:lumMod val="50000"/>
              <a:lumOff val="50000"/>
            </a:schemeClr>
          </a:solidFill>
          <a:ln w="66675">
            <a:noFill/>
          </a:ln>
        </p:spPr>
        <p:txBody>
          <a:bodyPr vert="horz" lIns="612000" tIns="108000" rIns="48986" bIns="24493" rtlCol="0" anchor="t" anchorCtr="0">
            <a:noAutofit/>
          </a:bodyPr>
          <a:lstStyle>
            <a:lvl1pPr marL="240030" indent="-240030" algn="l" defTabSz="960120" rtl="0" eaLnBrk="1" latinLnBrk="0" hangingPunct="1">
              <a:lnSpc>
                <a:spcPct val="90000"/>
              </a:lnSpc>
              <a:spcBef>
                <a:spcPts val="1050"/>
              </a:spcBef>
              <a:buFont typeface="Arial" panose="020B0604020202020204" pitchFamily="34" charset="0"/>
              <a:buChar char="•"/>
              <a:defRPr kumimoji="1"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kumimoji="1"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kumimoji="1"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9pPr>
          </a:lstStyle>
          <a:p>
            <a:pPr marL="0" indent="0">
              <a:buNone/>
            </a:pPr>
            <a:r>
              <a:rPr lang="ja-JP" altLang="en-US" sz="4000" b="1" dirty="0">
                <a:solidFill>
                  <a:schemeClr val="bg1"/>
                </a:solidFill>
                <a:latin typeface="メイリオ" panose="020B0604030504040204" pitchFamily="50" charset="-128"/>
                <a:ea typeface="メイリオ" panose="020B0604030504040204" pitchFamily="50" charset="-128"/>
              </a:rPr>
              <a:t>　</a:t>
            </a:r>
            <a:r>
              <a:rPr lang="ja-JP" altLang="en-US" sz="200" b="1" dirty="0">
                <a:solidFill>
                  <a:schemeClr val="bg1"/>
                </a:solidFill>
                <a:latin typeface="メイリオ" panose="020B0604030504040204" pitchFamily="50" charset="-128"/>
                <a:ea typeface="メイリオ" panose="020B0604030504040204" pitchFamily="50" charset="-128"/>
              </a:rPr>
              <a:t>　</a:t>
            </a:r>
            <a:r>
              <a:rPr lang="ja-JP" altLang="en-US" sz="2800" b="1" dirty="0">
                <a:solidFill>
                  <a:schemeClr val="bg1"/>
                </a:solidFill>
                <a:latin typeface="メイリオ" panose="020B0604030504040204" pitchFamily="50" charset="-128"/>
                <a:ea typeface="メイリオ" panose="020B0604030504040204" pitchFamily="50" charset="-128"/>
              </a:rPr>
              <a:t>「引退前にやっておくべきだった」</a:t>
            </a:r>
          </a:p>
          <a:p>
            <a:pPr marL="0" indent="0">
              <a:buNone/>
            </a:pPr>
            <a:r>
              <a:rPr lang="ja-JP" altLang="en-US" sz="2800" b="1" dirty="0">
                <a:solidFill>
                  <a:schemeClr val="bg1"/>
                </a:solidFill>
                <a:latin typeface="メイリオ" panose="020B0604030504040204" pitchFamily="50" charset="-128"/>
                <a:ea typeface="メイリオ" panose="020B0604030504040204" pitchFamily="50" charset="-128"/>
              </a:rPr>
              <a:t>　　後悔トップ</a:t>
            </a:r>
            <a:r>
              <a:rPr lang="en-US" altLang="ja-JP" sz="2800" b="1" dirty="0">
                <a:solidFill>
                  <a:schemeClr val="bg1"/>
                </a:solidFill>
                <a:latin typeface="メイリオ" panose="020B0604030504040204" pitchFamily="50" charset="-128"/>
                <a:ea typeface="メイリオ" panose="020B0604030504040204" pitchFamily="50" charset="-128"/>
              </a:rPr>
              <a:t>20</a:t>
            </a:r>
            <a:endParaRPr lang="ja-JP" altLang="en-US" sz="2800" b="1" dirty="0">
              <a:solidFill>
                <a:schemeClr val="bg1"/>
              </a:solidFill>
              <a:latin typeface="メイリオ" panose="020B0604030504040204" pitchFamily="50" charset="-128"/>
              <a:ea typeface="メイリオ" panose="020B0604030504040204" pitchFamily="50" charset="-128"/>
            </a:endParaRPr>
          </a:p>
          <a:p>
            <a:pPr marL="0" indent="0">
              <a:buNone/>
            </a:pPr>
            <a:r>
              <a:rPr lang="ja-JP" altLang="en-US" sz="2800" b="1" dirty="0">
                <a:solidFill>
                  <a:schemeClr val="bg1"/>
                </a:solidFill>
                <a:latin typeface="メイリオ" panose="020B0604030504040204" pitchFamily="50" charset="-128"/>
                <a:ea typeface="メイリオ" panose="020B0604030504040204" pitchFamily="50" charset="-128"/>
              </a:rPr>
              <a:t>　　</a:t>
            </a:r>
            <a:r>
              <a:rPr lang="en-US" altLang="ja-JP" sz="2800" b="1" dirty="0">
                <a:solidFill>
                  <a:schemeClr val="bg1"/>
                </a:solidFill>
                <a:latin typeface="メイリオ" panose="020B0604030504040204" pitchFamily="50" charset="-128"/>
                <a:ea typeface="メイリオ" panose="020B0604030504040204" pitchFamily="50" charset="-128"/>
              </a:rPr>
              <a:t>70</a:t>
            </a:r>
            <a:r>
              <a:rPr lang="ja-JP" altLang="en-US" sz="2800" b="1" dirty="0">
                <a:solidFill>
                  <a:schemeClr val="bg1"/>
                </a:solidFill>
                <a:latin typeface="メイリオ" panose="020B0604030504040204" pitchFamily="50" charset="-128"/>
                <a:ea typeface="メイリオ" panose="020B0604030504040204" pitchFamily="50" charset="-128"/>
              </a:rPr>
              <a:t>～</a:t>
            </a:r>
            <a:r>
              <a:rPr lang="en-US" altLang="ja-JP" sz="2800" b="1" dirty="0">
                <a:solidFill>
                  <a:schemeClr val="bg1"/>
                </a:solidFill>
                <a:latin typeface="メイリオ" panose="020B0604030504040204" pitchFamily="50" charset="-128"/>
                <a:ea typeface="メイリオ" panose="020B0604030504040204" pitchFamily="50" charset="-128"/>
              </a:rPr>
              <a:t>74</a:t>
            </a:r>
            <a:r>
              <a:rPr lang="ja-JP" altLang="en-US" sz="2800" b="1" dirty="0">
                <a:solidFill>
                  <a:schemeClr val="bg1"/>
                </a:solidFill>
                <a:latin typeface="メイリオ" panose="020B0604030504040204" pitchFamily="50" charset="-128"/>
                <a:ea typeface="メイリオ" panose="020B0604030504040204" pitchFamily="50" charset="-128"/>
              </a:rPr>
              <a:t>歳　第</a:t>
            </a:r>
            <a:r>
              <a:rPr lang="en-US" altLang="ja-JP" sz="2800" b="1" dirty="0">
                <a:solidFill>
                  <a:schemeClr val="bg1"/>
                </a:solidFill>
                <a:latin typeface="メイリオ" panose="020B0604030504040204" pitchFamily="50" charset="-128"/>
                <a:ea typeface="メイリオ" panose="020B0604030504040204" pitchFamily="50" charset="-128"/>
              </a:rPr>
              <a:t>1</a:t>
            </a:r>
            <a:r>
              <a:rPr lang="ja-JP" altLang="en-US" sz="2800" b="1" dirty="0">
                <a:solidFill>
                  <a:schemeClr val="bg1"/>
                </a:solidFill>
                <a:latin typeface="メイリオ" panose="020B0604030504040204" pitchFamily="50" charset="-128"/>
                <a:ea typeface="メイリオ" panose="020B0604030504040204" pitchFamily="50" charset="-128"/>
              </a:rPr>
              <a:t>位</a:t>
            </a:r>
          </a:p>
          <a:p>
            <a:pPr marL="0" indent="0">
              <a:buNone/>
            </a:pPr>
            <a:r>
              <a:rPr lang="ja-JP" altLang="en-US" sz="2800" b="1" dirty="0">
                <a:solidFill>
                  <a:schemeClr val="bg1"/>
                </a:solidFill>
                <a:latin typeface="メイリオ" panose="020B0604030504040204" pitchFamily="50" charset="-128"/>
                <a:ea typeface="メイリオ" panose="020B0604030504040204" pitchFamily="50" charset="-128"/>
              </a:rPr>
              <a:t>　　</a:t>
            </a:r>
            <a:r>
              <a:rPr lang="ja-JP" altLang="en-US" sz="2800" b="1" dirty="0">
                <a:solidFill>
                  <a:srgbClr val="E71F3C"/>
                </a:solidFill>
                <a:effectLst>
                  <a:glow rad="101600">
                    <a:schemeClr val="bg1">
                      <a:alpha val="92000"/>
                    </a:schemeClr>
                  </a:glow>
                </a:effectLst>
                <a:latin typeface="メイリオ" panose="020B0604030504040204" pitchFamily="50" charset="-128"/>
                <a:ea typeface="メイリオ" panose="020B0604030504040204" pitchFamily="50" charset="-128"/>
              </a:rPr>
              <a:t>歯の定期健診を受ければよかった！</a:t>
            </a:r>
          </a:p>
          <a:p>
            <a:pPr marL="0" indent="0">
              <a:buNone/>
            </a:pPr>
            <a:r>
              <a:rPr lang="ja-JP" altLang="en-US" sz="2000" b="1" dirty="0">
                <a:solidFill>
                  <a:schemeClr val="bg1"/>
                </a:solidFill>
                <a:latin typeface="メイリオ" panose="020B0604030504040204" pitchFamily="50" charset="-128"/>
                <a:ea typeface="メイリオ" panose="020B0604030504040204" pitchFamily="50" charset="-128"/>
              </a:rPr>
              <a:t>　　（</a:t>
            </a:r>
            <a:r>
              <a:rPr lang="en-US" altLang="ja-JP" sz="2000" b="1" dirty="0">
                <a:solidFill>
                  <a:schemeClr val="bg1"/>
                </a:solidFill>
                <a:latin typeface="メイリオ" panose="020B0604030504040204" pitchFamily="50" charset="-128"/>
                <a:ea typeface="メイリオ" panose="020B0604030504040204" pitchFamily="50" charset="-128"/>
              </a:rPr>
              <a:t>PRESIDENT 2012</a:t>
            </a:r>
            <a:r>
              <a:rPr lang="ja-JP" altLang="en-US" sz="2000" b="1" dirty="0">
                <a:solidFill>
                  <a:schemeClr val="bg1"/>
                </a:solidFill>
                <a:latin typeface="メイリオ" panose="020B0604030504040204" pitchFamily="50" charset="-128"/>
                <a:ea typeface="メイリオ" panose="020B0604030504040204" pitchFamily="50" charset="-128"/>
              </a:rPr>
              <a:t>年 ）</a:t>
            </a:r>
          </a:p>
          <a:p>
            <a:pPr marL="0" indent="0" algn="ctr">
              <a:buNone/>
            </a:pPr>
            <a:endParaRPr lang="ja-JP" altLang="en-US" sz="4000" b="1" dirty="0">
              <a:solidFill>
                <a:schemeClr val="bg1"/>
              </a:solidFill>
              <a:latin typeface="メイリオ" panose="020B0604030504040204" pitchFamily="50" charset="-128"/>
              <a:ea typeface="メイリオ" panose="020B0604030504040204" pitchFamily="50" charset="-128"/>
            </a:endParaRPr>
          </a:p>
        </p:txBody>
      </p:sp>
      <p:sp>
        <p:nvSpPr>
          <p:cNvPr id="7" name="テキスト ボックス 4">
            <a:extLst>
              <a:ext uri="{FF2B5EF4-FFF2-40B4-BE49-F238E27FC236}">
                <a16:creationId xmlns:a16="http://schemas.microsoft.com/office/drawing/2014/main" id="{BA56AAA0-25C0-48E7-9478-275BE0C5E932}"/>
              </a:ext>
            </a:extLst>
          </p:cNvPr>
          <p:cNvSpPr txBox="1">
            <a:spLocks noChangeArrowheads="1"/>
          </p:cNvSpPr>
          <p:nvPr/>
        </p:nvSpPr>
        <p:spPr bwMode="auto">
          <a:xfrm>
            <a:off x="0" y="651428"/>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lang="ja-JP" altLang="en-US" sz="4400" b="1" dirty="0">
                <a:solidFill>
                  <a:srgbClr val="00B050"/>
                </a:solidFill>
                <a:latin typeface="メイリオ" panose="020B0604030504040204" pitchFamily="50" charset="-128"/>
                <a:ea typeface="メイリオ" panose="020B0604030504040204" pitchFamily="50" charset="-128"/>
              </a:rPr>
              <a:t>定年がのびたら</a:t>
            </a:r>
            <a:r>
              <a:rPr lang="ja-JP" altLang="en-US" sz="3600" b="1" dirty="0">
                <a:solidFill>
                  <a:srgbClr val="00B050"/>
                </a:solidFill>
                <a:latin typeface="メイリオ" panose="020B0604030504040204" pitchFamily="50" charset="-128"/>
                <a:ea typeface="メイリオ" panose="020B0604030504040204" pitchFamily="50" charset="-128"/>
              </a:rPr>
              <a:t>　</a:t>
            </a:r>
            <a:r>
              <a:rPr lang="ja-JP" altLang="en-US" sz="4400" b="1" dirty="0">
                <a:solidFill>
                  <a:srgbClr val="00B050"/>
                </a:solidFill>
                <a:latin typeface="メイリオ" panose="020B0604030504040204" pitchFamily="50" charset="-128"/>
                <a:ea typeface="メイリオ" panose="020B0604030504040204" pitchFamily="50" charset="-128"/>
              </a:rPr>
              <a:t>さらに後悔？</a:t>
            </a:r>
          </a:p>
        </p:txBody>
      </p:sp>
      <p:sp>
        <p:nvSpPr>
          <p:cNvPr id="8" name="テキスト ボックス 7">
            <a:extLst>
              <a:ext uri="{FF2B5EF4-FFF2-40B4-BE49-F238E27FC236}">
                <a16:creationId xmlns:a16="http://schemas.microsoft.com/office/drawing/2014/main" id="{9FDFD241-0A13-4EA6-9D94-C00DD4D8126A}"/>
              </a:ext>
            </a:extLst>
          </p:cNvPr>
          <p:cNvSpPr txBox="1">
            <a:spLocks noChangeArrowheads="1"/>
          </p:cNvSpPr>
          <p:nvPr/>
        </p:nvSpPr>
        <p:spPr bwMode="auto">
          <a:xfrm>
            <a:off x="833207" y="1399537"/>
            <a:ext cx="7550611" cy="1840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0">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just" eaLnBrk="1" fontAlgn="base" hangingPunct="1">
              <a:lnSpc>
                <a:spcPct val="120000"/>
              </a:lnSpc>
              <a:spcBef>
                <a:spcPct val="0"/>
              </a:spcBef>
              <a:spcAft>
                <a:spcPct val="0"/>
              </a:spcAft>
              <a:buFontTx/>
              <a:buNone/>
              <a:tabLst>
                <a:tab pos="0" algn="l"/>
              </a:tabLst>
              <a:defRPr/>
            </a:pPr>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70</a:t>
            </a:r>
            <a:r>
              <a:rPr lang="ja-JP" altLang="en-US" dirty="0">
                <a:latin typeface="メイリオ" panose="020B0604030504040204" pitchFamily="50" charset="-128"/>
                <a:ea typeface="メイリオ" panose="020B0604030504040204" pitchFamily="50" charset="-128"/>
              </a:rPr>
              <a:t>歳就業確保法」</a:t>
            </a:r>
            <a:r>
              <a:rPr lang="en-US" altLang="ja-JP" dirty="0">
                <a:latin typeface="メイリオ" panose="020B0604030504040204" pitchFamily="50" charset="-128"/>
                <a:ea typeface="メイリオ" panose="020B0604030504040204" pitchFamily="50" charset="-128"/>
              </a:rPr>
              <a:t>2021</a:t>
            </a:r>
            <a:r>
              <a:rPr lang="ja-JP" altLang="en-US" dirty="0">
                <a:latin typeface="メイリオ" panose="020B0604030504040204" pitchFamily="50" charset="-128"/>
                <a:ea typeface="メイリオ" panose="020B0604030504040204" pitchFamily="50" charset="-128"/>
              </a:rPr>
              <a:t>年</a:t>
            </a:r>
            <a:r>
              <a:rPr lang="en-US" altLang="ja-JP" dirty="0">
                <a:latin typeface="メイリオ" panose="020B0604030504040204" pitchFamily="50" charset="-128"/>
                <a:ea typeface="メイリオ" panose="020B0604030504040204" pitchFamily="50" charset="-128"/>
              </a:rPr>
              <a:t>4</a:t>
            </a:r>
            <a:r>
              <a:rPr lang="ja-JP" altLang="en-US" dirty="0">
                <a:latin typeface="メイリオ" panose="020B0604030504040204" pitchFamily="50" charset="-128"/>
                <a:ea typeface="メイリオ" panose="020B0604030504040204" pitchFamily="50" charset="-128"/>
              </a:rPr>
              <a:t>月より</a:t>
            </a:r>
          </a:p>
          <a:p>
            <a:pPr algn="just" eaLnBrk="1" fontAlgn="base" hangingPunct="1">
              <a:lnSpc>
                <a:spcPct val="120000"/>
              </a:lnSpc>
              <a:spcBef>
                <a:spcPct val="0"/>
              </a:spcBef>
              <a:spcAft>
                <a:spcPct val="0"/>
              </a:spcAft>
              <a:buFontTx/>
              <a:buNone/>
              <a:tabLst>
                <a:tab pos="0" algn="l"/>
              </a:tabLst>
              <a:defRPr/>
            </a:pPr>
            <a:r>
              <a:rPr lang="ja-JP" altLang="en-US" sz="2000"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70</a:t>
            </a:r>
            <a:r>
              <a:rPr lang="ja-JP" altLang="en-US" dirty="0">
                <a:latin typeface="メイリオ" panose="020B0604030504040204" pitchFamily="50" charset="-128"/>
                <a:ea typeface="メイリオ" panose="020B0604030504040204" pitchFamily="50" charset="-128"/>
              </a:rPr>
              <a:t>歳までの就業機会確保を</a:t>
            </a:r>
          </a:p>
          <a:p>
            <a:pPr algn="just" eaLnBrk="1" fontAlgn="base" hangingPunct="1">
              <a:lnSpc>
                <a:spcPct val="120000"/>
              </a:lnSpc>
              <a:spcBef>
                <a:spcPct val="0"/>
              </a:spcBef>
              <a:spcAft>
                <a:spcPct val="0"/>
              </a:spcAft>
              <a:buFontTx/>
              <a:buNone/>
              <a:tabLst>
                <a:tab pos="0" algn="l"/>
              </a:tabLst>
              <a:defRPr/>
            </a:pPr>
            <a:r>
              <a:rPr lang="ja-JP" altLang="en-US" dirty="0">
                <a:latin typeface="メイリオ" panose="020B0604030504040204" pitchFamily="50" charset="-128"/>
                <a:ea typeface="メイリオ" panose="020B0604030504040204" pitchFamily="50" charset="-128"/>
              </a:rPr>
              <a:t>　企業の努力義務”とする</a:t>
            </a:r>
          </a:p>
        </p:txBody>
      </p:sp>
      <p:pic>
        <p:nvPicPr>
          <p:cNvPr id="9" name="Picture 2" descr="８０２０ロゴマーク">
            <a:extLst>
              <a:ext uri="{FF2B5EF4-FFF2-40B4-BE49-F238E27FC236}">
                <a16:creationId xmlns:a16="http://schemas.microsoft.com/office/drawing/2014/main" id="{F7D04E01-ED88-43E5-8480-0EE3B67FBB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03" y="145634"/>
            <a:ext cx="1498406" cy="504072"/>
          </a:xfrm>
          <a:prstGeom prst="rect">
            <a:avLst/>
          </a:prstGeom>
          <a:noFill/>
          <a:extLst>
            <a:ext uri="{909E8E84-426E-40DD-AFC4-6F175D3DCCD1}">
              <a14:hiddenFill xmlns:a14="http://schemas.microsoft.com/office/drawing/2010/main">
                <a:solidFill>
                  <a:srgbClr val="FFFFFF"/>
                </a:solidFill>
              </a14:hiddenFill>
            </a:ext>
          </a:extLst>
        </p:spPr>
      </p:pic>
      <p:pic>
        <p:nvPicPr>
          <p:cNvPr id="24578" name="Picture 2" descr="独居老人のイラスト">
            <a:extLst>
              <a:ext uri="{FF2B5EF4-FFF2-40B4-BE49-F238E27FC236}">
                <a16:creationId xmlns:a16="http://schemas.microsoft.com/office/drawing/2014/main" id="{B5F2877C-64F4-4B14-8F0C-C69D76F2DE63}"/>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30151" b="88191" l="14750" r="59750">
                        <a14:foregroundMark x1="36500" y1="33166" x2="34750" y2="46231"/>
                        <a14:foregroundMark x1="23250" y1="84171" x2="23750" y2="77889"/>
                        <a14:foregroundMark x1="34750" y1="86181" x2="34250" y2="78894"/>
                        <a14:foregroundMark x1="42750" y1="85930" x2="36250" y2="84422"/>
                        <a14:foregroundMark x1="32750" y1="32161" x2="34750" y2="40955"/>
                        <a14:foregroundMark x1="48500" y1="39698" x2="40500" y2="41206"/>
                        <a14:foregroundMark x1="36500" y1="30151" x2="36500" y2="35930"/>
                        <a14:foregroundMark x1="21500" y1="87688" x2="22750" y2="79146"/>
                        <a14:foregroundMark x1="53750" y1="86181" x2="43000" y2="86683"/>
                        <a14:foregroundMark x1="29250" y1="87688" x2="37500" y2="86683"/>
                        <a14:foregroundMark x1="14750" y1="88191" x2="17250" y2="88191"/>
                        <a14:foregroundMark x1="50750" y1="88442" x2="46250" y2="87940"/>
                        <a14:foregroundMark x1="57250" y1="86432" x2="53000" y2="85678"/>
                        <a14:foregroundMark x1="59750" y1="86432" x2="56000" y2="86432"/>
                        <a14:foregroundMark x1="17750" y1="88191" x2="24250" y2="87186"/>
                      </a14:backgroundRemoval>
                    </a14:imgEffect>
                  </a14:imgLayer>
                </a14:imgProps>
              </a:ext>
              <a:ext uri="{28A0092B-C50C-407E-A947-70E740481C1C}">
                <a14:useLocalDpi xmlns:a14="http://schemas.microsoft.com/office/drawing/2010/main" val="0"/>
              </a:ext>
            </a:extLst>
          </a:blip>
          <a:srcRect l="13200" t="28005" r="38343" b="9512"/>
          <a:stretch/>
        </p:blipFill>
        <p:spPr bwMode="auto">
          <a:xfrm>
            <a:off x="548640" y="3524447"/>
            <a:ext cx="1846217" cy="2368733"/>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27;p35">
            <a:extLst>
              <a:ext uri="{FF2B5EF4-FFF2-40B4-BE49-F238E27FC236}">
                <a16:creationId xmlns:a16="http://schemas.microsoft.com/office/drawing/2014/main" id="{AD815E28-92CE-4D1F-8229-611BC39B6A5C}"/>
              </a:ext>
            </a:extLst>
          </p:cNvPr>
          <p:cNvSpPr txBox="1"/>
          <p:nvPr/>
        </p:nvSpPr>
        <p:spPr>
          <a:xfrm>
            <a:off x="246832" y="6624392"/>
            <a:ext cx="2533313"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22</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kumimoji="1" lang="en-US" altLang="ja-JP" sz="900" dirty="0">
                <a:latin typeface="メイリオ" panose="020B0604030504040204" pitchFamily="50" charset="-128"/>
                <a:ea typeface="メイリオ" panose="020B0604030504040204" pitchFamily="50" charset="-128"/>
              </a:rPr>
              <a:t>8020</a:t>
            </a:r>
            <a:r>
              <a:rPr kumimoji="1" lang="ja-JP" altLang="en-US" sz="900" dirty="0">
                <a:latin typeface="メイリオ" panose="020B0604030504040204" pitchFamily="50" charset="-128"/>
                <a:ea typeface="メイリオ" panose="020B0604030504040204" pitchFamily="50" charset="-128"/>
              </a:rPr>
              <a:t>達成型社会の産業歯科保健　パート</a:t>
            </a:r>
            <a:r>
              <a:rPr kumimoji="1" lang="en-US" altLang="ja-JP" sz="900" dirty="0">
                <a:latin typeface="メイリオ" panose="020B0604030504040204" pitchFamily="50" charset="-128"/>
                <a:ea typeface="メイリオ" panose="020B0604030504040204" pitchFamily="50" charset="-128"/>
              </a:rPr>
              <a:t>1</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spTree>
    <p:extLst>
      <p:ext uri="{BB962C8B-B14F-4D97-AF65-F5344CB8AC3E}">
        <p14:creationId xmlns:p14="http://schemas.microsoft.com/office/powerpoint/2010/main" val="3482598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Picture 4">
            <a:extLst>
              <a:ext uri="{FF2B5EF4-FFF2-40B4-BE49-F238E27FC236}">
                <a16:creationId xmlns:a16="http://schemas.microsoft.com/office/drawing/2014/main" id="{D2EB4DB4-F822-4F79-9B40-62360734AE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1610" y="5611550"/>
            <a:ext cx="1672389" cy="1254292"/>
          </a:xfrm>
          <a:prstGeom prst="rect">
            <a:avLst/>
          </a:prstGeom>
          <a:noFill/>
          <a:extLst>
            <a:ext uri="{909E8E84-426E-40DD-AFC4-6F175D3DCCD1}">
              <a14:hiddenFill xmlns:a14="http://schemas.microsoft.com/office/drawing/2010/main">
                <a:solidFill>
                  <a:srgbClr val="FFFFFF"/>
                </a:solidFill>
              </a14:hiddenFill>
            </a:ext>
          </a:extLst>
        </p:spPr>
      </p:pic>
      <p:pic>
        <p:nvPicPr>
          <p:cNvPr id="61" name="図 60">
            <a:extLst>
              <a:ext uri="{FF2B5EF4-FFF2-40B4-BE49-F238E27FC236}">
                <a16:creationId xmlns:a16="http://schemas.microsoft.com/office/drawing/2014/main" id="{2EFEA5C2-495A-4D20-93D7-8E82EB8663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1754" y="5913438"/>
            <a:ext cx="496454" cy="562334"/>
          </a:xfrm>
          <a:prstGeom prst="rect">
            <a:avLst/>
          </a:prstGeom>
        </p:spPr>
      </p:pic>
      <p:sp>
        <p:nvSpPr>
          <p:cNvPr id="68" name="矢印: 右 67">
            <a:extLst>
              <a:ext uri="{FF2B5EF4-FFF2-40B4-BE49-F238E27FC236}">
                <a16:creationId xmlns:a16="http://schemas.microsoft.com/office/drawing/2014/main" id="{15030142-9276-421F-B393-2DCFC4B795E4}"/>
              </a:ext>
            </a:extLst>
          </p:cNvPr>
          <p:cNvSpPr/>
          <p:nvPr/>
        </p:nvSpPr>
        <p:spPr>
          <a:xfrm>
            <a:off x="4348716" y="5822255"/>
            <a:ext cx="2559527" cy="565417"/>
          </a:xfrm>
          <a:prstGeom prst="rightArrow">
            <a:avLst/>
          </a:prstGeom>
          <a:solidFill>
            <a:schemeClr val="tx1">
              <a:lumMod val="50000"/>
              <a:lumOff val="50000"/>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95938">
              <a:defRPr/>
            </a:pPr>
            <a:endParaRPr kumimoji="1" lang="ja-JP" altLang="en-US" sz="771">
              <a:solidFill>
                <a:prstClr val="white"/>
              </a:solidFill>
              <a:latin typeface="メイリオ" panose="020B0604030504040204" pitchFamily="50" charset="-128"/>
              <a:ea typeface="メイリオ" panose="020B0604030504040204" pitchFamily="50" charset="-128"/>
            </a:endParaRPr>
          </a:p>
        </p:txBody>
      </p:sp>
      <p:sp>
        <p:nvSpPr>
          <p:cNvPr id="69" name="テキスト ボックス 68">
            <a:extLst>
              <a:ext uri="{FF2B5EF4-FFF2-40B4-BE49-F238E27FC236}">
                <a16:creationId xmlns:a16="http://schemas.microsoft.com/office/drawing/2014/main" id="{043C4D01-39C6-48FB-BECE-36E9A6D2EC3D}"/>
              </a:ext>
            </a:extLst>
          </p:cNvPr>
          <p:cNvSpPr txBox="1"/>
          <p:nvPr/>
        </p:nvSpPr>
        <p:spPr>
          <a:xfrm>
            <a:off x="5109815" y="5966575"/>
            <a:ext cx="1568155" cy="338554"/>
          </a:xfrm>
          <a:prstGeom prst="rect">
            <a:avLst/>
          </a:prstGeom>
          <a:noFill/>
          <a:ln>
            <a:noFill/>
          </a:ln>
        </p:spPr>
        <p:txBody>
          <a:bodyPr wrap="square" rtlCol="0">
            <a:spAutoFit/>
          </a:bodyPr>
          <a:lstStyle/>
          <a:p>
            <a:pPr defTabSz="195938">
              <a:defRPr/>
            </a:pPr>
            <a:r>
              <a:rPr kumimoji="1" lang="ja-JP" altLang="en-US" sz="1600" b="1" dirty="0">
                <a:solidFill>
                  <a:schemeClr val="bg1"/>
                </a:solidFill>
                <a:latin typeface="メイリオ" panose="020B0604030504040204" pitchFamily="50" charset="-128"/>
                <a:ea typeface="メイリオ" panose="020B0604030504040204" pitchFamily="50" charset="-128"/>
              </a:rPr>
              <a:t>ブ ラ ン ク</a:t>
            </a:r>
            <a:endParaRPr kumimoji="1" lang="en-US" altLang="ja-JP" sz="1600" b="1" dirty="0">
              <a:solidFill>
                <a:schemeClr val="bg1"/>
              </a:solidFill>
              <a:latin typeface="メイリオ" panose="020B0604030504040204" pitchFamily="50" charset="-128"/>
              <a:ea typeface="メイリオ" panose="020B0604030504040204" pitchFamily="50" charset="-128"/>
            </a:endParaRPr>
          </a:p>
        </p:txBody>
      </p:sp>
      <p:sp>
        <p:nvSpPr>
          <p:cNvPr id="70" name="テキスト ボックス 69">
            <a:extLst>
              <a:ext uri="{FF2B5EF4-FFF2-40B4-BE49-F238E27FC236}">
                <a16:creationId xmlns:a16="http://schemas.microsoft.com/office/drawing/2014/main" id="{8BA3F666-6430-487B-AB42-2019AA637F47}"/>
              </a:ext>
            </a:extLst>
          </p:cNvPr>
          <p:cNvSpPr txBox="1"/>
          <p:nvPr/>
        </p:nvSpPr>
        <p:spPr>
          <a:xfrm>
            <a:off x="1848783" y="1246301"/>
            <a:ext cx="5519460" cy="338554"/>
          </a:xfrm>
          <a:prstGeom prst="rect">
            <a:avLst/>
          </a:prstGeom>
          <a:noFill/>
        </p:spPr>
        <p:txBody>
          <a:bodyPr wrap="none" rtlCol="0">
            <a:spAutoFit/>
          </a:bodyPr>
          <a:lstStyle/>
          <a:p>
            <a:pPr defTabSz="195938">
              <a:defRPr/>
            </a:pPr>
            <a:r>
              <a:rPr kumimoji="1" lang="ja-JP" altLang="en-US" sz="1600" b="1" dirty="0">
                <a:solidFill>
                  <a:prstClr val="black"/>
                </a:solidFill>
                <a:latin typeface="メイリオ" panose="020B0604030504040204" pitchFamily="50" charset="-128"/>
                <a:ea typeface="メイリオ" panose="020B0604030504040204" pitchFamily="50" charset="-128"/>
              </a:rPr>
              <a:t>生涯にわたる歯科健診の充実　～　現在の歯科健診の制度</a:t>
            </a:r>
          </a:p>
        </p:txBody>
      </p:sp>
      <p:grpSp>
        <p:nvGrpSpPr>
          <p:cNvPr id="71" name="グループ化 70">
            <a:extLst>
              <a:ext uri="{FF2B5EF4-FFF2-40B4-BE49-F238E27FC236}">
                <a16:creationId xmlns:a16="http://schemas.microsoft.com/office/drawing/2014/main" id="{CC34C492-4843-419C-A083-6AB31A1BB60D}"/>
              </a:ext>
            </a:extLst>
          </p:cNvPr>
          <p:cNvGrpSpPr/>
          <p:nvPr/>
        </p:nvGrpSpPr>
        <p:grpSpPr>
          <a:xfrm>
            <a:off x="7272000" y="1548184"/>
            <a:ext cx="892800" cy="432000"/>
            <a:chOff x="7970602" y="2914898"/>
            <a:chExt cx="1456296" cy="1002528"/>
          </a:xfrm>
        </p:grpSpPr>
        <p:sp>
          <p:nvSpPr>
            <p:cNvPr id="72" name="矢印: 右 71">
              <a:extLst>
                <a:ext uri="{FF2B5EF4-FFF2-40B4-BE49-F238E27FC236}">
                  <a16:creationId xmlns:a16="http://schemas.microsoft.com/office/drawing/2014/main" id="{BD04555F-B7D8-4DBC-8B5B-5655620ADC26}"/>
                </a:ext>
              </a:extLst>
            </p:cNvPr>
            <p:cNvSpPr/>
            <p:nvPr/>
          </p:nvSpPr>
          <p:spPr>
            <a:xfrm>
              <a:off x="8007920" y="2914898"/>
              <a:ext cx="1418978" cy="1002528"/>
            </a:xfrm>
            <a:prstGeom prst="rightArrow">
              <a:avLst/>
            </a:prstGeom>
            <a:solidFill>
              <a:srgbClr val="FFC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95938">
                <a:defRPr/>
              </a:pPr>
              <a:endParaRPr kumimoji="1" lang="ja-JP" altLang="en-US" sz="771">
                <a:solidFill>
                  <a:prstClr val="white"/>
                </a:solidFill>
                <a:latin typeface="メイリオ" panose="020B0604030504040204" pitchFamily="50" charset="-128"/>
                <a:ea typeface="メイリオ" panose="020B0604030504040204" pitchFamily="50" charset="-128"/>
              </a:endParaRPr>
            </a:p>
          </p:txBody>
        </p:sp>
        <p:sp>
          <p:nvSpPr>
            <p:cNvPr id="73" name="テキスト ボックス 72">
              <a:extLst>
                <a:ext uri="{FF2B5EF4-FFF2-40B4-BE49-F238E27FC236}">
                  <a16:creationId xmlns:a16="http://schemas.microsoft.com/office/drawing/2014/main" id="{341A0591-D9A8-4D62-A935-40E8003E41A0}"/>
                </a:ext>
              </a:extLst>
            </p:cNvPr>
            <p:cNvSpPr txBox="1"/>
            <p:nvPr/>
          </p:nvSpPr>
          <p:spPr>
            <a:xfrm>
              <a:off x="7970602" y="3151360"/>
              <a:ext cx="1418978" cy="557113"/>
            </a:xfrm>
            <a:prstGeom prst="rect">
              <a:avLst/>
            </a:prstGeom>
            <a:noFill/>
            <a:ln w="19050">
              <a:noFill/>
            </a:ln>
          </p:spPr>
          <p:txBody>
            <a:bodyPr wrap="square" anchor="ctr">
              <a:spAutoFit/>
            </a:bodyPr>
            <a:lstStyle/>
            <a:p>
              <a:pPr algn="ctr" defTabSz="195938">
                <a:defRPr/>
              </a:pPr>
              <a:r>
                <a:rPr kumimoji="1" lang="en-US" altLang="ja-JP" sz="960" dirty="0">
                  <a:solidFill>
                    <a:prstClr val="black"/>
                  </a:solidFill>
                  <a:latin typeface="メイリオ" panose="020B0604030504040204" pitchFamily="50" charset="-128"/>
                  <a:ea typeface="メイリオ" panose="020B0604030504040204" pitchFamily="50" charset="-128"/>
                </a:rPr>
                <a:t>75</a:t>
              </a:r>
              <a:r>
                <a:rPr kumimoji="1" lang="ja-JP" altLang="en-US" sz="960" dirty="0">
                  <a:solidFill>
                    <a:prstClr val="black"/>
                  </a:solidFill>
                  <a:latin typeface="メイリオ" panose="020B0604030504040204" pitchFamily="50" charset="-128"/>
                  <a:ea typeface="メイリオ" panose="020B0604030504040204" pitchFamily="50" charset="-128"/>
                </a:rPr>
                <a:t>歳～</a:t>
              </a:r>
              <a:endParaRPr lang="ja-JP" altLang="en-US" sz="960" dirty="0">
                <a:solidFill>
                  <a:prstClr val="black"/>
                </a:solidFill>
                <a:latin typeface="メイリオ" panose="020B0604030504040204" pitchFamily="50" charset="-128"/>
                <a:ea typeface="メイリオ" panose="020B0604030504040204" pitchFamily="50" charset="-128"/>
              </a:endParaRPr>
            </a:p>
          </p:txBody>
        </p:sp>
      </p:grpSp>
      <p:sp>
        <p:nvSpPr>
          <p:cNvPr id="74" name="テキスト ボックス 73">
            <a:extLst>
              <a:ext uri="{FF2B5EF4-FFF2-40B4-BE49-F238E27FC236}">
                <a16:creationId xmlns:a16="http://schemas.microsoft.com/office/drawing/2014/main" id="{45D03B0B-FEF6-4F16-AE40-97053A735830}"/>
              </a:ext>
            </a:extLst>
          </p:cNvPr>
          <p:cNvSpPr txBox="1"/>
          <p:nvPr/>
        </p:nvSpPr>
        <p:spPr>
          <a:xfrm>
            <a:off x="1224000" y="1641572"/>
            <a:ext cx="936000" cy="252000"/>
          </a:xfrm>
          <a:prstGeom prst="rect">
            <a:avLst/>
          </a:prstGeom>
          <a:solidFill>
            <a:srgbClr val="FFC000"/>
          </a:solidFill>
          <a:ln w="19050">
            <a:noFill/>
          </a:ln>
        </p:spPr>
        <p:txBody>
          <a:bodyPr wrap="none" rtlCol="0" anchor="ctr">
            <a:spAutoFit/>
          </a:bodyPr>
          <a:lstStyle/>
          <a:p>
            <a:pPr algn="ctr" defTabSz="195938">
              <a:defRPr/>
            </a:pPr>
            <a:r>
              <a:rPr kumimoji="1" lang="ja-JP" altLang="en-US" sz="960" dirty="0">
                <a:solidFill>
                  <a:prstClr val="black"/>
                </a:solidFill>
                <a:latin typeface="メイリオ" panose="020B0604030504040204" pitchFamily="50" charset="-128"/>
                <a:ea typeface="メイリオ" panose="020B0604030504040204" pitchFamily="50" charset="-128"/>
              </a:rPr>
              <a:t>妊産婦</a:t>
            </a:r>
          </a:p>
        </p:txBody>
      </p:sp>
      <p:sp>
        <p:nvSpPr>
          <p:cNvPr id="75" name="テキスト ボックス 74">
            <a:extLst>
              <a:ext uri="{FF2B5EF4-FFF2-40B4-BE49-F238E27FC236}">
                <a16:creationId xmlns:a16="http://schemas.microsoft.com/office/drawing/2014/main" id="{F1AD9444-B092-4351-AD7F-26719C7E7930}"/>
              </a:ext>
            </a:extLst>
          </p:cNvPr>
          <p:cNvSpPr txBox="1"/>
          <p:nvPr/>
        </p:nvSpPr>
        <p:spPr>
          <a:xfrm>
            <a:off x="5472000" y="1649217"/>
            <a:ext cx="1656000" cy="240066"/>
          </a:xfrm>
          <a:prstGeom prst="rect">
            <a:avLst/>
          </a:prstGeom>
          <a:solidFill>
            <a:srgbClr val="FFC000"/>
          </a:solidFill>
          <a:ln w="19050">
            <a:noFill/>
          </a:ln>
        </p:spPr>
        <p:txBody>
          <a:bodyPr wrap="square" rtlCol="0" anchor="ctr">
            <a:spAutoFit/>
          </a:bodyPr>
          <a:lstStyle/>
          <a:p>
            <a:pPr algn="ctr" defTabSz="195938">
              <a:defRPr/>
            </a:pPr>
            <a:r>
              <a:rPr kumimoji="1" lang="en-US" altLang="ja-JP" sz="960" dirty="0">
                <a:solidFill>
                  <a:prstClr val="black"/>
                </a:solidFill>
                <a:latin typeface="メイリオ" panose="020B0604030504040204" pitchFamily="50" charset="-128"/>
                <a:ea typeface="メイリオ" panose="020B0604030504040204" pitchFamily="50" charset="-128"/>
              </a:rPr>
              <a:t>40</a:t>
            </a:r>
            <a:r>
              <a:rPr kumimoji="1" lang="ja-JP" altLang="en-US" sz="960" dirty="0">
                <a:solidFill>
                  <a:prstClr val="black"/>
                </a:solidFill>
                <a:latin typeface="メイリオ" panose="020B0604030504040204" pitchFamily="50" charset="-128"/>
                <a:ea typeface="メイリオ" panose="020B0604030504040204" pitchFamily="50" charset="-128"/>
              </a:rPr>
              <a:t>～</a:t>
            </a:r>
            <a:r>
              <a:rPr kumimoji="1" lang="en-US" altLang="ja-JP" sz="960" dirty="0">
                <a:solidFill>
                  <a:prstClr val="black"/>
                </a:solidFill>
                <a:latin typeface="メイリオ" panose="020B0604030504040204" pitchFamily="50" charset="-128"/>
                <a:ea typeface="メイリオ" panose="020B0604030504040204" pitchFamily="50" charset="-128"/>
              </a:rPr>
              <a:t>74</a:t>
            </a:r>
            <a:r>
              <a:rPr kumimoji="1" lang="ja-JP" altLang="en-US" sz="960" dirty="0">
                <a:solidFill>
                  <a:prstClr val="black"/>
                </a:solidFill>
                <a:latin typeface="メイリオ" panose="020B0604030504040204" pitchFamily="50" charset="-128"/>
                <a:ea typeface="メイリオ" panose="020B0604030504040204" pitchFamily="50" charset="-128"/>
              </a:rPr>
              <a:t>歳</a:t>
            </a:r>
          </a:p>
        </p:txBody>
      </p:sp>
      <p:sp>
        <p:nvSpPr>
          <p:cNvPr id="76" name="テキスト ボックス 75">
            <a:extLst>
              <a:ext uri="{FF2B5EF4-FFF2-40B4-BE49-F238E27FC236}">
                <a16:creationId xmlns:a16="http://schemas.microsoft.com/office/drawing/2014/main" id="{5A51AACF-A575-4BA7-B0E9-0959AC088908}"/>
              </a:ext>
            </a:extLst>
          </p:cNvPr>
          <p:cNvSpPr txBox="1"/>
          <p:nvPr/>
        </p:nvSpPr>
        <p:spPr>
          <a:xfrm>
            <a:off x="4392000" y="1647341"/>
            <a:ext cx="936000" cy="252000"/>
          </a:xfrm>
          <a:prstGeom prst="rect">
            <a:avLst/>
          </a:prstGeom>
          <a:solidFill>
            <a:srgbClr val="FFC000"/>
          </a:solidFill>
          <a:ln w="19050">
            <a:noFill/>
          </a:ln>
        </p:spPr>
        <p:txBody>
          <a:bodyPr wrap="none" rtlCol="0" anchor="ctr">
            <a:spAutoFit/>
          </a:bodyPr>
          <a:lstStyle/>
          <a:p>
            <a:pPr algn="ctr" defTabSz="195938">
              <a:defRPr/>
            </a:pPr>
            <a:r>
              <a:rPr kumimoji="1" lang="ja-JP" altLang="en-US" sz="960" dirty="0">
                <a:solidFill>
                  <a:prstClr val="black"/>
                </a:solidFill>
                <a:latin typeface="メイリオ" panose="020B0604030504040204" pitchFamily="50" charset="-128"/>
                <a:ea typeface="メイリオ" panose="020B0604030504040204" pitchFamily="50" charset="-128"/>
              </a:rPr>
              <a:t>～</a:t>
            </a:r>
            <a:r>
              <a:rPr kumimoji="1" lang="en-US" altLang="ja-JP" sz="960" dirty="0">
                <a:solidFill>
                  <a:prstClr val="black"/>
                </a:solidFill>
                <a:latin typeface="メイリオ" panose="020B0604030504040204" pitchFamily="50" charset="-128"/>
                <a:ea typeface="メイリオ" panose="020B0604030504040204" pitchFamily="50" charset="-128"/>
              </a:rPr>
              <a:t>39</a:t>
            </a:r>
            <a:r>
              <a:rPr kumimoji="1" lang="ja-JP" altLang="en-US" sz="960" dirty="0">
                <a:solidFill>
                  <a:prstClr val="black"/>
                </a:solidFill>
                <a:latin typeface="メイリオ" panose="020B0604030504040204" pitchFamily="50" charset="-128"/>
                <a:ea typeface="メイリオ" panose="020B0604030504040204" pitchFamily="50" charset="-128"/>
              </a:rPr>
              <a:t>歳</a:t>
            </a:r>
          </a:p>
        </p:txBody>
      </p:sp>
      <p:sp>
        <p:nvSpPr>
          <p:cNvPr id="77" name="テキスト ボックス 76">
            <a:extLst>
              <a:ext uri="{FF2B5EF4-FFF2-40B4-BE49-F238E27FC236}">
                <a16:creationId xmlns:a16="http://schemas.microsoft.com/office/drawing/2014/main" id="{C53D948D-0813-4AFB-A1E2-92A4539BD714}"/>
              </a:ext>
            </a:extLst>
          </p:cNvPr>
          <p:cNvSpPr txBox="1"/>
          <p:nvPr/>
        </p:nvSpPr>
        <p:spPr>
          <a:xfrm>
            <a:off x="3312000" y="1645942"/>
            <a:ext cx="936000" cy="252000"/>
          </a:xfrm>
          <a:prstGeom prst="rect">
            <a:avLst/>
          </a:prstGeom>
          <a:solidFill>
            <a:srgbClr val="FFC000"/>
          </a:solidFill>
          <a:ln w="19050">
            <a:noFill/>
          </a:ln>
        </p:spPr>
        <p:txBody>
          <a:bodyPr wrap="none" rtlCol="0" anchor="ctr">
            <a:spAutoFit/>
          </a:bodyPr>
          <a:lstStyle/>
          <a:p>
            <a:pPr algn="ctr" defTabSz="195938">
              <a:defRPr/>
            </a:pPr>
            <a:r>
              <a:rPr kumimoji="1" lang="ja-JP" altLang="en-US" sz="960" dirty="0">
                <a:solidFill>
                  <a:prstClr val="black"/>
                </a:solidFill>
                <a:latin typeface="メイリオ" panose="020B0604030504040204" pitchFamily="50" charset="-128"/>
                <a:ea typeface="メイリオ" panose="020B0604030504040204" pitchFamily="50" charset="-128"/>
              </a:rPr>
              <a:t>児童生徒等</a:t>
            </a:r>
          </a:p>
        </p:txBody>
      </p:sp>
      <p:sp>
        <p:nvSpPr>
          <p:cNvPr id="78" name="テキスト ボックス 77">
            <a:extLst>
              <a:ext uri="{FF2B5EF4-FFF2-40B4-BE49-F238E27FC236}">
                <a16:creationId xmlns:a16="http://schemas.microsoft.com/office/drawing/2014/main" id="{0722A773-D3E0-4E9A-971F-767631B96620}"/>
              </a:ext>
            </a:extLst>
          </p:cNvPr>
          <p:cNvSpPr txBox="1"/>
          <p:nvPr/>
        </p:nvSpPr>
        <p:spPr>
          <a:xfrm>
            <a:off x="2268000" y="1636865"/>
            <a:ext cx="936000" cy="252000"/>
          </a:xfrm>
          <a:prstGeom prst="rect">
            <a:avLst/>
          </a:prstGeom>
          <a:solidFill>
            <a:srgbClr val="FFC000"/>
          </a:solidFill>
          <a:ln w="19050">
            <a:noFill/>
          </a:ln>
        </p:spPr>
        <p:txBody>
          <a:bodyPr wrap="none" rtlCol="0" anchor="ctr">
            <a:spAutoFit/>
          </a:bodyPr>
          <a:lstStyle/>
          <a:p>
            <a:pPr algn="ctr" defTabSz="195938">
              <a:defRPr/>
            </a:pPr>
            <a:r>
              <a:rPr kumimoji="1" lang="ja-JP" altLang="en-US" sz="960" dirty="0">
                <a:solidFill>
                  <a:prstClr val="black"/>
                </a:solidFill>
                <a:latin typeface="メイリオ" panose="020B0604030504040204" pitchFamily="50" charset="-128"/>
                <a:ea typeface="メイリオ" panose="020B0604030504040204" pitchFamily="50" charset="-128"/>
              </a:rPr>
              <a:t>乳幼児等</a:t>
            </a:r>
          </a:p>
        </p:txBody>
      </p:sp>
      <p:sp>
        <p:nvSpPr>
          <p:cNvPr id="80" name="テキスト ボックス 79">
            <a:extLst>
              <a:ext uri="{FF2B5EF4-FFF2-40B4-BE49-F238E27FC236}">
                <a16:creationId xmlns:a16="http://schemas.microsoft.com/office/drawing/2014/main" id="{6A3842BC-670C-4038-81B5-444EABE959E1}"/>
              </a:ext>
            </a:extLst>
          </p:cNvPr>
          <p:cNvSpPr txBox="1"/>
          <p:nvPr/>
        </p:nvSpPr>
        <p:spPr>
          <a:xfrm>
            <a:off x="1224000" y="2016000"/>
            <a:ext cx="936000" cy="252000"/>
          </a:xfrm>
          <a:prstGeom prst="rect">
            <a:avLst/>
          </a:prstGeom>
          <a:noFill/>
          <a:ln w="19050">
            <a:solidFill>
              <a:schemeClr val="tx1"/>
            </a:solidFill>
          </a:ln>
        </p:spPr>
        <p:txBody>
          <a:bodyPr wrap="square" rtlCol="0" anchor="ctr">
            <a:spAutoFit/>
          </a:bodyPr>
          <a:lstStyle/>
          <a:p>
            <a:pPr algn="ctr" defTabSz="195938">
              <a:defRPr/>
            </a:pPr>
            <a:r>
              <a:rPr kumimoji="1" lang="ja-JP" altLang="en-US" sz="840" b="1" dirty="0">
                <a:solidFill>
                  <a:prstClr val="black"/>
                </a:solidFill>
                <a:latin typeface="メイリオ" panose="020B0604030504040204" pitchFamily="50" charset="-128"/>
                <a:ea typeface="メイリオ" panose="020B0604030504040204" pitchFamily="50" charset="-128"/>
              </a:rPr>
              <a:t>妊産婦歯科健診</a:t>
            </a:r>
          </a:p>
        </p:txBody>
      </p:sp>
      <p:sp>
        <p:nvSpPr>
          <p:cNvPr id="81" name="テキスト ボックス 80">
            <a:extLst>
              <a:ext uri="{FF2B5EF4-FFF2-40B4-BE49-F238E27FC236}">
                <a16:creationId xmlns:a16="http://schemas.microsoft.com/office/drawing/2014/main" id="{10CCCC11-5A35-4638-8BEC-330318658DD1}"/>
              </a:ext>
            </a:extLst>
          </p:cNvPr>
          <p:cNvSpPr txBox="1"/>
          <p:nvPr/>
        </p:nvSpPr>
        <p:spPr>
          <a:xfrm flipH="1">
            <a:off x="2268000" y="2015999"/>
            <a:ext cx="936000" cy="252000"/>
          </a:xfrm>
          <a:prstGeom prst="rect">
            <a:avLst/>
          </a:prstGeom>
          <a:noFill/>
          <a:ln w="19050">
            <a:solidFill>
              <a:schemeClr val="tx1"/>
            </a:solidFill>
          </a:ln>
        </p:spPr>
        <p:txBody>
          <a:bodyPr wrap="square" rtlCol="0" anchor="ctr">
            <a:spAutoFit/>
          </a:bodyPr>
          <a:lstStyle/>
          <a:p>
            <a:pPr algn="ctr" defTabSz="195938">
              <a:defRPr/>
            </a:pPr>
            <a:r>
              <a:rPr kumimoji="1" lang="ja-JP" altLang="en-US" sz="840" b="1" dirty="0">
                <a:solidFill>
                  <a:prstClr val="black"/>
                </a:solidFill>
                <a:latin typeface="メイリオ" panose="020B0604030504040204" pitchFamily="50" charset="-128"/>
                <a:ea typeface="メイリオ" panose="020B0604030504040204" pitchFamily="50" charset="-128"/>
              </a:rPr>
              <a:t>乳幼児歯科健診</a:t>
            </a:r>
          </a:p>
        </p:txBody>
      </p:sp>
      <p:sp>
        <p:nvSpPr>
          <p:cNvPr id="82" name="テキスト ボックス 81">
            <a:extLst>
              <a:ext uri="{FF2B5EF4-FFF2-40B4-BE49-F238E27FC236}">
                <a16:creationId xmlns:a16="http://schemas.microsoft.com/office/drawing/2014/main" id="{3F1082BA-93F3-4B47-A1EF-AD2AAF65DD1A}"/>
              </a:ext>
            </a:extLst>
          </p:cNvPr>
          <p:cNvSpPr txBox="1"/>
          <p:nvPr/>
        </p:nvSpPr>
        <p:spPr>
          <a:xfrm>
            <a:off x="3312000" y="2015999"/>
            <a:ext cx="936000" cy="252000"/>
          </a:xfrm>
          <a:prstGeom prst="rect">
            <a:avLst/>
          </a:prstGeom>
          <a:noFill/>
          <a:ln w="19050">
            <a:solidFill>
              <a:schemeClr val="tx1"/>
            </a:solidFill>
          </a:ln>
        </p:spPr>
        <p:txBody>
          <a:bodyPr wrap="square" rtlCol="0" anchor="ctr">
            <a:spAutoFit/>
          </a:bodyPr>
          <a:lstStyle/>
          <a:p>
            <a:pPr algn="ctr" defTabSz="195938">
              <a:defRPr/>
            </a:pPr>
            <a:r>
              <a:rPr kumimoji="1" lang="ja-JP" altLang="en-US" sz="840" b="1" dirty="0">
                <a:solidFill>
                  <a:prstClr val="black"/>
                </a:solidFill>
                <a:latin typeface="メイリオ" panose="020B0604030504040204" pitchFamily="50" charset="-128"/>
                <a:ea typeface="メイリオ" panose="020B0604030504040204" pitchFamily="50" charset="-128"/>
              </a:rPr>
              <a:t>学校歯科健診</a:t>
            </a:r>
          </a:p>
        </p:txBody>
      </p:sp>
      <p:sp>
        <p:nvSpPr>
          <p:cNvPr id="83" name="テキスト ボックス 82">
            <a:extLst>
              <a:ext uri="{FF2B5EF4-FFF2-40B4-BE49-F238E27FC236}">
                <a16:creationId xmlns:a16="http://schemas.microsoft.com/office/drawing/2014/main" id="{2EDA184D-5F48-4FC5-8855-8EF0E3554C89}"/>
              </a:ext>
            </a:extLst>
          </p:cNvPr>
          <p:cNvSpPr txBox="1"/>
          <p:nvPr/>
        </p:nvSpPr>
        <p:spPr>
          <a:xfrm>
            <a:off x="7272000" y="2016000"/>
            <a:ext cx="972000" cy="221599"/>
          </a:xfrm>
          <a:prstGeom prst="rect">
            <a:avLst/>
          </a:prstGeom>
          <a:noFill/>
          <a:ln w="19050">
            <a:solidFill>
              <a:schemeClr val="tx1"/>
            </a:solidFill>
          </a:ln>
        </p:spPr>
        <p:txBody>
          <a:bodyPr wrap="square" rtlCol="0" anchor="ctr">
            <a:spAutoFit/>
          </a:bodyPr>
          <a:lstStyle/>
          <a:p>
            <a:pPr algn="ctr" defTabSz="195938">
              <a:defRPr/>
            </a:pPr>
            <a:r>
              <a:rPr kumimoji="1" lang="ja-JP" altLang="en-US" sz="840" b="1" dirty="0">
                <a:solidFill>
                  <a:prstClr val="black"/>
                </a:solidFill>
                <a:latin typeface="メイリオ" panose="020B0604030504040204" pitchFamily="50" charset="-128"/>
                <a:ea typeface="メイリオ" panose="020B0604030504040204" pitchFamily="50" charset="-128"/>
              </a:rPr>
              <a:t>歯科健診</a:t>
            </a:r>
          </a:p>
        </p:txBody>
      </p:sp>
      <p:sp>
        <p:nvSpPr>
          <p:cNvPr id="84" name="テキスト ボックス 83">
            <a:extLst>
              <a:ext uri="{FF2B5EF4-FFF2-40B4-BE49-F238E27FC236}">
                <a16:creationId xmlns:a16="http://schemas.microsoft.com/office/drawing/2014/main" id="{16661F55-027C-4840-BCB6-987F9989195D}"/>
              </a:ext>
            </a:extLst>
          </p:cNvPr>
          <p:cNvSpPr txBox="1"/>
          <p:nvPr/>
        </p:nvSpPr>
        <p:spPr>
          <a:xfrm>
            <a:off x="4391999" y="2031199"/>
            <a:ext cx="2746219" cy="221599"/>
          </a:xfrm>
          <a:prstGeom prst="rect">
            <a:avLst/>
          </a:prstGeom>
          <a:noFill/>
          <a:ln w="19050">
            <a:solidFill>
              <a:schemeClr val="tx1"/>
            </a:solidFill>
          </a:ln>
        </p:spPr>
        <p:txBody>
          <a:bodyPr wrap="square" rtlCol="0" anchor="ctr">
            <a:spAutoFit/>
          </a:bodyPr>
          <a:lstStyle/>
          <a:p>
            <a:pPr algn="ctr" defTabSz="195938">
              <a:defRPr/>
            </a:pPr>
            <a:r>
              <a:rPr kumimoji="1" lang="ja-JP" altLang="en-US" sz="840" b="1" dirty="0">
                <a:solidFill>
                  <a:prstClr val="black"/>
                </a:solidFill>
                <a:latin typeface="メイリオ" panose="020B0604030504040204" pitchFamily="50" charset="-128"/>
                <a:ea typeface="メイリオ" panose="020B0604030504040204" pitchFamily="50" charset="-128"/>
              </a:rPr>
              <a:t>歯科健診</a:t>
            </a:r>
          </a:p>
        </p:txBody>
      </p:sp>
      <p:sp>
        <p:nvSpPr>
          <p:cNvPr id="85" name="テキスト ボックス 84">
            <a:extLst>
              <a:ext uri="{FF2B5EF4-FFF2-40B4-BE49-F238E27FC236}">
                <a16:creationId xmlns:a16="http://schemas.microsoft.com/office/drawing/2014/main" id="{DC26182F-D8D3-441D-9926-3C2C20DF92F7}"/>
              </a:ext>
            </a:extLst>
          </p:cNvPr>
          <p:cNvSpPr txBox="1"/>
          <p:nvPr/>
        </p:nvSpPr>
        <p:spPr>
          <a:xfrm>
            <a:off x="1224000" y="2340000"/>
            <a:ext cx="936000" cy="252000"/>
          </a:xfrm>
          <a:prstGeom prst="rect">
            <a:avLst/>
          </a:prstGeom>
          <a:noFill/>
          <a:ln w="19050">
            <a:solidFill>
              <a:schemeClr val="tx1"/>
            </a:solidFill>
          </a:ln>
        </p:spPr>
        <p:txBody>
          <a:bodyPr wrap="square" rtlCol="0" anchor="ctr">
            <a:spAutoFit/>
          </a:bodyPr>
          <a:lstStyle/>
          <a:p>
            <a:pPr algn="ctr" defTabSz="195938">
              <a:defRPr/>
            </a:pPr>
            <a:r>
              <a:rPr kumimoji="1" lang="ja-JP" altLang="en-US" sz="840" b="1" dirty="0">
                <a:solidFill>
                  <a:prstClr val="black"/>
                </a:solidFill>
                <a:latin typeface="メイリオ" panose="020B0604030504040204" pitchFamily="50" charset="-128"/>
                <a:ea typeface="メイリオ" panose="020B0604030504040204" pitchFamily="50" charset="-128"/>
              </a:rPr>
              <a:t>母子保健法</a:t>
            </a:r>
          </a:p>
        </p:txBody>
      </p:sp>
      <p:sp>
        <p:nvSpPr>
          <p:cNvPr id="86" name="テキスト ボックス 85">
            <a:extLst>
              <a:ext uri="{FF2B5EF4-FFF2-40B4-BE49-F238E27FC236}">
                <a16:creationId xmlns:a16="http://schemas.microsoft.com/office/drawing/2014/main" id="{C9F6487C-D4C6-4D7D-A510-16E4D5A8A4B0}"/>
              </a:ext>
            </a:extLst>
          </p:cNvPr>
          <p:cNvSpPr txBox="1"/>
          <p:nvPr/>
        </p:nvSpPr>
        <p:spPr>
          <a:xfrm>
            <a:off x="3312000" y="2340000"/>
            <a:ext cx="936000" cy="252000"/>
          </a:xfrm>
          <a:prstGeom prst="rect">
            <a:avLst/>
          </a:prstGeom>
          <a:noFill/>
          <a:ln w="19050">
            <a:solidFill>
              <a:schemeClr val="tx1"/>
            </a:solidFill>
          </a:ln>
        </p:spPr>
        <p:txBody>
          <a:bodyPr wrap="square" rtlCol="0" anchor="ctr">
            <a:spAutoFit/>
          </a:bodyPr>
          <a:lstStyle/>
          <a:p>
            <a:pPr algn="ctr" defTabSz="195938">
              <a:defRPr/>
            </a:pPr>
            <a:r>
              <a:rPr kumimoji="1" lang="ja-JP" altLang="en-US" sz="840" b="1" dirty="0">
                <a:solidFill>
                  <a:prstClr val="black"/>
                </a:solidFill>
                <a:latin typeface="メイリオ" panose="020B0604030504040204" pitchFamily="50" charset="-128"/>
                <a:ea typeface="メイリオ" panose="020B0604030504040204" pitchFamily="50" charset="-128"/>
              </a:rPr>
              <a:t>学校保健安全法</a:t>
            </a:r>
            <a:endParaRPr kumimoji="1" lang="en-US" altLang="ja-JP" sz="840" b="1" dirty="0">
              <a:solidFill>
                <a:prstClr val="black"/>
              </a:solidFill>
              <a:latin typeface="メイリオ" panose="020B0604030504040204" pitchFamily="50" charset="-128"/>
              <a:ea typeface="メイリオ" panose="020B0604030504040204" pitchFamily="50" charset="-128"/>
            </a:endParaRPr>
          </a:p>
        </p:txBody>
      </p:sp>
      <p:sp>
        <p:nvSpPr>
          <p:cNvPr id="87" name="テキスト ボックス 86">
            <a:extLst>
              <a:ext uri="{FF2B5EF4-FFF2-40B4-BE49-F238E27FC236}">
                <a16:creationId xmlns:a16="http://schemas.microsoft.com/office/drawing/2014/main" id="{C00D537B-FDE6-44CE-A7EB-4DE506B2A5F6}"/>
              </a:ext>
            </a:extLst>
          </p:cNvPr>
          <p:cNvSpPr txBox="1"/>
          <p:nvPr/>
        </p:nvSpPr>
        <p:spPr>
          <a:xfrm>
            <a:off x="2268000" y="2340000"/>
            <a:ext cx="936000" cy="252000"/>
          </a:xfrm>
          <a:prstGeom prst="rect">
            <a:avLst/>
          </a:prstGeom>
          <a:noFill/>
          <a:ln w="19050">
            <a:solidFill>
              <a:schemeClr val="tx1"/>
            </a:solidFill>
          </a:ln>
        </p:spPr>
        <p:txBody>
          <a:bodyPr wrap="square" rtlCol="0" anchor="ctr">
            <a:spAutoFit/>
          </a:bodyPr>
          <a:lstStyle/>
          <a:p>
            <a:pPr algn="ctr" defTabSz="195938">
              <a:defRPr/>
            </a:pPr>
            <a:r>
              <a:rPr kumimoji="1" lang="ja-JP" altLang="en-US" sz="840" b="1" dirty="0">
                <a:solidFill>
                  <a:prstClr val="black"/>
                </a:solidFill>
                <a:latin typeface="メイリオ" panose="020B0604030504040204" pitchFamily="50" charset="-128"/>
                <a:ea typeface="メイリオ" panose="020B0604030504040204" pitchFamily="50" charset="-128"/>
              </a:rPr>
              <a:t>母子保健法</a:t>
            </a:r>
          </a:p>
        </p:txBody>
      </p:sp>
      <p:sp>
        <p:nvSpPr>
          <p:cNvPr id="88" name="テキスト ボックス 87">
            <a:extLst>
              <a:ext uri="{FF2B5EF4-FFF2-40B4-BE49-F238E27FC236}">
                <a16:creationId xmlns:a16="http://schemas.microsoft.com/office/drawing/2014/main" id="{F46B3F9E-1418-4802-89A6-106D1F64A6C7}"/>
              </a:ext>
            </a:extLst>
          </p:cNvPr>
          <p:cNvSpPr txBox="1"/>
          <p:nvPr/>
        </p:nvSpPr>
        <p:spPr>
          <a:xfrm>
            <a:off x="4391999" y="2355200"/>
            <a:ext cx="2750141" cy="221599"/>
          </a:xfrm>
          <a:prstGeom prst="rect">
            <a:avLst/>
          </a:prstGeom>
          <a:noFill/>
          <a:ln w="19050">
            <a:solidFill>
              <a:schemeClr val="tx1"/>
            </a:solidFill>
          </a:ln>
        </p:spPr>
        <p:txBody>
          <a:bodyPr wrap="square" rtlCol="0" anchor="ctr">
            <a:spAutoFit/>
          </a:bodyPr>
          <a:lstStyle/>
          <a:p>
            <a:pPr algn="ctr" defTabSz="195938">
              <a:defRPr/>
            </a:pPr>
            <a:r>
              <a:rPr kumimoji="1" lang="ja-JP" altLang="en-US" sz="840" b="1" dirty="0">
                <a:solidFill>
                  <a:prstClr val="black"/>
                </a:solidFill>
                <a:latin typeface="メイリオ" panose="020B0604030504040204" pitchFamily="50" charset="-128"/>
                <a:ea typeface="メイリオ" panose="020B0604030504040204" pitchFamily="50" charset="-128"/>
              </a:rPr>
              <a:t>各法（健康保険法・国民健康保険等）</a:t>
            </a:r>
            <a:endParaRPr kumimoji="1" lang="en-US" altLang="ja-JP" sz="840" b="1" dirty="0">
              <a:solidFill>
                <a:prstClr val="black"/>
              </a:solidFill>
              <a:latin typeface="メイリオ" panose="020B0604030504040204" pitchFamily="50" charset="-128"/>
              <a:ea typeface="メイリオ" panose="020B0604030504040204" pitchFamily="50" charset="-128"/>
            </a:endParaRPr>
          </a:p>
        </p:txBody>
      </p:sp>
      <p:sp>
        <p:nvSpPr>
          <p:cNvPr id="89" name="テキスト ボックス 88">
            <a:extLst>
              <a:ext uri="{FF2B5EF4-FFF2-40B4-BE49-F238E27FC236}">
                <a16:creationId xmlns:a16="http://schemas.microsoft.com/office/drawing/2014/main" id="{E20F65AF-DCC1-4B37-B4F2-21189D5A573A}"/>
              </a:ext>
            </a:extLst>
          </p:cNvPr>
          <p:cNvSpPr txBox="1"/>
          <p:nvPr/>
        </p:nvSpPr>
        <p:spPr>
          <a:xfrm>
            <a:off x="7272000" y="2340000"/>
            <a:ext cx="972000" cy="252000"/>
          </a:xfrm>
          <a:prstGeom prst="rect">
            <a:avLst/>
          </a:prstGeom>
          <a:noFill/>
          <a:ln w="19050">
            <a:solidFill>
              <a:schemeClr val="tx1"/>
            </a:solidFill>
          </a:ln>
        </p:spPr>
        <p:txBody>
          <a:bodyPr wrap="square" rtlCol="0" anchor="ctr">
            <a:spAutoFit/>
          </a:bodyPr>
          <a:lstStyle/>
          <a:p>
            <a:pPr algn="ctr" defTabSz="195938">
              <a:defRPr/>
            </a:pPr>
            <a:r>
              <a:rPr kumimoji="1" lang="ja-JP" altLang="en-US" sz="771" b="1" dirty="0">
                <a:solidFill>
                  <a:prstClr val="black"/>
                </a:solidFill>
                <a:latin typeface="メイリオ" panose="020B0604030504040204" pitchFamily="50" charset="-128"/>
                <a:ea typeface="メイリオ" panose="020B0604030504040204" pitchFamily="50" charset="-128"/>
              </a:rPr>
              <a:t>高齢者医療確保法</a:t>
            </a:r>
          </a:p>
        </p:txBody>
      </p:sp>
      <p:sp>
        <p:nvSpPr>
          <p:cNvPr id="91" name="テキスト ボックス 90">
            <a:extLst>
              <a:ext uri="{FF2B5EF4-FFF2-40B4-BE49-F238E27FC236}">
                <a16:creationId xmlns:a16="http://schemas.microsoft.com/office/drawing/2014/main" id="{84425A67-37EC-4698-B16C-54B85EC68D3D}"/>
              </a:ext>
            </a:extLst>
          </p:cNvPr>
          <p:cNvSpPr txBox="1"/>
          <p:nvPr/>
        </p:nvSpPr>
        <p:spPr>
          <a:xfrm>
            <a:off x="4401356" y="3865855"/>
            <a:ext cx="2631787" cy="221599"/>
          </a:xfrm>
          <a:prstGeom prst="rect">
            <a:avLst/>
          </a:prstGeom>
          <a:noFill/>
          <a:ln w="19050">
            <a:solidFill>
              <a:schemeClr val="tx1"/>
            </a:solidFill>
          </a:ln>
        </p:spPr>
        <p:txBody>
          <a:bodyPr wrap="square" lIns="36000" rIns="36000" rtlCol="0" anchor="ctr">
            <a:spAutoFit/>
          </a:bodyPr>
          <a:lstStyle/>
          <a:p>
            <a:pPr algn="ctr" defTabSz="195938">
              <a:defRPr/>
            </a:pPr>
            <a:r>
              <a:rPr kumimoji="1" lang="ja-JP" altLang="en-US" sz="840" b="1" dirty="0">
                <a:solidFill>
                  <a:prstClr val="black"/>
                </a:solidFill>
                <a:latin typeface="メイリオ" panose="020B0604030504040204" pitchFamily="50" charset="-128"/>
                <a:ea typeface="メイリオ" panose="020B0604030504040204" pitchFamily="50" charset="-128"/>
              </a:rPr>
              <a:t>歯周病検診（</a:t>
            </a:r>
            <a:r>
              <a:rPr kumimoji="1" lang="en-US" altLang="ja-JP" sz="840" b="1" dirty="0">
                <a:solidFill>
                  <a:prstClr val="black"/>
                </a:solidFill>
                <a:latin typeface="メイリオ" panose="020B0604030504040204" pitchFamily="50" charset="-128"/>
                <a:ea typeface="メイリオ" panose="020B0604030504040204" pitchFamily="50" charset="-128"/>
              </a:rPr>
              <a:t>20</a:t>
            </a:r>
            <a:r>
              <a:rPr kumimoji="1" lang="ja-JP" altLang="en-US" sz="840" b="1" dirty="0">
                <a:solidFill>
                  <a:prstClr val="black"/>
                </a:solidFill>
                <a:latin typeface="メイリオ" panose="020B0604030504040204" pitchFamily="50" charset="-128"/>
                <a:ea typeface="メイリオ" panose="020B0604030504040204" pitchFamily="50" charset="-128"/>
              </a:rPr>
              <a:t>～</a:t>
            </a:r>
            <a:r>
              <a:rPr kumimoji="1" lang="en-US" altLang="ja-JP" sz="840" b="1" dirty="0">
                <a:solidFill>
                  <a:prstClr val="black"/>
                </a:solidFill>
                <a:latin typeface="メイリオ" panose="020B0604030504040204" pitchFamily="50" charset="-128"/>
                <a:ea typeface="メイリオ" panose="020B0604030504040204" pitchFamily="50" charset="-128"/>
              </a:rPr>
              <a:t>70</a:t>
            </a:r>
            <a:r>
              <a:rPr kumimoji="1" lang="ja-JP" altLang="en-US" sz="840" b="1" dirty="0">
                <a:solidFill>
                  <a:prstClr val="black"/>
                </a:solidFill>
                <a:latin typeface="メイリオ" panose="020B0604030504040204" pitchFamily="50" charset="-128"/>
                <a:ea typeface="メイリオ" panose="020B0604030504040204" pitchFamily="50" charset="-128"/>
              </a:rPr>
              <a:t>歳まで節目）</a:t>
            </a:r>
          </a:p>
        </p:txBody>
      </p:sp>
      <p:sp>
        <p:nvSpPr>
          <p:cNvPr id="92" name="テキスト ボックス 91">
            <a:extLst>
              <a:ext uri="{FF2B5EF4-FFF2-40B4-BE49-F238E27FC236}">
                <a16:creationId xmlns:a16="http://schemas.microsoft.com/office/drawing/2014/main" id="{F81DCDB4-D66A-4D84-9017-8421228E599C}"/>
              </a:ext>
            </a:extLst>
          </p:cNvPr>
          <p:cNvSpPr txBox="1"/>
          <p:nvPr/>
        </p:nvSpPr>
        <p:spPr>
          <a:xfrm>
            <a:off x="5536549" y="4085647"/>
            <a:ext cx="1496594" cy="221599"/>
          </a:xfrm>
          <a:prstGeom prst="rect">
            <a:avLst/>
          </a:prstGeom>
          <a:noFill/>
          <a:ln w="19050">
            <a:solidFill>
              <a:schemeClr val="tx1"/>
            </a:solidFill>
          </a:ln>
        </p:spPr>
        <p:txBody>
          <a:bodyPr wrap="square" rtlCol="0" anchor="ctr">
            <a:spAutoFit/>
          </a:bodyPr>
          <a:lstStyle/>
          <a:p>
            <a:pPr algn="ctr" defTabSz="195938">
              <a:defRPr/>
            </a:pPr>
            <a:r>
              <a:rPr kumimoji="1" lang="ja-JP" altLang="en-US" sz="840" b="1" dirty="0">
                <a:solidFill>
                  <a:prstClr val="black"/>
                </a:solidFill>
                <a:latin typeface="メイリオ" panose="020B0604030504040204" pitchFamily="50" charset="-128"/>
                <a:ea typeface="メイリオ" panose="020B0604030504040204" pitchFamily="50" charset="-128"/>
              </a:rPr>
              <a:t>健康増進法</a:t>
            </a:r>
          </a:p>
        </p:txBody>
      </p:sp>
      <p:sp>
        <p:nvSpPr>
          <p:cNvPr id="93" name="テキスト ボックス 92">
            <a:extLst>
              <a:ext uri="{FF2B5EF4-FFF2-40B4-BE49-F238E27FC236}">
                <a16:creationId xmlns:a16="http://schemas.microsoft.com/office/drawing/2014/main" id="{0ABA6A61-411A-4FC7-BD39-667EB4DCD22C}"/>
              </a:ext>
            </a:extLst>
          </p:cNvPr>
          <p:cNvSpPr txBox="1"/>
          <p:nvPr/>
        </p:nvSpPr>
        <p:spPr>
          <a:xfrm>
            <a:off x="5536548" y="4309028"/>
            <a:ext cx="1496595" cy="221599"/>
          </a:xfrm>
          <a:prstGeom prst="rect">
            <a:avLst/>
          </a:prstGeom>
          <a:solidFill>
            <a:srgbClr val="00B050"/>
          </a:solidFill>
          <a:ln w="19050">
            <a:solidFill>
              <a:schemeClr val="tx1"/>
            </a:solidFill>
          </a:ln>
        </p:spPr>
        <p:txBody>
          <a:bodyPr wrap="square" rtlCol="0" anchor="ctr">
            <a:spAutoFit/>
          </a:bodyPr>
          <a:lstStyle/>
          <a:p>
            <a:pPr algn="ctr" defTabSz="195938">
              <a:defRPr/>
            </a:pPr>
            <a:r>
              <a:rPr kumimoji="1" lang="ja-JP" altLang="en-US" sz="840" b="1" dirty="0">
                <a:solidFill>
                  <a:prstClr val="white"/>
                </a:solidFill>
                <a:latin typeface="メイリオ" panose="020B0604030504040204" pitchFamily="50" charset="-128"/>
                <a:ea typeface="メイリオ" panose="020B0604030504040204" pitchFamily="50" charset="-128"/>
              </a:rPr>
              <a:t>努力義務</a:t>
            </a:r>
            <a:endParaRPr kumimoji="1" lang="en-US" altLang="ja-JP" sz="840" b="1" dirty="0">
              <a:solidFill>
                <a:prstClr val="white"/>
              </a:solidFill>
              <a:latin typeface="メイリオ" panose="020B0604030504040204" pitchFamily="50" charset="-128"/>
              <a:ea typeface="メイリオ" panose="020B0604030504040204" pitchFamily="50" charset="-128"/>
            </a:endParaRPr>
          </a:p>
        </p:txBody>
      </p:sp>
      <p:sp>
        <p:nvSpPr>
          <p:cNvPr id="95" name="テキスト ボックス 94">
            <a:extLst>
              <a:ext uri="{FF2B5EF4-FFF2-40B4-BE49-F238E27FC236}">
                <a16:creationId xmlns:a16="http://schemas.microsoft.com/office/drawing/2014/main" id="{E7156DD8-203D-42B8-9694-AEDF893F3391}"/>
              </a:ext>
            </a:extLst>
          </p:cNvPr>
          <p:cNvSpPr txBox="1"/>
          <p:nvPr/>
        </p:nvSpPr>
        <p:spPr>
          <a:xfrm>
            <a:off x="5472000" y="3201416"/>
            <a:ext cx="1656000" cy="252000"/>
          </a:xfrm>
          <a:prstGeom prst="rect">
            <a:avLst/>
          </a:prstGeom>
          <a:noFill/>
          <a:ln w="19050">
            <a:solidFill>
              <a:schemeClr val="tx1"/>
            </a:solidFill>
          </a:ln>
        </p:spPr>
        <p:txBody>
          <a:bodyPr wrap="square" rtlCol="0" anchor="ctr">
            <a:spAutoFit/>
          </a:bodyPr>
          <a:lstStyle/>
          <a:p>
            <a:pPr algn="ctr" defTabSz="195938">
              <a:defRPr/>
            </a:pPr>
            <a:r>
              <a:rPr kumimoji="1" lang="ja-JP" altLang="en-US" sz="840" b="1" dirty="0">
                <a:solidFill>
                  <a:prstClr val="black"/>
                </a:solidFill>
                <a:latin typeface="メイリオ" panose="020B0604030504040204" pitchFamily="50" charset="-128"/>
                <a:ea typeface="メイリオ" panose="020B0604030504040204" pitchFamily="50" charset="-128"/>
              </a:rPr>
              <a:t>高齢者医療確保法</a:t>
            </a:r>
          </a:p>
        </p:txBody>
      </p:sp>
      <p:sp>
        <p:nvSpPr>
          <p:cNvPr id="96" name="テキスト ボックス 95">
            <a:extLst>
              <a:ext uri="{FF2B5EF4-FFF2-40B4-BE49-F238E27FC236}">
                <a16:creationId xmlns:a16="http://schemas.microsoft.com/office/drawing/2014/main" id="{2B474A0D-009E-486F-BD20-B455EE24E174}"/>
              </a:ext>
            </a:extLst>
          </p:cNvPr>
          <p:cNvSpPr txBox="1"/>
          <p:nvPr/>
        </p:nvSpPr>
        <p:spPr>
          <a:xfrm>
            <a:off x="5472000" y="2943878"/>
            <a:ext cx="1656000" cy="252000"/>
          </a:xfrm>
          <a:prstGeom prst="rect">
            <a:avLst/>
          </a:prstGeom>
          <a:noFill/>
          <a:ln w="19050">
            <a:solidFill>
              <a:schemeClr val="tx1"/>
            </a:solidFill>
          </a:ln>
        </p:spPr>
        <p:txBody>
          <a:bodyPr wrap="square" rtlCol="0" anchor="ctr">
            <a:spAutoFit/>
          </a:bodyPr>
          <a:lstStyle/>
          <a:p>
            <a:pPr algn="ctr" defTabSz="195938">
              <a:defRPr/>
            </a:pPr>
            <a:r>
              <a:rPr kumimoji="1" lang="ja-JP" altLang="en-US" sz="840" b="1" dirty="0">
                <a:solidFill>
                  <a:prstClr val="black"/>
                </a:solidFill>
                <a:latin typeface="メイリオ" panose="020B0604030504040204" pitchFamily="50" charset="-128"/>
                <a:ea typeface="メイリオ" panose="020B0604030504040204" pitchFamily="50" charset="-128"/>
              </a:rPr>
              <a:t>特定健診</a:t>
            </a:r>
          </a:p>
        </p:txBody>
      </p:sp>
      <p:sp>
        <p:nvSpPr>
          <p:cNvPr id="97" name="テキスト ボックス 96">
            <a:extLst>
              <a:ext uri="{FF2B5EF4-FFF2-40B4-BE49-F238E27FC236}">
                <a16:creationId xmlns:a16="http://schemas.microsoft.com/office/drawing/2014/main" id="{3DE03944-6CEF-473D-B9A5-23323A071580}"/>
              </a:ext>
            </a:extLst>
          </p:cNvPr>
          <p:cNvSpPr txBox="1"/>
          <p:nvPr/>
        </p:nvSpPr>
        <p:spPr>
          <a:xfrm>
            <a:off x="5472000" y="3463934"/>
            <a:ext cx="1656000" cy="252000"/>
          </a:xfrm>
          <a:prstGeom prst="rect">
            <a:avLst/>
          </a:prstGeom>
          <a:solidFill>
            <a:srgbClr val="00B050"/>
          </a:solidFill>
          <a:ln w="19050">
            <a:solidFill>
              <a:schemeClr val="tx1"/>
            </a:solidFill>
          </a:ln>
        </p:spPr>
        <p:txBody>
          <a:bodyPr wrap="square" rtlCol="0" anchor="ctr">
            <a:spAutoFit/>
          </a:bodyPr>
          <a:lstStyle/>
          <a:p>
            <a:pPr algn="ctr" defTabSz="195938">
              <a:defRPr/>
            </a:pPr>
            <a:r>
              <a:rPr kumimoji="1" lang="ja-JP" altLang="en-US" sz="840" b="1" dirty="0">
                <a:solidFill>
                  <a:prstClr val="white"/>
                </a:solidFill>
                <a:latin typeface="メイリオ" panose="020B0604030504040204" pitchFamily="50" charset="-128"/>
                <a:ea typeface="メイリオ" panose="020B0604030504040204" pitchFamily="50" charset="-128"/>
              </a:rPr>
              <a:t>質問票のみ</a:t>
            </a:r>
            <a:endParaRPr kumimoji="1" lang="en-US" altLang="ja-JP" sz="840" b="1" dirty="0">
              <a:solidFill>
                <a:prstClr val="white"/>
              </a:solidFill>
              <a:latin typeface="メイリオ" panose="020B0604030504040204" pitchFamily="50" charset="-128"/>
              <a:ea typeface="メイリオ" panose="020B0604030504040204" pitchFamily="50" charset="-128"/>
            </a:endParaRPr>
          </a:p>
        </p:txBody>
      </p:sp>
      <p:sp>
        <p:nvSpPr>
          <p:cNvPr id="98" name="テキスト ボックス 97">
            <a:extLst>
              <a:ext uri="{FF2B5EF4-FFF2-40B4-BE49-F238E27FC236}">
                <a16:creationId xmlns:a16="http://schemas.microsoft.com/office/drawing/2014/main" id="{0F92A2DA-A3FD-41BC-B936-B7E357185AE9}"/>
              </a:ext>
            </a:extLst>
          </p:cNvPr>
          <p:cNvSpPr txBox="1"/>
          <p:nvPr/>
        </p:nvSpPr>
        <p:spPr>
          <a:xfrm>
            <a:off x="1224000" y="3229010"/>
            <a:ext cx="3026766" cy="813428"/>
          </a:xfrm>
          <a:prstGeom prst="rect">
            <a:avLst/>
          </a:prstGeom>
          <a:solidFill>
            <a:schemeClr val="bg1"/>
          </a:solidFill>
          <a:ln w="28575">
            <a:solidFill>
              <a:srgbClr val="00B050"/>
            </a:solidFill>
          </a:ln>
        </p:spPr>
        <p:txBody>
          <a:bodyPr wrap="square" rtlCol="0" anchor="ctr">
            <a:spAutoFit/>
          </a:bodyPr>
          <a:lstStyle/>
          <a:p>
            <a:pPr defTabSz="195938">
              <a:defRPr/>
            </a:pPr>
            <a:endParaRPr kumimoji="1" lang="en-US" altLang="ja-JP" sz="343" b="1" dirty="0">
              <a:solidFill>
                <a:srgbClr val="00B050"/>
              </a:solidFill>
              <a:latin typeface="メイリオ" panose="020B0604030504040204" pitchFamily="50" charset="-128"/>
              <a:ea typeface="メイリオ" panose="020B0604030504040204" pitchFamily="50" charset="-128"/>
            </a:endParaRPr>
          </a:p>
          <a:p>
            <a:pPr defTabSz="195938">
              <a:defRPr/>
            </a:pPr>
            <a:r>
              <a:rPr kumimoji="1" lang="ja-JP" altLang="en-US" sz="1000" b="1" dirty="0">
                <a:solidFill>
                  <a:srgbClr val="00B050"/>
                </a:solidFill>
                <a:latin typeface="メイリオ" panose="020B0604030504040204" pitchFamily="50" charset="-128"/>
                <a:ea typeface="メイリオ" panose="020B0604030504040204" pitchFamily="50" charset="-128"/>
              </a:rPr>
              <a:t>骨太の方針にも「生涯を通じた歯科健診の充実」とされている一方、歯科健診が義務化されているのは、乳幼児から児童・生徒までであり、制度的に不十分である。</a:t>
            </a:r>
            <a:endParaRPr kumimoji="1" lang="en-US" altLang="ja-JP" sz="1000" b="1" dirty="0">
              <a:solidFill>
                <a:srgbClr val="00B050"/>
              </a:solidFill>
              <a:latin typeface="メイリオ" panose="020B0604030504040204" pitchFamily="50" charset="-128"/>
              <a:ea typeface="メイリオ" panose="020B0604030504040204" pitchFamily="50" charset="-128"/>
            </a:endParaRPr>
          </a:p>
          <a:p>
            <a:pPr defTabSz="195938">
              <a:defRPr/>
            </a:pPr>
            <a:r>
              <a:rPr kumimoji="1" lang="ja-JP" altLang="en-US" sz="343" b="1" dirty="0">
                <a:solidFill>
                  <a:srgbClr val="00B050"/>
                </a:solidFill>
                <a:latin typeface="メイリオ" panose="020B0604030504040204" pitchFamily="50" charset="-128"/>
                <a:ea typeface="メイリオ" panose="020B0604030504040204" pitchFamily="50" charset="-128"/>
              </a:rPr>
              <a:t>　　　　　　　　　　　　　　　　　　　　　　　　　　　　　　　　　　　　　　　　　　　　　　　　　　　　　　　</a:t>
            </a:r>
            <a:endParaRPr kumimoji="1" lang="en-US" altLang="ja-JP" sz="343" b="1" dirty="0">
              <a:solidFill>
                <a:srgbClr val="00B050"/>
              </a:solidFill>
              <a:latin typeface="メイリオ" panose="020B0604030504040204" pitchFamily="50" charset="-128"/>
              <a:ea typeface="メイリオ" panose="020B0604030504040204" pitchFamily="50" charset="-128"/>
            </a:endParaRPr>
          </a:p>
        </p:txBody>
      </p:sp>
      <p:sp>
        <p:nvSpPr>
          <p:cNvPr id="99" name="右中かっこ 98">
            <a:extLst>
              <a:ext uri="{FF2B5EF4-FFF2-40B4-BE49-F238E27FC236}">
                <a16:creationId xmlns:a16="http://schemas.microsoft.com/office/drawing/2014/main" id="{14E0B0F6-9911-4A03-9618-28C51007243B}"/>
              </a:ext>
            </a:extLst>
          </p:cNvPr>
          <p:cNvSpPr/>
          <p:nvPr/>
        </p:nvSpPr>
        <p:spPr>
          <a:xfrm rot="5400000">
            <a:off x="3117495" y="2068968"/>
            <a:ext cx="276999" cy="1989270"/>
          </a:xfrm>
          <a:prstGeom prst="rightBrace">
            <a:avLst>
              <a:gd name="adj1" fmla="val 38463"/>
              <a:gd name="adj2" fmla="val 50239"/>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95938">
              <a:defRPr/>
            </a:pPr>
            <a:r>
              <a:rPr kumimoji="1" lang="ja-JP" altLang="en-US" sz="771" dirty="0">
                <a:solidFill>
                  <a:prstClr val="black"/>
                </a:solidFill>
                <a:latin typeface="メイリオ" panose="020B0604030504040204" pitchFamily="50" charset="-128"/>
                <a:ea typeface="メイリオ" panose="020B0604030504040204" pitchFamily="50" charset="-128"/>
              </a:rPr>
              <a:t>　　　　　</a:t>
            </a:r>
          </a:p>
        </p:txBody>
      </p:sp>
      <p:sp>
        <p:nvSpPr>
          <p:cNvPr id="101" name="テキスト ボックス 100">
            <a:extLst>
              <a:ext uri="{FF2B5EF4-FFF2-40B4-BE49-F238E27FC236}">
                <a16:creationId xmlns:a16="http://schemas.microsoft.com/office/drawing/2014/main" id="{C43EB475-D4C2-465A-9AA8-A4348FC3190F}"/>
              </a:ext>
            </a:extLst>
          </p:cNvPr>
          <p:cNvSpPr txBox="1"/>
          <p:nvPr/>
        </p:nvSpPr>
        <p:spPr>
          <a:xfrm>
            <a:off x="4392000" y="4662668"/>
            <a:ext cx="3699422" cy="252000"/>
          </a:xfrm>
          <a:prstGeom prst="rect">
            <a:avLst/>
          </a:prstGeom>
          <a:noFill/>
          <a:ln w="28575">
            <a:solidFill>
              <a:srgbClr val="00B0F0"/>
            </a:solidFill>
          </a:ln>
        </p:spPr>
        <p:txBody>
          <a:bodyPr wrap="square" rtlCol="0" anchor="ctr">
            <a:spAutoFit/>
          </a:bodyPr>
          <a:lstStyle/>
          <a:p>
            <a:pPr algn="ctr" defTabSz="195938">
              <a:defRPr/>
            </a:pPr>
            <a:r>
              <a:rPr kumimoji="1" lang="ja-JP" altLang="en-US" sz="840" b="1" dirty="0">
                <a:solidFill>
                  <a:prstClr val="black"/>
                </a:solidFill>
                <a:latin typeface="メイリオ" panose="020B0604030504040204" pitchFamily="50" charset="-128"/>
                <a:ea typeface="メイリオ" panose="020B0604030504040204" pitchFamily="50" charset="-128"/>
              </a:rPr>
              <a:t>歯科特殊健診</a:t>
            </a:r>
          </a:p>
        </p:txBody>
      </p:sp>
      <p:sp>
        <p:nvSpPr>
          <p:cNvPr id="102" name="テキスト ボックス 101">
            <a:extLst>
              <a:ext uri="{FF2B5EF4-FFF2-40B4-BE49-F238E27FC236}">
                <a16:creationId xmlns:a16="http://schemas.microsoft.com/office/drawing/2014/main" id="{3829D79E-00DC-4C5E-825E-48FF208B8617}"/>
              </a:ext>
            </a:extLst>
          </p:cNvPr>
          <p:cNvSpPr txBox="1"/>
          <p:nvPr/>
        </p:nvSpPr>
        <p:spPr>
          <a:xfrm>
            <a:off x="4392000" y="4902532"/>
            <a:ext cx="3699422" cy="252000"/>
          </a:xfrm>
          <a:prstGeom prst="rect">
            <a:avLst/>
          </a:prstGeom>
          <a:noFill/>
          <a:ln w="28575">
            <a:solidFill>
              <a:srgbClr val="00B0F0"/>
            </a:solidFill>
          </a:ln>
        </p:spPr>
        <p:txBody>
          <a:bodyPr wrap="square" rtlCol="0" anchor="ctr">
            <a:spAutoFit/>
          </a:bodyPr>
          <a:lstStyle/>
          <a:p>
            <a:pPr algn="ctr" defTabSz="195938">
              <a:defRPr/>
            </a:pPr>
            <a:r>
              <a:rPr kumimoji="1" lang="ja-JP" altLang="en-US" sz="840" b="1" dirty="0">
                <a:solidFill>
                  <a:prstClr val="black"/>
                </a:solidFill>
                <a:latin typeface="メイリオ" panose="020B0604030504040204" pitchFamily="50" charset="-128"/>
                <a:ea typeface="メイリオ" panose="020B0604030504040204" pitchFamily="50" charset="-128"/>
              </a:rPr>
              <a:t>労働安全衛生法</a:t>
            </a:r>
          </a:p>
        </p:txBody>
      </p:sp>
      <p:sp>
        <p:nvSpPr>
          <p:cNvPr id="103" name="テキスト ボックス 102">
            <a:extLst>
              <a:ext uri="{FF2B5EF4-FFF2-40B4-BE49-F238E27FC236}">
                <a16:creationId xmlns:a16="http://schemas.microsoft.com/office/drawing/2014/main" id="{BA20E3FE-65FB-4EC1-A5BA-A833CF1787E7}"/>
              </a:ext>
            </a:extLst>
          </p:cNvPr>
          <p:cNvSpPr txBox="1"/>
          <p:nvPr/>
        </p:nvSpPr>
        <p:spPr>
          <a:xfrm>
            <a:off x="4392000" y="5142397"/>
            <a:ext cx="3699422" cy="252000"/>
          </a:xfrm>
          <a:prstGeom prst="rect">
            <a:avLst/>
          </a:prstGeom>
          <a:solidFill>
            <a:srgbClr val="FF0000"/>
          </a:solidFill>
          <a:ln w="28575">
            <a:solidFill>
              <a:srgbClr val="00B0F0"/>
            </a:solidFill>
          </a:ln>
        </p:spPr>
        <p:txBody>
          <a:bodyPr wrap="square" rtlCol="0" anchor="ctr">
            <a:spAutoFit/>
          </a:bodyPr>
          <a:lstStyle/>
          <a:p>
            <a:pPr algn="ctr" defTabSz="195938">
              <a:defRPr/>
            </a:pPr>
            <a:r>
              <a:rPr kumimoji="1" lang="ja-JP" altLang="en-US" sz="840" b="1" dirty="0">
                <a:solidFill>
                  <a:prstClr val="white"/>
                </a:solidFill>
                <a:latin typeface="メイリオ" panose="020B0604030504040204" pitchFamily="50" charset="-128"/>
                <a:ea typeface="メイリオ" panose="020B0604030504040204" pitchFamily="50" charset="-128"/>
              </a:rPr>
              <a:t>義務</a:t>
            </a:r>
            <a:endParaRPr kumimoji="1" lang="en-US" altLang="ja-JP" sz="840" b="1" dirty="0">
              <a:solidFill>
                <a:prstClr val="white"/>
              </a:solidFill>
              <a:latin typeface="メイリオ" panose="020B0604030504040204" pitchFamily="50" charset="-128"/>
              <a:ea typeface="メイリオ" panose="020B0604030504040204" pitchFamily="50" charset="-128"/>
            </a:endParaRPr>
          </a:p>
        </p:txBody>
      </p:sp>
      <p:sp>
        <p:nvSpPr>
          <p:cNvPr id="104" name="テキスト ボックス 103">
            <a:extLst>
              <a:ext uri="{FF2B5EF4-FFF2-40B4-BE49-F238E27FC236}">
                <a16:creationId xmlns:a16="http://schemas.microsoft.com/office/drawing/2014/main" id="{D7B940D6-F63E-49FE-A255-CEF4AF26E81A}"/>
              </a:ext>
            </a:extLst>
          </p:cNvPr>
          <p:cNvSpPr txBox="1"/>
          <p:nvPr/>
        </p:nvSpPr>
        <p:spPr>
          <a:xfrm>
            <a:off x="1281773" y="4601781"/>
            <a:ext cx="2750854" cy="659540"/>
          </a:xfrm>
          <a:prstGeom prst="rect">
            <a:avLst/>
          </a:prstGeom>
          <a:solidFill>
            <a:schemeClr val="bg1"/>
          </a:solidFill>
          <a:ln w="38100">
            <a:solidFill>
              <a:srgbClr val="00B0F0"/>
            </a:solidFill>
          </a:ln>
        </p:spPr>
        <p:txBody>
          <a:bodyPr wrap="square" rtlCol="0">
            <a:spAutoFit/>
          </a:bodyPr>
          <a:lstStyle/>
          <a:p>
            <a:pPr defTabSz="195938">
              <a:defRPr/>
            </a:pPr>
            <a:endParaRPr lang="en-US" altLang="ja-JP" sz="343" b="1" dirty="0">
              <a:solidFill>
                <a:srgbClr val="FF0000"/>
              </a:solidFill>
              <a:latin typeface="メイリオ" panose="020B0604030504040204" pitchFamily="50" charset="-128"/>
              <a:ea typeface="メイリオ" panose="020B0604030504040204" pitchFamily="50" charset="-128"/>
            </a:endParaRPr>
          </a:p>
          <a:p>
            <a:pPr defTabSz="195938">
              <a:defRPr/>
            </a:pPr>
            <a:r>
              <a:rPr lang="ja-JP" altLang="en-US" sz="1000" b="1" dirty="0">
                <a:solidFill>
                  <a:srgbClr val="FF0000"/>
                </a:solidFill>
                <a:latin typeface="メイリオ" panose="020B0604030504040204" pitchFamily="50" charset="-128"/>
                <a:ea typeface="メイリオ" panose="020B0604030504040204" pitchFamily="50" charset="-128"/>
              </a:rPr>
              <a:t>事業者</a:t>
            </a:r>
            <a:r>
              <a:rPr lang="ja-JP" altLang="en-US" sz="1000" b="1" dirty="0">
                <a:solidFill>
                  <a:prstClr val="black"/>
                </a:solidFill>
                <a:latin typeface="メイリオ" panose="020B0604030504040204" pitchFamily="50" charset="-128"/>
                <a:ea typeface="メイリオ" panose="020B0604030504040204" pitchFamily="50" charset="-128"/>
              </a:rPr>
              <a:t>は、政令で定める</a:t>
            </a:r>
            <a:r>
              <a:rPr lang="ja-JP" altLang="en-US" sz="1000" b="1" dirty="0">
                <a:solidFill>
                  <a:srgbClr val="FF0000"/>
                </a:solidFill>
                <a:latin typeface="メイリオ" panose="020B0604030504040204" pitchFamily="50" charset="-128"/>
                <a:ea typeface="メイリオ" panose="020B0604030504040204" pitchFamily="50" charset="-128"/>
              </a:rPr>
              <a:t>有害な業務に従事する労働者</a:t>
            </a:r>
            <a:r>
              <a:rPr lang="ja-JP" altLang="en-US" sz="1000" b="1" dirty="0">
                <a:solidFill>
                  <a:prstClr val="black"/>
                </a:solidFill>
                <a:latin typeface="メイリオ" panose="020B0604030504040204" pitchFamily="50" charset="-128"/>
                <a:ea typeface="メイリオ" panose="020B0604030504040204" pitchFamily="50" charset="-128"/>
              </a:rPr>
              <a:t>に対し、</a:t>
            </a:r>
            <a:r>
              <a:rPr lang="ja-JP" altLang="en-US" sz="1000" b="1" dirty="0">
                <a:solidFill>
                  <a:srgbClr val="FF0000"/>
                </a:solidFill>
                <a:latin typeface="メイリオ" panose="020B0604030504040204" pitchFamily="50" charset="-128"/>
                <a:ea typeface="メイリオ" panose="020B0604030504040204" pitchFamily="50" charset="-128"/>
              </a:rPr>
              <a:t>歯科医師による健康診断</a:t>
            </a:r>
            <a:r>
              <a:rPr lang="ja-JP" altLang="en-US" sz="1000" b="1" dirty="0">
                <a:solidFill>
                  <a:prstClr val="black"/>
                </a:solidFill>
                <a:latin typeface="メイリオ" panose="020B0604030504040204" pitchFamily="50" charset="-128"/>
                <a:ea typeface="メイリオ" panose="020B0604030504040204" pitchFamily="50" charset="-128"/>
              </a:rPr>
              <a:t>を行なわなければならない。</a:t>
            </a:r>
            <a:endParaRPr lang="en-US" altLang="ja-JP" sz="1000" b="1" dirty="0">
              <a:solidFill>
                <a:prstClr val="black"/>
              </a:solidFill>
              <a:latin typeface="メイリオ" panose="020B0604030504040204" pitchFamily="50" charset="-128"/>
              <a:ea typeface="メイリオ" panose="020B0604030504040204" pitchFamily="50" charset="-128"/>
            </a:endParaRPr>
          </a:p>
          <a:p>
            <a:pPr defTabSz="195938">
              <a:defRPr/>
            </a:pPr>
            <a:endParaRPr lang="en-US" altLang="ja-JP" sz="343" b="1" dirty="0">
              <a:solidFill>
                <a:prstClr val="black"/>
              </a:solidFill>
              <a:latin typeface="メイリオ" panose="020B0604030504040204" pitchFamily="50" charset="-128"/>
              <a:ea typeface="メイリオ" panose="020B0604030504040204" pitchFamily="50" charset="-128"/>
            </a:endParaRPr>
          </a:p>
        </p:txBody>
      </p:sp>
      <p:cxnSp>
        <p:nvCxnSpPr>
          <p:cNvPr id="105" name="直線コネクタ 104">
            <a:extLst>
              <a:ext uri="{FF2B5EF4-FFF2-40B4-BE49-F238E27FC236}">
                <a16:creationId xmlns:a16="http://schemas.microsoft.com/office/drawing/2014/main" id="{040F4732-3FD2-4D8F-95CC-18F159C314C8}"/>
              </a:ext>
            </a:extLst>
          </p:cNvPr>
          <p:cNvCxnSpPr>
            <a:cxnSpLocks/>
          </p:cNvCxnSpPr>
          <p:nvPr/>
        </p:nvCxnSpPr>
        <p:spPr>
          <a:xfrm>
            <a:off x="4336808" y="2887877"/>
            <a:ext cx="0" cy="2668192"/>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8" name="テキスト ボックス 107">
            <a:extLst>
              <a:ext uri="{FF2B5EF4-FFF2-40B4-BE49-F238E27FC236}">
                <a16:creationId xmlns:a16="http://schemas.microsoft.com/office/drawing/2014/main" id="{070EA23C-3014-430B-9426-99F9FBCA2BD9}"/>
              </a:ext>
            </a:extLst>
          </p:cNvPr>
          <p:cNvSpPr txBox="1"/>
          <p:nvPr/>
        </p:nvSpPr>
        <p:spPr>
          <a:xfrm>
            <a:off x="1224000" y="2657170"/>
            <a:ext cx="936000" cy="252000"/>
          </a:xfrm>
          <a:prstGeom prst="rect">
            <a:avLst/>
          </a:prstGeom>
          <a:solidFill>
            <a:srgbClr val="00B050"/>
          </a:solidFill>
          <a:ln w="19050">
            <a:solidFill>
              <a:schemeClr val="tx1"/>
            </a:solidFill>
          </a:ln>
        </p:spPr>
        <p:txBody>
          <a:bodyPr wrap="square" rtlCol="0" anchor="ctr">
            <a:spAutoFit/>
          </a:bodyPr>
          <a:lstStyle/>
          <a:p>
            <a:pPr algn="ctr" defTabSz="195938">
              <a:defRPr/>
            </a:pPr>
            <a:r>
              <a:rPr kumimoji="1" lang="ja-JP" altLang="en-US" sz="840" b="1" dirty="0">
                <a:solidFill>
                  <a:prstClr val="white"/>
                </a:solidFill>
                <a:latin typeface="メイリオ" panose="020B0604030504040204" pitchFamily="50" charset="-128"/>
                <a:ea typeface="メイリオ" panose="020B0604030504040204" pitchFamily="50" charset="-128"/>
              </a:rPr>
              <a:t>努力義務</a:t>
            </a:r>
            <a:endParaRPr kumimoji="1" lang="en-US" altLang="ja-JP" sz="840" b="1" dirty="0">
              <a:solidFill>
                <a:prstClr val="white"/>
              </a:solidFill>
              <a:latin typeface="メイリオ" panose="020B0604030504040204" pitchFamily="50" charset="-128"/>
              <a:ea typeface="メイリオ" panose="020B0604030504040204" pitchFamily="50" charset="-128"/>
            </a:endParaRPr>
          </a:p>
        </p:txBody>
      </p:sp>
      <p:sp>
        <p:nvSpPr>
          <p:cNvPr id="109" name="テキスト ボックス 108">
            <a:extLst>
              <a:ext uri="{FF2B5EF4-FFF2-40B4-BE49-F238E27FC236}">
                <a16:creationId xmlns:a16="http://schemas.microsoft.com/office/drawing/2014/main" id="{D9BD992D-ACBB-4319-8DB0-E336768C3FD6}"/>
              </a:ext>
            </a:extLst>
          </p:cNvPr>
          <p:cNvSpPr txBox="1"/>
          <p:nvPr/>
        </p:nvSpPr>
        <p:spPr>
          <a:xfrm>
            <a:off x="2268000" y="2659276"/>
            <a:ext cx="936000" cy="252000"/>
          </a:xfrm>
          <a:prstGeom prst="rect">
            <a:avLst/>
          </a:prstGeom>
          <a:solidFill>
            <a:srgbClr val="FF0000"/>
          </a:solidFill>
          <a:ln w="19050">
            <a:solidFill>
              <a:schemeClr val="tx1"/>
            </a:solidFill>
          </a:ln>
        </p:spPr>
        <p:txBody>
          <a:bodyPr wrap="square" rtlCol="0" anchor="ctr">
            <a:spAutoFit/>
          </a:bodyPr>
          <a:lstStyle/>
          <a:p>
            <a:pPr algn="ctr" defTabSz="195938">
              <a:defRPr/>
            </a:pPr>
            <a:r>
              <a:rPr kumimoji="1" lang="ja-JP" altLang="en-US" sz="840" b="1" dirty="0">
                <a:solidFill>
                  <a:prstClr val="white"/>
                </a:solidFill>
                <a:latin typeface="メイリオ" panose="020B0604030504040204" pitchFamily="50" charset="-128"/>
                <a:ea typeface="メイリオ" panose="020B0604030504040204" pitchFamily="50" charset="-128"/>
              </a:rPr>
              <a:t>義務</a:t>
            </a:r>
            <a:endParaRPr kumimoji="1" lang="en-US" altLang="ja-JP" sz="840" b="1" dirty="0">
              <a:solidFill>
                <a:prstClr val="white"/>
              </a:solidFill>
              <a:latin typeface="メイリオ" panose="020B0604030504040204" pitchFamily="50" charset="-128"/>
              <a:ea typeface="メイリオ" panose="020B0604030504040204" pitchFamily="50" charset="-128"/>
            </a:endParaRPr>
          </a:p>
        </p:txBody>
      </p:sp>
      <p:sp>
        <p:nvSpPr>
          <p:cNvPr id="110" name="テキスト ボックス 109">
            <a:extLst>
              <a:ext uri="{FF2B5EF4-FFF2-40B4-BE49-F238E27FC236}">
                <a16:creationId xmlns:a16="http://schemas.microsoft.com/office/drawing/2014/main" id="{E773B789-7A04-4B60-BA24-269329E44C40}"/>
              </a:ext>
            </a:extLst>
          </p:cNvPr>
          <p:cNvSpPr txBox="1"/>
          <p:nvPr/>
        </p:nvSpPr>
        <p:spPr>
          <a:xfrm>
            <a:off x="4392000" y="2659279"/>
            <a:ext cx="936000" cy="252000"/>
          </a:xfrm>
          <a:prstGeom prst="rect">
            <a:avLst/>
          </a:prstGeom>
          <a:solidFill>
            <a:srgbClr val="00B050"/>
          </a:solidFill>
          <a:ln w="19050">
            <a:solidFill>
              <a:schemeClr val="tx1"/>
            </a:solidFill>
          </a:ln>
        </p:spPr>
        <p:txBody>
          <a:bodyPr wrap="square" rtlCol="0" anchor="ctr">
            <a:spAutoFit/>
          </a:bodyPr>
          <a:lstStyle/>
          <a:p>
            <a:pPr algn="ctr" defTabSz="195938">
              <a:defRPr/>
            </a:pPr>
            <a:r>
              <a:rPr kumimoji="1" lang="ja-JP" altLang="en-US" sz="840" b="1" dirty="0">
                <a:solidFill>
                  <a:prstClr val="white"/>
                </a:solidFill>
                <a:latin typeface="メイリオ" panose="020B0604030504040204" pitchFamily="50" charset="-128"/>
                <a:ea typeface="メイリオ" panose="020B0604030504040204" pitchFamily="50" charset="-128"/>
              </a:rPr>
              <a:t>努力義務</a:t>
            </a:r>
            <a:endParaRPr kumimoji="1" lang="en-US" altLang="ja-JP" sz="840" b="1" dirty="0">
              <a:solidFill>
                <a:prstClr val="white"/>
              </a:solidFill>
              <a:latin typeface="メイリオ" panose="020B0604030504040204" pitchFamily="50" charset="-128"/>
              <a:ea typeface="メイリオ" panose="020B0604030504040204" pitchFamily="50" charset="-128"/>
            </a:endParaRPr>
          </a:p>
        </p:txBody>
      </p:sp>
      <p:sp>
        <p:nvSpPr>
          <p:cNvPr id="111" name="テキスト ボックス 110">
            <a:extLst>
              <a:ext uri="{FF2B5EF4-FFF2-40B4-BE49-F238E27FC236}">
                <a16:creationId xmlns:a16="http://schemas.microsoft.com/office/drawing/2014/main" id="{2F211FB7-A6D2-4745-937B-A1DCBDFB0E54}"/>
              </a:ext>
            </a:extLst>
          </p:cNvPr>
          <p:cNvSpPr txBox="1"/>
          <p:nvPr/>
        </p:nvSpPr>
        <p:spPr>
          <a:xfrm>
            <a:off x="5472000" y="2657170"/>
            <a:ext cx="1656000" cy="252000"/>
          </a:xfrm>
          <a:prstGeom prst="rect">
            <a:avLst/>
          </a:prstGeom>
          <a:solidFill>
            <a:srgbClr val="00B050"/>
          </a:solidFill>
          <a:ln w="19050">
            <a:solidFill>
              <a:schemeClr val="tx1"/>
            </a:solidFill>
          </a:ln>
        </p:spPr>
        <p:txBody>
          <a:bodyPr wrap="square" rtlCol="0" anchor="ctr">
            <a:spAutoFit/>
          </a:bodyPr>
          <a:lstStyle/>
          <a:p>
            <a:pPr algn="ctr" defTabSz="195938">
              <a:defRPr/>
            </a:pPr>
            <a:r>
              <a:rPr kumimoji="1" lang="ja-JP" altLang="en-US" sz="840" b="1" dirty="0">
                <a:solidFill>
                  <a:prstClr val="white"/>
                </a:solidFill>
                <a:latin typeface="メイリオ" panose="020B0604030504040204" pitchFamily="50" charset="-128"/>
                <a:ea typeface="メイリオ" panose="020B0604030504040204" pitchFamily="50" charset="-128"/>
              </a:rPr>
              <a:t>努力義務</a:t>
            </a:r>
            <a:endParaRPr kumimoji="1" lang="en-US" altLang="ja-JP" sz="840" b="1" dirty="0">
              <a:solidFill>
                <a:prstClr val="white"/>
              </a:solidFill>
              <a:latin typeface="メイリオ" panose="020B0604030504040204" pitchFamily="50" charset="-128"/>
              <a:ea typeface="メイリオ" panose="020B0604030504040204" pitchFamily="50" charset="-128"/>
            </a:endParaRPr>
          </a:p>
        </p:txBody>
      </p:sp>
      <p:sp>
        <p:nvSpPr>
          <p:cNvPr id="112" name="テキスト ボックス 111">
            <a:extLst>
              <a:ext uri="{FF2B5EF4-FFF2-40B4-BE49-F238E27FC236}">
                <a16:creationId xmlns:a16="http://schemas.microsoft.com/office/drawing/2014/main" id="{462FBAB7-4071-487C-BB62-1F4720B6CD69}"/>
              </a:ext>
            </a:extLst>
          </p:cNvPr>
          <p:cNvSpPr txBox="1"/>
          <p:nvPr/>
        </p:nvSpPr>
        <p:spPr>
          <a:xfrm>
            <a:off x="3312000" y="2657169"/>
            <a:ext cx="936000" cy="252000"/>
          </a:xfrm>
          <a:prstGeom prst="rect">
            <a:avLst/>
          </a:prstGeom>
          <a:solidFill>
            <a:srgbClr val="FF0000"/>
          </a:solidFill>
          <a:ln w="19050">
            <a:solidFill>
              <a:schemeClr val="tx1"/>
            </a:solidFill>
          </a:ln>
        </p:spPr>
        <p:txBody>
          <a:bodyPr wrap="square" rtlCol="0" anchor="ctr">
            <a:spAutoFit/>
          </a:bodyPr>
          <a:lstStyle/>
          <a:p>
            <a:pPr algn="ctr" defTabSz="195938">
              <a:defRPr/>
            </a:pPr>
            <a:r>
              <a:rPr kumimoji="1" lang="ja-JP" altLang="en-US" sz="840" b="1" dirty="0">
                <a:solidFill>
                  <a:prstClr val="white"/>
                </a:solidFill>
                <a:latin typeface="メイリオ" panose="020B0604030504040204" pitchFamily="50" charset="-128"/>
                <a:ea typeface="メイリオ" panose="020B0604030504040204" pitchFamily="50" charset="-128"/>
              </a:rPr>
              <a:t>義務</a:t>
            </a:r>
            <a:endParaRPr kumimoji="1" lang="en-US" altLang="ja-JP" sz="840" b="1" dirty="0">
              <a:solidFill>
                <a:prstClr val="white"/>
              </a:solidFill>
              <a:latin typeface="メイリオ" panose="020B0604030504040204" pitchFamily="50" charset="-128"/>
              <a:ea typeface="メイリオ" panose="020B0604030504040204" pitchFamily="50" charset="-128"/>
            </a:endParaRPr>
          </a:p>
        </p:txBody>
      </p:sp>
      <p:sp>
        <p:nvSpPr>
          <p:cNvPr id="113" name="テキスト ボックス 112">
            <a:extLst>
              <a:ext uri="{FF2B5EF4-FFF2-40B4-BE49-F238E27FC236}">
                <a16:creationId xmlns:a16="http://schemas.microsoft.com/office/drawing/2014/main" id="{BD8E5B9A-9732-4CE5-947E-9F3A3A4DD5F9}"/>
              </a:ext>
            </a:extLst>
          </p:cNvPr>
          <p:cNvSpPr txBox="1"/>
          <p:nvPr/>
        </p:nvSpPr>
        <p:spPr>
          <a:xfrm>
            <a:off x="7272000" y="2659982"/>
            <a:ext cx="972000" cy="252000"/>
          </a:xfrm>
          <a:prstGeom prst="rect">
            <a:avLst/>
          </a:prstGeom>
          <a:solidFill>
            <a:srgbClr val="00B050"/>
          </a:solidFill>
          <a:ln w="19050">
            <a:solidFill>
              <a:schemeClr val="tx1"/>
            </a:solidFill>
          </a:ln>
        </p:spPr>
        <p:txBody>
          <a:bodyPr wrap="square" rtlCol="0" anchor="ctr">
            <a:spAutoFit/>
          </a:bodyPr>
          <a:lstStyle/>
          <a:p>
            <a:pPr algn="ctr" defTabSz="195938">
              <a:defRPr/>
            </a:pPr>
            <a:r>
              <a:rPr kumimoji="1" lang="ja-JP" altLang="en-US" sz="840" b="1" dirty="0">
                <a:solidFill>
                  <a:prstClr val="white"/>
                </a:solidFill>
                <a:latin typeface="メイリオ" panose="020B0604030504040204" pitchFamily="50" charset="-128"/>
                <a:ea typeface="メイリオ" panose="020B0604030504040204" pitchFamily="50" charset="-128"/>
              </a:rPr>
              <a:t>努力義務</a:t>
            </a:r>
            <a:endParaRPr kumimoji="1" lang="en-US" altLang="ja-JP" sz="840" b="1" dirty="0">
              <a:solidFill>
                <a:prstClr val="white"/>
              </a:solidFill>
              <a:latin typeface="メイリオ" panose="020B0604030504040204" pitchFamily="50" charset="-128"/>
              <a:ea typeface="メイリオ" panose="020B0604030504040204" pitchFamily="50" charset="-128"/>
            </a:endParaRPr>
          </a:p>
        </p:txBody>
      </p:sp>
      <p:sp>
        <p:nvSpPr>
          <p:cNvPr id="114" name="右中かっこ 113">
            <a:extLst>
              <a:ext uri="{FF2B5EF4-FFF2-40B4-BE49-F238E27FC236}">
                <a16:creationId xmlns:a16="http://schemas.microsoft.com/office/drawing/2014/main" id="{FA55FD6B-DC0D-4F35-823D-5AF6B0F4FF7A}"/>
              </a:ext>
            </a:extLst>
          </p:cNvPr>
          <p:cNvSpPr/>
          <p:nvPr/>
        </p:nvSpPr>
        <p:spPr>
          <a:xfrm rot="10800000">
            <a:off x="4062732" y="4731425"/>
            <a:ext cx="218070" cy="654004"/>
          </a:xfrm>
          <a:prstGeom prst="rightBrace">
            <a:avLst>
              <a:gd name="adj1" fmla="val 20233"/>
              <a:gd name="adj2" fmla="val 51959"/>
            </a:avLst>
          </a:prstGeom>
          <a:ln w="635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95938">
              <a:defRPr/>
            </a:pPr>
            <a:endParaRPr kumimoji="1" lang="ja-JP" altLang="en-US" sz="771">
              <a:solidFill>
                <a:prstClr val="black"/>
              </a:solidFill>
              <a:latin typeface="メイリオ" panose="020B0604030504040204" pitchFamily="50" charset="-128"/>
              <a:ea typeface="メイリオ" panose="020B0604030504040204" pitchFamily="50" charset="-128"/>
            </a:endParaRPr>
          </a:p>
        </p:txBody>
      </p:sp>
      <p:pic>
        <p:nvPicPr>
          <p:cNvPr id="115" name="図 114" descr="写真, 座る, 小さい, クマ が含まれている画像&#10;&#10;自動的に生成された説明">
            <a:extLst>
              <a:ext uri="{FF2B5EF4-FFF2-40B4-BE49-F238E27FC236}">
                <a16:creationId xmlns:a16="http://schemas.microsoft.com/office/drawing/2014/main" id="{B34CDAAA-DA88-4F28-AB68-0B1BBB761B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38057" y="5605840"/>
            <a:ext cx="663906" cy="894830"/>
          </a:xfrm>
          <a:prstGeom prst="rect">
            <a:avLst/>
          </a:prstGeom>
        </p:spPr>
      </p:pic>
      <p:pic>
        <p:nvPicPr>
          <p:cNvPr id="117" name="図 116">
            <a:extLst>
              <a:ext uri="{FF2B5EF4-FFF2-40B4-BE49-F238E27FC236}">
                <a16:creationId xmlns:a16="http://schemas.microsoft.com/office/drawing/2014/main" id="{CEB9F305-2622-4E7C-85D4-9175AD33CC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863600" y="5538806"/>
            <a:ext cx="776874" cy="1015343"/>
          </a:xfrm>
          <a:prstGeom prst="rect">
            <a:avLst/>
          </a:prstGeom>
        </p:spPr>
      </p:pic>
      <p:pic>
        <p:nvPicPr>
          <p:cNvPr id="118" name="図 117">
            <a:extLst>
              <a:ext uri="{FF2B5EF4-FFF2-40B4-BE49-F238E27FC236}">
                <a16:creationId xmlns:a16="http://schemas.microsoft.com/office/drawing/2014/main" id="{4A595EE6-BC12-40D0-8491-A950596CF7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42847" y="5913438"/>
            <a:ext cx="807177" cy="562334"/>
          </a:xfrm>
          <a:prstGeom prst="rect">
            <a:avLst/>
          </a:prstGeom>
        </p:spPr>
      </p:pic>
      <p:sp>
        <p:nvSpPr>
          <p:cNvPr id="120" name="テキスト ボックス 4">
            <a:extLst>
              <a:ext uri="{FF2B5EF4-FFF2-40B4-BE49-F238E27FC236}">
                <a16:creationId xmlns:a16="http://schemas.microsoft.com/office/drawing/2014/main" id="{E174018E-320B-4D97-8257-E4DAE87D3E6B}"/>
              </a:ext>
            </a:extLst>
          </p:cNvPr>
          <p:cNvSpPr txBox="1">
            <a:spLocks noChangeArrowheads="1"/>
          </p:cNvSpPr>
          <p:nvPr/>
        </p:nvSpPr>
        <p:spPr bwMode="auto">
          <a:xfrm>
            <a:off x="0" y="632378"/>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lang="ja-JP" altLang="en-US" sz="4400" b="1" dirty="0">
                <a:solidFill>
                  <a:srgbClr val="00B050"/>
                </a:solidFill>
                <a:latin typeface="メイリオ" panose="020B0604030504040204" pitchFamily="50" charset="-128"/>
                <a:ea typeface="メイリオ" panose="020B0604030504040204" pitchFamily="50" charset="-128"/>
              </a:rPr>
              <a:t>歯医者さんにいつ行きました？</a:t>
            </a:r>
          </a:p>
        </p:txBody>
      </p:sp>
      <p:pic>
        <p:nvPicPr>
          <p:cNvPr id="121" name="Picture 2" descr="８０２０ロゴマーク">
            <a:extLst>
              <a:ext uri="{FF2B5EF4-FFF2-40B4-BE49-F238E27FC236}">
                <a16:creationId xmlns:a16="http://schemas.microsoft.com/office/drawing/2014/main" id="{C6D8329F-C91D-4C8D-A634-D9BC7E4FC62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4603" y="145634"/>
            <a:ext cx="1498406" cy="504072"/>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2" descr="独居老人のイラスト">
            <a:extLst>
              <a:ext uri="{FF2B5EF4-FFF2-40B4-BE49-F238E27FC236}">
                <a16:creationId xmlns:a16="http://schemas.microsoft.com/office/drawing/2014/main" id="{7FBCB3DD-836A-4EC3-BACD-399521F412CE}"/>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30151" b="88191" l="14750" r="59750">
                        <a14:foregroundMark x1="36500" y1="33166" x2="34750" y2="46231"/>
                        <a14:foregroundMark x1="23250" y1="84171" x2="23750" y2="77889"/>
                        <a14:foregroundMark x1="34750" y1="86181" x2="34250" y2="78894"/>
                        <a14:foregroundMark x1="42750" y1="85930" x2="36250" y2="84422"/>
                        <a14:foregroundMark x1="32750" y1="32161" x2="34750" y2="40955"/>
                        <a14:foregroundMark x1="48500" y1="39698" x2="40500" y2="41206"/>
                        <a14:foregroundMark x1="36500" y1="30151" x2="36500" y2="35930"/>
                        <a14:foregroundMark x1="21500" y1="87688" x2="22750" y2="79146"/>
                        <a14:foregroundMark x1="53750" y1="86181" x2="43000" y2="86683"/>
                        <a14:foregroundMark x1="29250" y1="87688" x2="37500" y2="86683"/>
                        <a14:foregroundMark x1="14750" y1="88191" x2="17250" y2="88191"/>
                        <a14:foregroundMark x1="50750" y1="88442" x2="46250" y2="87940"/>
                        <a14:foregroundMark x1="57250" y1="86432" x2="53000" y2="85678"/>
                        <a14:foregroundMark x1="59750" y1="86432" x2="56000" y2="86432"/>
                        <a14:foregroundMark x1="17750" y1="88191" x2="24250" y2="87186"/>
                      </a14:backgroundRemoval>
                    </a14:imgEffect>
                  </a14:imgLayer>
                </a14:imgProps>
              </a:ext>
              <a:ext uri="{28A0092B-C50C-407E-A947-70E740481C1C}">
                <a14:useLocalDpi xmlns:a14="http://schemas.microsoft.com/office/drawing/2010/main" val="0"/>
              </a:ext>
            </a:extLst>
          </a:blip>
          <a:srcRect l="13200" t="28005" r="38343" b="9512"/>
          <a:stretch/>
        </p:blipFill>
        <p:spPr bwMode="auto">
          <a:xfrm>
            <a:off x="6953693" y="5407195"/>
            <a:ext cx="934020" cy="1198366"/>
          </a:xfrm>
          <a:prstGeom prst="rect">
            <a:avLst/>
          </a:prstGeom>
          <a:noFill/>
          <a:extLst>
            <a:ext uri="{909E8E84-426E-40DD-AFC4-6F175D3DCCD1}">
              <a14:hiddenFill xmlns:a14="http://schemas.microsoft.com/office/drawing/2010/main">
                <a:solidFill>
                  <a:srgbClr val="FFFFFF"/>
                </a:solidFill>
              </a14:hiddenFill>
            </a:ext>
          </a:extLst>
        </p:spPr>
      </p:pic>
      <p:cxnSp>
        <p:nvCxnSpPr>
          <p:cNvPr id="123" name="直線コネクタ 122">
            <a:extLst>
              <a:ext uri="{FF2B5EF4-FFF2-40B4-BE49-F238E27FC236}">
                <a16:creationId xmlns:a16="http://schemas.microsoft.com/office/drawing/2014/main" id="{D7E25199-8FAF-4E09-A440-4A5FD6E8F470}"/>
              </a:ext>
            </a:extLst>
          </p:cNvPr>
          <p:cNvCxnSpPr>
            <a:cxnSpLocks/>
          </p:cNvCxnSpPr>
          <p:nvPr/>
        </p:nvCxnSpPr>
        <p:spPr>
          <a:xfrm>
            <a:off x="7200510" y="2870156"/>
            <a:ext cx="0" cy="1744374"/>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25602" name="Picture 2" descr="高校生・中学生のイラスト（学ラン・セーラー服）">
            <a:extLst>
              <a:ext uri="{FF2B5EF4-FFF2-40B4-BE49-F238E27FC236}">
                <a16:creationId xmlns:a16="http://schemas.microsoft.com/office/drawing/2014/main" id="{9D868520-17AC-46F4-8833-B4EC52D2B292}"/>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48967" b="46403"/>
          <a:stretch/>
        </p:blipFill>
        <p:spPr bwMode="auto">
          <a:xfrm>
            <a:off x="3474965" y="5563453"/>
            <a:ext cx="682365" cy="869245"/>
          </a:xfrm>
          <a:prstGeom prst="rect">
            <a:avLst/>
          </a:prstGeom>
          <a:noFill/>
          <a:extLst>
            <a:ext uri="{909E8E84-426E-40DD-AFC4-6F175D3DCCD1}">
              <a14:hiddenFill xmlns:a14="http://schemas.microsoft.com/office/drawing/2010/main">
                <a:solidFill>
                  <a:srgbClr val="FFFFFF"/>
                </a:solidFill>
              </a14:hiddenFill>
            </a:ext>
          </a:extLst>
        </p:spPr>
      </p:pic>
      <p:sp>
        <p:nvSpPr>
          <p:cNvPr id="124" name="Google Shape;27;p35">
            <a:extLst>
              <a:ext uri="{FF2B5EF4-FFF2-40B4-BE49-F238E27FC236}">
                <a16:creationId xmlns:a16="http://schemas.microsoft.com/office/drawing/2014/main" id="{8D0555F1-9880-44CD-B987-02BF508CA2B3}"/>
              </a:ext>
            </a:extLst>
          </p:cNvPr>
          <p:cNvSpPr txBox="1"/>
          <p:nvPr/>
        </p:nvSpPr>
        <p:spPr>
          <a:xfrm>
            <a:off x="246832" y="6624392"/>
            <a:ext cx="2571376"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23</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kumimoji="1" lang="en-US" altLang="ja-JP" sz="900" dirty="0">
                <a:latin typeface="メイリオ" panose="020B0604030504040204" pitchFamily="50" charset="-128"/>
                <a:ea typeface="メイリオ" panose="020B0604030504040204" pitchFamily="50" charset="-128"/>
              </a:rPr>
              <a:t>8020</a:t>
            </a:r>
            <a:r>
              <a:rPr kumimoji="1" lang="ja-JP" altLang="en-US" sz="900" dirty="0">
                <a:latin typeface="メイリオ" panose="020B0604030504040204" pitchFamily="50" charset="-128"/>
                <a:ea typeface="メイリオ" panose="020B0604030504040204" pitchFamily="50" charset="-128"/>
              </a:rPr>
              <a:t>達成型社会の産業歯科保健　パート</a:t>
            </a:r>
            <a:r>
              <a:rPr kumimoji="1" lang="en-US" altLang="ja-JP" sz="900" dirty="0">
                <a:latin typeface="メイリオ" panose="020B0604030504040204" pitchFamily="50" charset="-128"/>
                <a:ea typeface="メイリオ" panose="020B0604030504040204" pitchFamily="50" charset="-128"/>
              </a:rPr>
              <a:t>1</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sp>
        <p:nvSpPr>
          <p:cNvPr id="54" name="object 91">
            <a:extLst>
              <a:ext uri="{FF2B5EF4-FFF2-40B4-BE49-F238E27FC236}">
                <a16:creationId xmlns:a16="http://schemas.microsoft.com/office/drawing/2014/main" id="{9DEE5239-DAC6-405E-9CD4-FA6D0445F05F}"/>
              </a:ext>
            </a:extLst>
          </p:cNvPr>
          <p:cNvSpPr txBox="1"/>
          <p:nvPr/>
        </p:nvSpPr>
        <p:spPr>
          <a:xfrm>
            <a:off x="1650797" y="6562857"/>
            <a:ext cx="6245738" cy="164266"/>
          </a:xfrm>
          <a:prstGeom prst="rect">
            <a:avLst/>
          </a:prstGeom>
        </p:spPr>
        <p:txBody>
          <a:bodyPr vert="horz" wrap="square" lIns="0" tIns="25517" rIns="0" bIns="0" rtlCol="0">
            <a:spAutoFit/>
          </a:bodyPr>
          <a:lstStyle/>
          <a:p>
            <a:pPr marL="21264" algn="r">
              <a:spcBef>
                <a:spcPts val="201"/>
              </a:spcBef>
            </a:pPr>
            <a:r>
              <a:rPr lang="ja-JP" altLang="en-US" sz="900" spc="33" dirty="0">
                <a:solidFill>
                  <a:srgbClr val="231F20"/>
                </a:solidFill>
                <a:latin typeface="メイリオ" panose="020B0604030504040204" pitchFamily="50" charset="-128"/>
                <a:ea typeface="メイリオ" panose="020B0604030504040204" pitchFamily="50" charset="-128"/>
                <a:cs typeface="Microsoft JhengHei"/>
              </a:rPr>
              <a:t>出典：日本歯科医師会</a:t>
            </a:r>
            <a:r>
              <a:rPr lang="ja-JP" altLang="en-US" sz="900" spc="33" dirty="0">
                <a:solidFill>
                  <a:srgbClr val="231F20"/>
                </a:solidFill>
                <a:latin typeface="メイリオ" panose="020B0604030504040204" pitchFamily="50" charset="-128"/>
                <a:ea typeface="メイリオ" panose="020B0604030504040204" pitchFamily="50" charset="-128"/>
              </a:rPr>
              <a:t>リーフレット「最近、歯医者さんに行っていますか？」一部改変</a:t>
            </a:r>
            <a:endParaRPr sz="900" spc="33" dirty="0">
              <a:solidFill>
                <a:srgbClr val="231F2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56271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4">
            <a:extLst>
              <a:ext uri="{FF2B5EF4-FFF2-40B4-BE49-F238E27FC236}">
                <a16:creationId xmlns:a16="http://schemas.microsoft.com/office/drawing/2014/main" id="{9390C7EB-10CA-4CF6-BE5D-2C5361F8CA99}"/>
              </a:ext>
            </a:extLst>
          </p:cNvPr>
          <p:cNvSpPr txBox="1">
            <a:spLocks noChangeArrowheads="1"/>
          </p:cNvSpPr>
          <p:nvPr/>
        </p:nvSpPr>
        <p:spPr bwMode="auto">
          <a:xfrm>
            <a:off x="0" y="709464"/>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lang="ja-JP" altLang="en-US" sz="4000" b="1" dirty="0">
                <a:solidFill>
                  <a:srgbClr val="00B050"/>
                </a:solidFill>
                <a:latin typeface="メイリオ" panose="020B0604030504040204" pitchFamily="50" charset="-128"/>
                <a:ea typeface="メイリオ" panose="020B0604030504040204" pitchFamily="50" charset="-128"/>
              </a:rPr>
              <a:t>口腔健康管理で健康寿命をのばそう</a:t>
            </a:r>
            <a:r>
              <a:rPr lang="en-US" altLang="ja-JP" sz="4000" b="1" dirty="0">
                <a:solidFill>
                  <a:srgbClr val="00B050"/>
                </a:solidFill>
                <a:latin typeface="メイリオ" panose="020B0604030504040204" pitchFamily="50" charset="-128"/>
                <a:ea typeface="メイリオ" panose="020B0604030504040204" pitchFamily="50" charset="-128"/>
              </a:rPr>
              <a:t>‼</a:t>
            </a:r>
          </a:p>
          <a:p>
            <a:pPr algn="ctr" eaLnBrk="1" fontAlgn="base" hangingPunct="1">
              <a:spcBef>
                <a:spcPct val="0"/>
              </a:spcBef>
              <a:spcAft>
                <a:spcPct val="0"/>
              </a:spcAft>
              <a:buFontTx/>
              <a:buNone/>
              <a:defRPr/>
            </a:pPr>
            <a:r>
              <a:rPr lang="ja-JP" altLang="en-US" sz="2400" b="1" dirty="0">
                <a:latin typeface="メイリオ" panose="020B0604030504040204" pitchFamily="50" charset="-128"/>
                <a:ea typeface="メイリオ" panose="020B0604030504040204" pitchFamily="50" charset="-128"/>
              </a:rPr>
              <a:t>口腔健康管理は一生涯</a:t>
            </a:r>
          </a:p>
        </p:txBody>
      </p:sp>
      <p:pic>
        <p:nvPicPr>
          <p:cNvPr id="6" name="Picture 2" descr="８０２０ロゴマーク">
            <a:extLst>
              <a:ext uri="{FF2B5EF4-FFF2-40B4-BE49-F238E27FC236}">
                <a16:creationId xmlns:a16="http://schemas.microsoft.com/office/drawing/2014/main" id="{38376823-EB0A-4446-91CD-0B86C90251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603" y="145634"/>
            <a:ext cx="1498406" cy="504072"/>
          </a:xfrm>
          <a:prstGeom prst="rect">
            <a:avLst/>
          </a:prstGeom>
          <a:noFill/>
          <a:extLst>
            <a:ext uri="{909E8E84-426E-40DD-AFC4-6F175D3DCCD1}">
              <a14:hiddenFill xmlns:a14="http://schemas.microsoft.com/office/drawing/2010/main">
                <a:solidFill>
                  <a:srgbClr val="FFFFFF"/>
                </a:solidFill>
              </a14:hiddenFill>
            </a:ext>
          </a:extLst>
        </p:spPr>
      </p:pic>
      <p:sp>
        <p:nvSpPr>
          <p:cNvPr id="2" name="四角形: 角を丸くする 1">
            <a:extLst>
              <a:ext uri="{FF2B5EF4-FFF2-40B4-BE49-F238E27FC236}">
                <a16:creationId xmlns:a16="http://schemas.microsoft.com/office/drawing/2014/main" id="{9498AEF7-B675-4364-AE9A-E1FA0C7EEB7E}"/>
              </a:ext>
            </a:extLst>
          </p:cNvPr>
          <p:cNvSpPr/>
          <p:nvPr/>
        </p:nvSpPr>
        <p:spPr>
          <a:xfrm>
            <a:off x="1468582" y="1710251"/>
            <a:ext cx="6003027" cy="4851942"/>
          </a:xfrm>
          <a:prstGeom prst="roundRect">
            <a:avLst>
              <a:gd name="adj" fmla="val 9472"/>
            </a:avLst>
          </a:prstGeom>
          <a:solidFill>
            <a:srgbClr val="E1EDD7"/>
          </a:solidFill>
          <a:ln w="63500">
            <a:noFill/>
          </a:ln>
        </p:spPr>
        <p:style>
          <a:lnRef idx="2">
            <a:schemeClr val="accent1"/>
          </a:lnRef>
          <a:fillRef idx="1">
            <a:schemeClr val="lt1"/>
          </a:fillRef>
          <a:effectRef idx="0">
            <a:schemeClr val="accent1"/>
          </a:effectRef>
          <a:fontRef idx="minor">
            <a:schemeClr val="dk1"/>
          </a:fontRef>
        </p:style>
        <p:txBody>
          <a:bodyPr rtlCol="0" anchor="ctr"/>
          <a:lstStyle/>
          <a:p>
            <a:pPr algn="l"/>
            <a:endParaRPr kumimoji="1" lang="ja-JP" altLang="en-US" sz="1600" b="1" dirty="0">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1C78CF6E-5643-4E80-ABB4-9B8907716096}"/>
              </a:ext>
            </a:extLst>
          </p:cNvPr>
          <p:cNvPicPr>
            <a:picLocks noChangeAspect="1"/>
          </p:cNvPicPr>
          <p:nvPr/>
        </p:nvPicPr>
        <p:blipFill rotWithShape="1">
          <a:blip r:embed="rId3"/>
          <a:srcRect l="7858" t="15347" r="12348" b="26203"/>
          <a:stretch/>
        </p:blipFill>
        <p:spPr>
          <a:xfrm>
            <a:off x="1911927" y="1710251"/>
            <a:ext cx="5116946" cy="4851942"/>
          </a:xfrm>
          <a:prstGeom prst="rect">
            <a:avLst/>
          </a:prstGeom>
        </p:spPr>
      </p:pic>
      <p:sp>
        <p:nvSpPr>
          <p:cNvPr id="7" name="Google Shape;27;p35">
            <a:extLst>
              <a:ext uri="{FF2B5EF4-FFF2-40B4-BE49-F238E27FC236}">
                <a16:creationId xmlns:a16="http://schemas.microsoft.com/office/drawing/2014/main" id="{57EA847F-D2A7-48E5-ACD4-F4F4D4290ACB}"/>
              </a:ext>
            </a:extLst>
          </p:cNvPr>
          <p:cNvSpPr txBox="1"/>
          <p:nvPr/>
        </p:nvSpPr>
        <p:spPr>
          <a:xfrm>
            <a:off x="246832" y="6624392"/>
            <a:ext cx="2561023"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24</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kumimoji="1" lang="en-US" altLang="ja-JP" sz="900" dirty="0">
                <a:latin typeface="メイリオ" panose="020B0604030504040204" pitchFamily="50" charset="-128"/>
                <a:ea typeface="メイリオ" panose="020B0604030504040204" pitchFamily="50" charset="-128"/>
              </a:rPr>
              <a:t>8020</a:t>
            </a:r>
            <a:r>
              <a:rPr kumimoji="1" lang="ja-JP" altLang="en-US" sz="900" dirty="0">
                <a:latin typeface="メイリオ" panose="020B0604030504040204" pitchFamily="50" charset="-128"/>
                <a:ea typeface="メイリオ" panose="020B0604030504040204" pitchFamily="50" charset="-128"/>
              </a:rPr>
              <a:t>達成型社会の産業歯科保健　パート</a:t>
            </a:r>
            <a:r>
              <a:rPr kumimoji="1" lang="en-US" altLang="ja-JP" sz="900" dirty="0">
                <a:latin typeface="メイリオ" panose="020B0604030504040204" pitchFamily="50" charset="-128"/>
                <a:ea typeface="メイリオ" panose="020B0604030504040204" pitchFamily="50" charset="-128"/>
              </a:rPr>
              <a:t>1</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pic>
        <p:nvPicPr>
          <p:cNvPr id="3" name="Picture 4">
            <a:extLst>
              <a:ext uri="{FF2B5EF4-FFF2-40B4-BE49-F238E27FC236}">
                <a16:creationId xmlns:a16="http://schemas.microsoft.com/office/drawing/2014/main" id="{EA8E23D8-C5B3-442D-A0C6-6A0E25A3AF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1610" y="5603708"/>
            <a:ext cx="1672389" cy="1254292"/>
          </a:xfrm>
          <a:prstGeom prst="rect">
            <a:avLst/>
          </a:prstGeom>
          <a:noFill/>
          <a:extLst>
            <a:ext uri="{909E8E84-426E-40DD-AFC4-6F175D3DCCD1}">
              <a14:hiddenFill xmlns:a14="http://schemas.microsoft.com/office/drawing/2010/main">
                <a:solidFill>
                  <a:srgbClr val="FFFFFF"/>
                </a:solidFill>
              </a14:hiddenFill>
            </a:ext>
          </a:extLst>
        </p:spPr>
      </p:pic>
      <p:sp>
        <p:nvSpPr>
          <p:cNvPr id="8" name="object 91">
            <a:extLst>
              <a:ext uri="{FF2B5EF4-FFF2-40B4-BE49-F238E27FC236}">
                <a16:creationId xmlns:a16="http://schemas.microsoft.com/office/drawing/2014/main" id="{09C3F1CA-74A3-4E0D-B136-40E770F76F0A}"/>
              </a:ext>
            </a:extLst>
          </p:cNvPr>
          <p:cNvSpPr txBox="1"/>
          <p:nvPr/>
        </p:nvSpPr>
        <p:spPr>
          <a:xfrm>
            <a:off x="1429680" y="6548100"/>
            <a:ext cx="6245738" cy="164266"/>
          </a:xfrm>
          <a:prstGeom prst="rect">
            <a:avLst/>
          </a:prstGeom>
        </p:spPr>
        <p:txBody>
          <a:bodyPr vert="horz" wrap="square" lIns="0" tIns="25517" rIns="0" bIns="0" rtlCol="0">
            <a:spAutoFit/>
          </a:bodyPr>
          <a:lstStyle/>
          <a:p>
            <a:pPr marL="21264" algn="r">
              <a:spcBef>
                <a:spcPts val="201"/>
              </a:spcBef>
            </a:pPr>
            <a:r>
              <a:rPr lang="ja-JP" altLang="en-US" sz="900" spc="33" dirty="0">
                <a:solidFill>
                  <a:srgbClr val="231F20"/>
                </a:solidFill>
                <a:latin typeface="メイリオ" panose="020B0604030504040204" pitchFamily="50" charset="-128"/>
                <a:ea typeface="メイリオ" panose="020B0604030504040204" pitchFamily="50" charset="-128"/>
                <a:cs typeface="Microsoft JhengHei"/>
              </a:rPr>
              <a:t>出典：日本歯科医師会</a:t>
            </a:r>
            <a:r>
              <a:rPr lang="ja-JP" altLang="en-US" sz="900" spc="33" dirty="0">
                <a:solidFill>
                  <a:srgbClr val="231F20"/>
                </a:solidFill>
                <a:latin typeface="メイリオ" panose="020B0604030504040204" pitchFamily="50" charset="-128"/>
                <a:ea typeface="メイリオ" panose="020B0604030504040204" pitchFamily="50" charset="-128"/>
              </a:rPr>
              <a:t>リーフレット「最近、歯医者さんに行っていますか？」一部改変</a:t>
            </a:r>
            <a:endParaRPr sz="900" spc="33" dirty="0">
              <a:solidFill>
                <a:srgbClr val="231F2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80264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F3895BB0-262B-4BC0-957D-1821EDB0B7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1610" y="5603708"/>
            <a:ext cx="1672389" cy="1254292"/>
          </a:xfrm>
          <a:prstGeom prst="rect">
            <a:avLst/>
          </a:prstGeom>
          <a:noFill/>
          <a:extLst>
            <a:ext uri="{909E8E84-426E-40DD-AFC4-6F175D3DCCD1}">
              <a14:hiddenFill xmlns:a14="http://schemas.microsoft.com/office/drawing/2010/main">
                <a:solidFill>
                  <a:srgbClr val="FFFFFF"/>
                </a:solidFill>
              </a14:hiddenFill>
            </a:ext>
          </a:extLst>
        </p:spPr>
      </p:pic>
      <p:sp>
        <p:nvSpPr>
          <p:cNvPr id="6" name="字幕 2">
            <a:extLst>
              <a:ext uri="{FF2B5EF4-FFF2-40B4-BE49-F238E27FC236}">
                <a16:creationId xmlns:a16="http://schemas.microsoft.com/office/drawing/2014/main" id="{D58E7E99-7B39-4601-A469-EFEB3DE8482B}"/>
              </a:ext>
            </a:extLst>
          </p:cNvPr>
          <p:cNvSpPr txBox="1">
            <a:spLocks/>
          </p:cNvSpPr>
          <p:nvPr/>
        </p:nvSpPr>
        <p:spPr>
          <a:xfrm>
            <a:off x="1179095" y="5030375"/>
            <a:ext cx="6906126" cy="834312"/>
          </a:xfrm>
          <a:prstGeom prst="rect">
            <a:avLst/>
          </a:prstGeom>
          <a:solidFill>
            <a:schemeClr val="accent5">
              <a:lumMod val="20000"/>
              <a:lumOff val="80000"/>
            </a:schemeClr>
          </a:solidFill>
          <a:ln w="66675">
            <a:noFill/>
          </a:ln>
        </p:spPr>
        <p:txBody>
          <a:bodyPr vert="horz" lIns="48986" tIns="216000" rIns="48986" bIns="24493" rtlCol="0" anchor="t" anchorCtr="0">
            <a:noAutofit/>
          </a:bodyPr>
          <a:lstStyle>
            <a:lvl1pPr marL="240030" indent="-240030" algn="l" defTabSz="960120" rtl="0" eaLnBrk="1" latinLnBrk="0" hangingPunct="1">
              <a:lnSpc>
                <a:spcPct val="90000"/>
              </a:lnSpc>
              <a:spcBef>
                <a:spcPts val="1050"/>
              </a:spcBef>
              <a:buFont typeface="Arial" panose="020B0604020202020204" pitchFamily="34" charset="0"/>
              <a:buChar char="•"/>
              <a:defRPr kumimoji="1"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kumimoji="1"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kumimoji="1"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9pPr>
          </a:lstStyle>
          <a:p>
            <a:pPr marL="0" indent="0" algn="ctr">
              <a:buNone/>
            </a:pPr>
            <a:r>
              <a:rPr lang="ja-JP" altLang="en-US" sz="4000" b="1" dirty="0">
                <a:latin typeface="メイリオ" panose="020B0604030504040204" pitchFamily="50" charset="-128"/>
                <a:ea typeface="メイリオ" panose="020B0604030504040204" pitchFamily="50" charset="-128"/>
              </a:rPr>
              <a:t>　</a:t>
            </a:r>
            <a:r>
              <a:rPr lang="ja-JP" altLang="en-US" sz="2000" b="1" dirty="0">
                <a:latin typeface="メイリオ" panose="020B0604030504040204" pitchFamily="50" charset="-128"/>
                <a:ea typeface="メイリオ" panose="020B0604030504040204" pitchFamily="50" charset="-128"/>
              </a:rPr>
              <a:t>　</a:t>
            </a:r>
            <a:r>
              <a:rPr lang="ja-JP" altLang="en-US" sz="4000" b="1" dirty="0">
                <a:latin typeface="メイリオ" panose="020B0604030504040204" pitchFamily="50" charset="-128"/>
                <a:ea typeface="メイリオ" panose="020B0604030504040204" pitchFamily="50" charset="-128"/>
              </a:rPr>
              <a:t>健康寿命もお口から</a:t>
            </a:r>
            <a:r>
              <a:rPr lang="en-US" altLang="ja-JP" sz="4000" b="1" dirty="0">
                <a:latin typeface="メイリオ" panose="020B0604030504040204" pitchFamily="50" charset="-128"/>
                <a:ea typeface="メイリオ" panose="020B0604030504040204" pitchFamily="50" charset="-128"/>
              </a:rPr>
              <a:t>⁉</a:t>
            </a:r>
            <a:endParaRPr lang="ja-JP" altLang="en-US" sz="4000" b="1" dirty="0">
              <a:latin typeface="メイリオ" panose="020B0604030504040204" pitchFamily="50" charset="-128"/>
              <a:ea typeface="メイリオ" panose="020B0604030504040204" pitchFamily="50" charset="-128"/>
            </a:endParaRPr>
          </a:p>
        </p:txBody>
      </p:sp>
      <p:sp>
        <p:nvSpPr>
          <p:cNvPr id="9" name="テキスト ボックス 4">
            <a:extLst>
              <a:ext uri="{FF2B5EF4-FFF2-40B4-BE49-F238E27FC236}">
                <a16:creationId xmlns:a16="http://schemas.microsoft.com/office/drawing/2014/main" id="{004AA070-F732-4AAD-A2B0-A78F511C0E36}"/>
              </a:ext>
            </a:extLst>
          </p:cNvPr>
          <p:cNvSpPr txBox="1">
            <a:spLocks noChangeArrowheads="1"/>
          </p:cNvSpPr>
          <p:nvPr/>
        </p:nvSpPr>
        <p:spPr bwMode="auto">
          <a:xfrm>
            <a:off x="1727354" y="708578"/>
            <a:ext cx="568929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lang="en-US" altLang="ja-JP" sz="4800" b="1" spc="600" dirty="0">
                <a:solidFill>
                  <a:srgbClr val="00B050"/>
                </a:solidFill>
                <a:latin typeface="メイリオ" panose="020B0604030504040204" pitchFamily="50" charset="-128"/>
                <a:ea typeface="メイリオ" panose="020B0604030504040204" pitchFamily="50" charset="-128"/>
              </a:rPr>
              <a:t>8020</a:t>
            </a:r>
            <a:r>
              <a:rPr lang="ja-JP" altLang="en-US" sz="4800" b="1" spc="600" dirty="0">
                <a:solidFill>
                  <a:srgbClr val="00B050"/>
                </a:solidFill>
                <a:latin typeface="メイリオ" panose="020B0604030504040204" pitchFamily="50" charset="-128"/>
                <a:ea typeface="メイリオ" panose="020B0604030504040204" pitchFamily="50" charset="-128"/>
              </a:rPr>
              <a:t>運動とは？</a:t>
            </a:r>
          </a:p>
        </p:txBody>
      </p:sp>
      <p:sp>
        <p:nvSpPr>
          <p:cNvPr id="5" name="テキスト ボックス 4">
            <a:extLst>
              <a:ext uri="{FF2B5EF4-FFF2-40B4-BE49-F238E27FC236}">
                <a16:creationId xmlns:a16="http://schemas.microsoft.com/office/drawing/2014/main" id="{2E6BC673-70AC-4535-97E2-285C104195D6}"/>
              </a:ext>
            </a:extLst>
          </p:cNvPr>
          <p:cNvSpPr txBox="1">
            <a:spLocks noChangeArrowheads="1"/>
          </p:cNvSpPr>
          <p:nvPr/>
        </p:nvSpPr>
        <p:spPr bwMode="auto">
          <a:xfrm>
            <a:off x="796694" y="1590923"/>
            <a:ext cx="7550611" cy="3022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0">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just" eaLnBrk="1" fontAlgn="base" hangingPunct="1">
              <a:lnSpc>
                <a:spcPct val="120000"/>
              </a:lnSpc>
              <a:spcBef>
                <a:spcPct val="0"/>
              </a:spcBef>
              <a:spcAft>
                <a:spcPct val="0"/>
              </a:spcAft>
              <a:buFontTx/>
              <a:buNone/>
              <a:tabLst>
                <a:tab pos="0" algn="l"/>
              </a:tabLst>
              <a:defRPr/>
            </a:pPr>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80</a:t>
            </a:r>
            <a:r>
              <a:rPr lang="ja-JP" altLang="en-US" dirty="0">
                <a:latin typeface="メイリオ" panose="020B0604030504040204" pitchFamily="50" charset="-128"/>
                <a:ea typeface="メイリオ" panose="020B0604030504040204" pitchFamily="50" charset="-128"/>
              </a:rPr>
              <a:t>歳になっても</a:t>
            </a:r>
            <a:r>
              <a:rPr lang="en-US" altLang="ja-JP" dirty="0">
                <a:latin typeface="メイリオ" panose="020B0604030504040204" pitchFamily="50" charset="-128"/>
                <a:ea typeface="メイリオ" panose="020B0604030504040204" pitchFamily="50" charset="-128"/>
              </a:rPr>
              <a:t>20</a:t>
            </a:r>
            <a:r>
              <a:rPr lang="ja-JP" altLang="en-US" dirty="0">
                <a:latin typeface="メイリオ" panose="020B0604030504040204" pitchFamily="50" charset="-128"/>
                <a:ea typeface="メイリオ" panose="020B0604030504040204" pitchFamily="50" charset="-128"/>
              </a:rPr>
              <a:t>本以上自分の歯を</a:t>
            </a:r>
            <a:endParaRPr lang="en-US" altLang="ja-JP" dirty="0">
              <a:latin typeface="メイリオ" panose="020B0604030504040204" pitchFamily="50" charset="-128"/>
              <a:ea typeface="メイリオ" panose="020B0604030504040204" pitchFamily="50" charset="-128"/>
            </a:endParaRPr>
          </a:p>
          <a:p>
            <a:pPr algn="just" eaLnBrk="1" fontAlgn="base" hangingPunct="1">
              <a:lnSpc>
                <a:spcPct val="120000"/>
              </a:lnSpc>
              <a:spcBef>
                <a:spcPct val="0"/>
              </a:spcBef>
              <a:spcAft>
                <a:spcPct val="0"/>
              </a:spcAft>
              <a:buFontTx/>
              <a:buNone/>
              <a:tabLst>
                <a:tab pos="0" algn="l"/>
              </a:tabLst>
              <a:defRPr/>
            </a:pPr>
            <a:r>
              <a:rPr lang="en-US" altLang="ja-JP"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保とう」という運動です。</a:t>
            </a:r>
            <a:endParaRPr lang="en-US" altLang="ja-JP" dirty="0">
              <a:latin typeface="メイリオ" panose="020B0604030504040204" pitchFamily="50" charset="-128"/>
              <a:ea typeface="メイリオ" panose="020B0604030504040204" pitchFamily="50" charset="-128"/>
            </a:endParaRPr>
          </a:p>
          <a:p>
            <a:pPr algn="just" eaLnBrk="1" fontAlgn="base" hangingPunct="1">
              <a:lnSpc>
                <a:spcPct val="120000"/>
              </a:lnSpc>
              <a:spcBef>
                <a:spcPct val="0"/>
              </a:spcBef>
              <a:spcAft>
                <a:spcPct val="0"/>
              </a:spcAft>
              <a:buFontTx/>
              <a:buNone/>
              <a:tabLst>
                <a:tab pos="0" algn="l"/>
              </a:tabLst>
              <a:defRPr/>
            </a:pPr>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20</a:t>
            </a:r>
            <a:r>
              <a:rPr lang="ja-JP" altLang="en-US" dirty="0">
                <a:latin typeface="メイリオ" panose="020B0604030504040204" pitchFamily="50" charset="-128"/>
                <a:ea typeface="メイリオ" panose="020B0604030504040204" pitchFamily="50" charset="-128"/>
              </a:rPr>
              <a:t>本以上の歯があれば、食生活に</a:t>
            </a:r>
            <a:endParaRPr lang="en-US" altLang="ja-JP" dirty="0">
              <a:latin typeface="メイリオ" panose="020B0604030504040204" pitchFamily="50" charset="-128"/>
              <a:ea typeface="メイリオ" panose="020B0604030504040204" pitchFamily="50" charset="-128"/>
            </a:endParaRPr>
          </a:p>
          <a:p>
            <a:pPr algn="just" eaLnBrk="1" fontAlgn="base" hangingPunct="1">
              <a:lnSpc>
                <a:spcPct val="120000"/>
              </a:lnSpc>
              <a:spcBef>
                <a:spcPct val="0"/>
              </a:spcBef>
              <a:spcAft>
                <a:spcPct val="0"/>
              </a:spcAft>
              <a:buFontTx/>
              <a:buNone/>
              <a:tabLst>
                <a:tab pos="0" algn="l"/>
              </a:tabLst>
              <a:defRPr/>
            </a:pPr>
            <a:r>
              <a:rPr lang="en-US" altLang="ja-JP"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ほぼ満足することができる」と言われ </a:t>
            </a:r>
            <a:endParaRPr lang="en-US" altLang="ja-JP" dirty="0">
              <a:latin typeface="メイリオ" panose="020B0604030504040204" pitchFamily="50" charset="-128"/>
              <a:ea typeface="メイリオ" panose="020B0604030504040204" pitchFamily="50" charset="-128"/>
            </a:endParaRPr>
          </a:p>
          <a:p>
            <a:pPr algn="just" eaLnBrk="1" fontAlgn="base" hangingPunct="1">
              <a:lnSpc>
                <a:spcPct val="120000"/>
              </a:lnSpc>
              <a:spcBef>
                <a:spcPct val="0"/>
              </a:spcBef>
              <a:spcAft>
                <a:spcPct val="0"/>
              </a:spcAft>
              <a:buFontTx/>
              <a:buNone/>
              <a:tabLst>
                <a:tab pos="0" algn="l"/>
              </a:tabLst>
              <a:defRPr/>
            </a:pPr>
            <a:r>
              <a:rPr lang="en-US" altLang="ja-JP"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ています。</a:t>
            </a:r>
            <a:endParaRPr lang="ja-JP" altLang="en-US" dirty="0">
              <a:solidFill>
                <a:srgbClr val="00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pic>
        <p:nvPicPr>
          <p:cNvPr id="8" name="Picture 2" descr="８０２０ロゴマーク">
            <a:extLst>
              <a:ext uri="{FF2B5EF4-FFF2-40B4-BE49-F238E27FC236}">
                <a16:creationId xmlns:a16="http://schemas.microsoft.com/office/drawing/2014/main" id="{169C381C-A840-4EB6-826E-FD462DFE45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03" y="145634"/>
            <a:ext cx="1498406" cy="504072"/>
          </a:xfrm>
          <a:prstGeom prst="rect">
            <a:avLst/>
          </a:prstGeom>
          <a:noFill/>
          <a:extLst>
            <a:ext uri="{909E8E84-426E-40DD-AFC4-6F175D3DCCD1}">
              <a14:hiddenFill xmlns:a14="http://schemas.microsoft.com/office/drawing/2010/main">
                <a:solidFill>
                  <a:srgbClr val="FFFFFF"/>
                </a:solidFill>
              </a14:hiddenFill>
            </a:ext>
          </a:extLst>
        </p:spPr>
      </p:pic>
      <p:pic>
        <p:nvPicPr>
          <p:cNvPr id="13" name="図 12">
            <a:extLst>
              <a:ext uri="{FF2B5EF4-FFF2-40B4-BE49-F238E27FC236}">
                <a16:creationId xmlns:a16="http://schemas.microsoft.com/office/drawing/2014/main" id="{47082C7D-7453-4C5A-A771-2A71FA19D7B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1019" b="77315" l="85365" r="95000">
                        <a14:foregroundMark x1="86250" y1="61296" x2="86979" y2="63148"/>
                        <a14:foregroundMark x1="90729" y1="61111" x2="89167" y2="63796"/>
                        <a14:foregroundMark x1="93906" y1="63611" x2="93438" y2="63611"/>
                        <a14:foregroundMark x1="85365" y1="71852" x2="86979" y2="71111"/>
                        <a14:foregroundMark x1="86406" y1="77407" x2="86979" y2="73241"/>
                        <a14:foregroundMark x1="91719" y1="72222" x2="90208" y2="71759"/>
                        <a14:foregroundMark x1="90885" y1="67778" x2="89844" y2="66667"/>
                        <a14:foregroundMark x1="87969" y1="71481" x2="88073" y2="65741"/>
                        <a14:foregroundMark x1="89844" y1="72222" x2="89583" y2="68611"/>
                        <a14:foregroundMark x1="87292" y1="75926" x2="87969" y2="72315"/>
                        <a14:foregroundMark x1="90208" y1="75741" x2="89219" y2="71019"/>
                        <a14:foregroundMark x1="95000" y1="63611" x2="93854" y2="62963"/>
                        <a14:foregroundMark x1="94375" y1="63981" x2="93594" y2="62593"/>
                        <a14:foregroundMark x1="94271" y1="62407" x2="94479" y2="63333"/>
                        <a14:foregroundMark x1="87188" y1="70000" x2="87656" y2="69074"/>
                      </a14:backgroundRemoval>
                    </a14:imgEffect>
                  </a14:imgLayer>
                </a14:imgProps>
              </a:ext>
            </a:extLst>
          </a:blip>
          <a:srcRect l="84868" t="60058" r="4605" b="21696"/>
          <a:stretch/>
        </p:blipFill>
        <p:spPr>
          <a:xfrm>
            <a:off x="1346769" y="4696499"/>
            <a:ext cx="1213551" cy="1183211"/>
          </a:xfrm>
          <a:prstGeom prst="rect">
            <a:avLst/>
          </a:prstGeom>
        </p:spPr>
      </p:pic>
      <p:sp>
        <p:nvSpPr>
          <p:cNvPr id="14" name="Google Shape;27;p35">
            <a:extLst>
              <a:ext uri="{FF2B5EF4-FFF2-40B4-BE49-F238E27FC236}">
                <a16:creationId xmlns:a16="http://schemas.microsoft.com/office/drawing/2014/main" id="{827ADF96-6E4E-418D-BE75-0D1B47341340}"/>
              </a:ext>
            </a:extLst>
          </p:cNvPr>
          <p:cNvSpPr txBox="1"/>
          <p:nvPr/>
        </p:nvSpPr>
        <p:spPr>
          <a:xfrm>
            <a:off x="246832" y="6624392"/>
            <a:ext cx="2468659"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2</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kumimoji="1" lang="en-US" altLang="ja-JP" sz="900" dirty="0">
                <a:latin typeface="メイリオ" panose="020B0604030504040204" pitchFamily="50" charset="-128"/>
                <a:ea typeface="メイリオ" panose="020B0604030504040204" pitchFamily="50" charset="-128"/>
              </a:rPr>
              <a:t>8020</a:t>
            </a:r>
            <a:r>
              <a:rPr kumimoji="1" lang="ja-JP" altLang="en-US" sz="900" dirty="0">
                <a:latin typeface="メイリオ" panose="020B0604030504040204" pitchFamily="50" charset="-128"/>
                <a:ea typeface="メイリオ" panose="020B0604030504040204" pitchFamily="50" charset="-128"/>
              </a:rPr>
              <a:t>達成型社会の産業歯科保健　パート</a:t>
            </a:r>
            <a:r>
              <a:rPr kumimoji="1" lang="en-US" altLang="ja-JP" sz="900" dirty="0">
                <a:latin typeface="メイリオ" panose="020B0604030504040204" pitchFamily="50" charset="-128"/>
                <a:ea typeface="メイリオ" panose="020B0604030504040204" pitchFamily="50" charset="-128"/>
              </a:rPr>
              <a:t>1</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spTree>
    <p:extLst>
      <p:ext uri="{BB962C8B-B14F-4D97-AF65-F5344CB8AC3E}">
        <p14:creationId xmlns:p14="http://schemas.microsoft.com/office/powerpoint/2010/main" val="3108304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887FDEB7-C6A7-439E-89A6-29F96C6094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1610" y="5603708"/>
            <a:ext cx="1672389" cy="1254292"/>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32917CD3-A2E5-47F0-96C1-C3AAFD068BBD}"/>
              </a:ext>
            </a:extLst>
          </p:cNvPr>
          <p:cNvSpPr>
            <a:spLocks noGrp="1"/>
          </p:cNvSpPr>
          <p:nvPr>
            <p:ph type="title"/>
          </p:nvPr>
        </p:nvSpPr>
        <p:spPr>
          <a:xfrm>
            <a:off x="2600325" y="441326"/>
            <a:ext cx="3943350" cy="1325563"/>
          </a:xfrm>
        </p:spPr>
        <p:txBody>
          <a:bodyPr>
            <a:normAutofit/>
          </a:bodyPr>
          <a:lstStyle/>
          <a:p>
            <a:r>
              <a:rPr kumimoji="1" lang="en-US" altLang="ja-JP" sz="4800" b="1" spc="300" dirty="0">
                <a:solidFill>
                  <a:srgbClr val="00B050"/>
                </a:solidFill>
                <a:latin typeface="メイリオ" panose="020B0604030504040204" pitchFamily="50" charset="-128"/>
                <a:ea typeface="メイリオ" panose="020B0604030504040204" pitchFamily="50" charset="-128"/>
              </a:rPr>
              <a:t>80</a:t>
            </a:r>
            <a:r>
              <a:rPr kumimoji="1" lang="ja-JP" altLang="en-US" sz="4800" b="1" spc="300" dirty="0">
                <a:solidFill>
                  <a:srgbClr val="00B050"/>
                </a:solidFill>
                <a:latin typeface="メイリオ" panose="020B0604030504040204" pitchFamily="50" charset="-128"/>
                <a:ea typeface="メイリオ" panose="020B0604030504040204" pitchFamily="50" charset="-128"/>
              </a:rPr>
              <a:t>歳で</a:t>
            </a:r>
            <a:r>
              <a:rPr kumimoji="1" lang="en-US" altLang="ja-JP" sz="4800" b="1" spc="300" dirty="0">
                <a:solidFill>
                  <a:srgbClr val="00B050"/>
                </a:solidFill>
                <a:latin typeface="メイリオ" panose="020B0604030504040204" pitchFamily="50" charset="-128"/>
                <a:ea typeface="メイリオ" panose="020B0604030504040204" pitchFamily="50" charset="-128"/>
              </a:rPr>
              <a:t>20</a:t>
            </a:r>
            <a:r>
              <a:rPr kumimoji="1" lang="ja-JP" altLang="en-US" sz="4800" b="1" spc="300" dirty="0">
                <a:solidFill>
                  <a:srgbClr val="00B050"/>
                </a:solidFill>
                <a:latin typeface="メイリオ" panose="020B0604030504040204" pitchFamily="50" charset="-128"/>
                <a:ea typeface="メイリオ" panose="020B0604030504040204" pitchFamily="50" charset="-128"/>
              </a:rPr>
              <a:t>本</a:t>
            </a:r>
          </a:p>
        </p:txBody>
      </p:sp>
      <p:pic>
        <p:nvPicPr>
          <p:cNvPr id="5" name="図 4">
            <a:extLst>
              <a:ext uri="{FF2B5EF4-FFF2-40B4-BE49-F238E27FC236}">
                <a16:creationId xmlns:a16="http://schemas.microsoft.com/office/drawing/2014/main" id="{B21FFD88-CDB3-4D1B-B4B4-A3AAE1EE7D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160" y="1679016"/>
            <a:ext cx="3466531" cy="2327889"/>
          </a:xfrm>
          <a:prstGeom prst="rect">
            <a:avLst/>
          </a:prstGeom>
        </p:spPr>
      </p:pic>
      <p:pic>
        <p:nvPicPr>
          <p:cNvPr id="8" name="Picture 2" descr="８０２０ロゴマーク">
            <a:extLst>
              <a:ext uri="{FF2B5EF4-FFF2-40B4-BE49-F238E27FC236}">
                <a16:creationId xmlns:a16="http://schemas.microsoft.com/office/drawing/2014/main" id="{6AF2F69D-47A3-46FE-86CF-F5A29BDA26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603" y="145634"/>
            <a:ext cx="1498406" cy="50407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お婆さんの歯磨きのイラスト">
            <a:extLst>
              <a:ext uri="{FF2B5EF4-FFF2-40B4-BE49-F238E27FC236}">
                <a16:creationId xmlns:a16="http://schemas.microsoft.com/office/drawing/2014/main" id="{2ADEF4DD-BF92-4561-A3A0-CC6F8D4A60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1" y="2088107"/>
            <a:ext cx="1899171" cy="196731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お爺さんの歯磨きのイラスト">
            <a:extLst>
              <a:ext uri="{FF2B5EF4-FFF2-40B4-BE49-F238E27FC236}">
                <a16:creationId xmlns:a16="http://schemas.microsoft.com/office/drawing/2014/main" id="{C080F4CE-CD26-4521-8B96-A58E5F2A74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3009" y="2003932"/>
            <a:ext cx="1940114" cy="213659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健康な歯茎のイラスト">
            <a:extLst>
              <a:ext uri="{FF2B5EF4-FFF2-40B4-BE49-F238E27FC236}">
                <a16:creationId xmlns:a16="http://schemas.microsoft.com/office/drawing/2014/main" id="{7A94C38B-C54C-4D45-B212-BB4C87102FB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1420" t="61715" b="15765"/>
          <a:stretch/>
        </p:blipFill>
        <p:spPr bwMode="auto">
          <a:xfrm>
            <a:off x="6005015" y="1542196"/>
            <a:ext cx="450376" cy="54591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健康な歯茎のイラスト">
            <a:extLst>
              <a:ext uri="{FF2B5EF4-FFF2-40B4-BE49-F238E27FC236}">
                <a16:creationId xmlns:a16="http://schemas.microsoft.com/office/drawing/2014/main" id="{280EB20E-0CD4-428C-8CEA-5B6B752A672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1420" t="39307" r="6287" b="44929"/>
          <a:stretch/>
        </p:blipFill>
        <p:spPr bwMode="auto">
          <a:xfrm>
            <a:off x="4572000" y="2497540"/>
            <a:ext cx="297976" cy="3821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健康な歯茎のイラスト">
            <a:extLst>
              <a:ext uri="{FF2B5EF4-FFF2-40B4-BE49-F238E27FC236}">
                <a16:creationId xmlns:a16="http://schemas.microsoft.com/office/drawing/2014/main" id="{D477224F-63D4-4AD6-B92A-F31F9ACF641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1420" t="39307" r="6287" b="44929"/>
          <a:stretch/>
        </p:blipFill>
        <p:spPr bwMode="auto">
          <a:xfrm>
            <a:off x="6484961" y="1839746"/>
            <a:ext cx="297976" cy="382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健康な歯茎のイラスト">
            <a:extLst>
              <a:ext uri="{FF2B5EF4-FFF2-40B4-BE49-F238E27FC236}">
                <a16:creationId xmlns:a16="http://schemas.microsoft.com/office/drawing/2014/main" id="{F9F25253-6304-4B4D-850E-23FB622C30D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1420" t="39307" r="6287" b="44929"/>
          <a:stretch/>
        </p:blipFill>
        <p:spPr bwMode="auto">
          <a:xfrm>
            <a:off x="5832143" y="1839746"/>
            <a:ext cx="297976" cy="38213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健康な歯茎のイラスト">
            <a:extLst>
              <a:ext uri="{FF2B5EF4-FFF2-40B4-BE49-F238E27FC236}">
                <a16:creationId xmlns:a16="http://schemas.microsoft.com/office/drawing/2014/main" id="{0CDD373A-C9A0-4234-8228-AF1D42C0238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1420" t="39307" r="6287" b="44929"/>
          <a:stretch/>
        </p:blipFill>
        <p:spPr bwMode="auto">
          <a:xfrm>
            <a:off x="7745105" y="1839746"/>
            <a:ext cx="297976" cy="38213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健康な歯茎のイラスト">
            <a:extLst>
              <a:ext uri="{FF2B5EF4-FFF2-40B4-BE49-F238E27FC236}">
                <a16:creationId xmlns:a16="http://schemas.microsoft.com/office/drawing/2014/main" id="{AE15CA72-13FC-4F8A-BAAD-27B2776F169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1420" t="39307" r="6287" b="44929"/>
          <a:stretch/>
        </p:blipFill>
        <p:spPr bwMode="auto">
          <a:xfrm>
            <a:off x="7761027" y="3148083"/>
            <a:ext cx="297976" cy="38213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健康な歯茎のイラスト">
            <a:extLst>
              <a:ext uri="{FF2B5EF4-FFF2-40B4-BE49-F238E27FC236}">
                <a16:creationId xmlns:a16="http://schemas.microsoft.com/office/drawing/2014/main" id="{E80FD2FA-E268-4F94-B9D1-7BD9A310040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1420" t="39307" r="6287" b="44929"/>
          <a:stretch/>
        </p:blipFill>
        <p:spPr bwMode="auto">
          <a:xfrm>
            <a:off x="6221105" y="2699982"/>
            <a:ext cx="297976" cy="38213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健康な歯茎のイラスト">
            <a:extLst>
              <a:ext uri="{FF2B5EF4-FFF2-40B4-BE49-F238E27FC236}">
                <a16:creationId xmlns:a16="http://schemas.microsoft.com/office/drawing/2014/main" id="{10613E41-23BE-4658-B343-8E65D0C84D1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1420" t="61715" b="15765"/>
          <a:stretch/>
        </p:blipFill>
        <p:spPr bwMode="auto">
          <a:xfrm>
            <a:off x="4683456" y="2063086"/>
            <a:ext cx="450376" cy="54591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健康な歯茎のイラスト">
            <a:extLst>
              <a:ext uri="{FF2B5EF4-FFF2-40B4-BE49-F238E27FC236}">
                <a16:creationId xmlns:a16="http://schemas.microsoft.com/office/drawing/2014/main" id="{1B67DA60-82ED-4EEA-82FA-81DDBA27F3A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1420" t="61715" b="15765"/>
          <a:stretch/>
        </p:blipFill>
        <p:spPr bwMode="auto">
          <a:xfrm>
            <a:off x="4572000" y="2841008"/>
            <a:ext cx="450376" cy="54591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健康な歯茎のイラスト">
            <a:extLst>
              <a:ext uri="{FF2B5EF4-FFF2-40B4-BE49-F238E27FC236}">
                <a16:creationId xmlns:a16="http://schemas.microsoft.com/office/drawing/2014/main" id="{C5848325-F1E9-4857-9697-780A17AEF03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1420" t="61715" b="15765"/>
          <a:stretch/>
        </p:blipFill>
        <p:spPr bwMode="auto">
          <a:xfrm>
            <a:off x="7795146" y="2458871"/>
            <a:ext cx="450376" cy="545911"/>
          </a:xfrm>
          <a:prstGeom prst="rect">
            <a:avLst/>
          </a:prstGeom>
          <a:noFill/>
          <a:extLst>
            <a:ext uri="{909E8E84-426E-40DD-AFC4-6F175D3DCCD1}">
              <a14:hiddenFill xmlns:a14="http://schemas.microsoft.com/office/drawing/2010/main">
                <a:solidFill>
                  <a:srgbClr val="FFFFFF"/>
                </a:solidFill>
              </a14:hiddenFill>
            </a:ext>
          </a:extLst>
        </p:spPr>
      </p:pic>
      <p:sp>
        <p:nvSpPr>
          <p:cNvPr id="21" name="字幕 2">
            <a:extLst>
              <a:ext uri="{FF2B5EF4-FFF2-40B4-BE49-F238E27FC236}">
                <a16:creationId xmlns:a16="http://schemas.microsoft.com/office/drawing/2014/main" id="{32B72DDE-9222-4B31-B4E0-E0585CAEA559}"/>
              </a:ext>
            </a:extLst>
          </p:cNvPr>
          <p:cNvSpPr txBox="1">
            <a:spLocks/>
          </p:cNvSpPr>
          <p:nvPr/>
        </p:nvSpPr>
        <p:spPr>
          <a:xfrm>
            <a:off x="818866" y="4462818"/>
            <a:ext cx="7266355" cy="1467768"/>
          </a:xfrm>
          <a:prstGeom prst="rect">
            <a:avLst/>
          </a:prstGeom>
          <a:solidFill>
            <a:schemeClr val="accent5">
              <a:lumMod val="20000"/>
              <a:lumOff val="80000"/>
            </a:schemeClr>
          </a:solidFill>
          <a:ln w="66675">
            <a:noFill/>
          </a:ln>
        </p:spPr>
        <p:txBody>
          <a:bodyPr vert="horz" lIns="48986" tIns="216000" rIns="48986" bIns="24493" rtlCol="0" anchor="t" anchorCtr="0">
            <a:noAutofit/>
          </a:bodyPr>
          <a:lstStyle>
            <a:lvl1pPr marL="240030" indent="-240030" algn="l" defTabSz="960120" rtl="0" eaLnBrk="1" latinLnBrk="0" hangingPunct="1">
              <a:lnSpc>
                <a:spcPct val="90000"/>
              </a:lnSpc>
              <a:spcBef>
                <a:spcPts val="1050"/>
              </a:spcBef>
              <a:buFont typeface="Arial" panose="020B0604020202020204" pitchFamily="34" charset="0"/>
              <a:buChar char="•"/>
              <a:defRPr kumimoji="1"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kumimoji="1"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kumimoji="1"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4000" b="1" dirty="0">
                <a:solidFill>
                  <a:schemeClr val="bg1"/>
                </a:solidFill>
                <a:latin typeface="メイリオ" panose="020B0604030504040204" pitchFamily="50" charset="-128"/>
                <a:ea typeface="メイリオ" panose="020B0604030504040204" pitchFamily="50" charset="-128"/>
              </a:rPr>
              <a:t>　</a:t>
            </a:r>
            <a:r>
              <a:rPr lang="ja-JP" altLang="en-US" sz="2000" b="1" dirty="0">
                <a:solidFill>
                  <a:schemeClr val="bg1"/>
                </a:solidFill>
                <a:latin typeface="メイリオ" panose="020B0604030504040204" pitchFamily="50" charset="-128"/>
                <a:ea typeface="メイリオ" panose="020B0604030504040204" pitchFamily="50" charset="-128"/>
              </a:rPr>
              <a:t>　　　</a:t>
            </a:r>
            <a:r>
              <a:rPr kumimoji="1" lang="ja-JP" altLang="en-US" sz="40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おいしく食べるためには</a:t>
            </a:r>
            <a:endParaRPr kumimoji="1" lang="en-US" altLang="ja-JP" sz="40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　　　口腔健康管理が重要</a:t>
            </a:r>
            <a:r>
              <a:rPr kumimoji="1" lang="en-US" altLang="ja-JP" sz="40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a:t>
            </a:r>
            <a:endParaRPr kumimoji="1" lang="ja-JP" altLang="en-US" sz="40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a:p>
            <a:pPr marL="0" indent="0" algn="ctr">
              <a:buNone/>
            </a:pPr>
            <a:endParaRPr lang="ja-JP" altLang="en-US" sz="4000" b="1" dirty="0">
              <a:solidFill>
                <a:schemeClr val="bg1"/>
              </a:solidFill>
              <a:latin typeface="メイリオ" panose="020B0604030504040204" pitchFamily="50" charset="-128"/>
              <a:ea typeface="メイリオ" panose="020B0604030504040204" pitchFamily="50" charset="-128"/>
            </a:endParaRPr>
          </a:p>
        </p:txBody>
      </p:sp>
      <p:pic>
        <p:nvPicPr>
          <p:cNvPr id="22" name="図 21">
            <a:extLst>
              <a:ext uri="{FF2B5EF4-FFF2-40B4-BE49-F238E27FC236}">
                <a16:creationId xmlns:a16="http://schemas.microsoft.com/office/drawing/2014/main" id="{45843B88-544E-481F-A68C-70AF90EBCE2F}"/>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61019" b="77315" l="85365" r="95000">
                        <a14:foregroundMark x1="86250" y1="61296" x2="86979" y2="63148"/>
                        <a14:foregroundMark x1="90729" y1="61111" x2="89167" y2="63796"/>
                        <a14:foregroundMark x1="93906" y1="63611" x2="93438" y2="63611"/>
                        <a14:foregroundMark x1="85365" y1="71852" x2="86979" y2="71111"/>
                        <a14:foregroundMark x1="86406" y1="77407" x2="86979" y2="73241"/>
                        <a14:foregroundMark x1="91719" y1="72222" x2="90208" y2="71759"/>
                        <a14:foregroundMark x1="90885" y1="67778" x2="89844" y2="66667"/>
                        <a14:foregroundMark x1="87969" y1="71481" x2="88073" y2="65741"/>
                        <a14:foregroundMark x1="89844" y1="72222" x2="89583" y2="68611"/>
                        <a14:foregroundMark x1="87292" y1="75926" x2="87969" y2="72315"/>
                        <a14:foregroundMark x1="90208" y1="75741" x2="89219" y2="71019"/>
                        <a14:foregroundMark x1="94364" y1="63251" x2="93854" y2="62963"/>
                        <a14:foregroundMark x1="94496" y1="64197" x2="93594" y2="62593"/>
                        <a14:foregroundMark x1="94411" y1="63030" x2="94592" y2="63835"/>
                        <a14:foregroundMark x1="87188" y1="70000" x2="87656" y2="69074"/>
                        <a14:backgroundMark x1="94479" y1="63148" x2="94896" y2="62685"/>
                        <a14:backgroundMark x1="94375" y1="62685" x2="94740" y2="61481"/>
                      </a14:backgroundRemoval>
                    </a14:imgEffect>
                  </a14:imgLayer>
                </a14:imgProps>
              </a:ext>
            </a:extLst>
          </a:blip>
          <a:srcRect l="84868" t="60058" r="4605" b="21696"/>
          <a:stretch/>
        </p:blipFill>
        <p:spPr>
          <a:xfrm>
            <a:off x="922125" y="4658789"/>
            <a:ext cx="1213551" cy="1183211"/>
          </a:xfrm>
          <a:prstGeom prst="rect">
            <a:avLst/>
          </a:prstGeom>
        </p:spPr>
      </p:pic>
      <p:sp>
        <p:nvSpPr>
          <p:cNvPr id="23" name="Google Shape;27;p35">
            <a:extLst>
              <a:ext uri="{FF2B5EF4-FFF2-40B4-BE49-F238E27FC236}">
                <a16:creationId xmlns:a16="http://schemas.microsoft.com/office/drawing/2014/main" id="{57E9CF73-3BA9-47F4-92E1-FA4E3A2EA161}"/>
              </a:ext>
            </a:extLst>
          </p:cNvPr>
          <p:cNvSpPr txBox="1"/>
          <p:nvPr/>
        </p:nvSpPr>
        <p:spPr>
          <a:xfrm>
            <a:off x="246832" y="6624392"/>
            <a:ext cx="2496368"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3</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kumimoji="1" lang="en-US" altLang="ja-JP" sz="900" dirty="0">
                <a:latin typeface="メイリオ" panose="020B0604030504040204" pitchFamily="50" charset="-128"/>
                <a:ea typeface="メイリオ" panose="020B0604030504040204" pitchFamily="50" charset="-128"/>
              </a:rPr>
              <a:t>8020</a:t>
            </a:r>
            <a:r>
              <a:rPr kumimoji="1" lang="ja-JP" altLang="en-US" sz="900" dirty="0">
                <a:latin typeface="メイリオ" panose="020B0604030504040204" pitchFamily="50" charset="-128"/>
                <a:ea typeface="メイリオ" panose="020B0604030504040204" pitchFamily="50" charset="-128"/>
              </a:rPr>
              <a:t>達成型社会の産業歯科保健　パート</a:t>
            </a:r>
            <a:r>
              <a:rPr kumimoji="1" lang="en-US" altLang="ja-JP" sz="900" dirty="0">
                <a:latin typeface="メイリオ" panose="020B0604030504040204" pitchFamily="50" charset="-128"/>
                <a:ea typeface="メイリオ" panose="020B0604030504040204" pitchFamily="50" charset="-128"/>
              </a:rPr>
              <a:t>1</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spTree>
    <p:extLst>
      <p:ext uri="{BB962C8B-B14F-4D97-AF65-F5344CB8AC3E}">
        <p14:creationId xmlns:p14="http://schemas.microsoft.com/office/powerpoint/2010/main" val="152518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F23D03-4F13-4FF3-9045-3356C9FC84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1610" y="5603708"/>
            <a:ext cx="1672389" cy="1254292"/>
          </a:xfrm>
          <a:prstGeom prst="rect">
            <a:avLst/>
          </a:prstGeom>
          <a:noFill/>
          <a:extLst>
            <a:ext uri="{909E8E84-426E-40DD-AFC4-6F175D3DCCD1}">
              <a14:hiddenFill xmlns:a14="http://schemas.microsoft.com/office/drawing/2010/main">
                <a:solidFill>
                  <a:srgbClr val="FFFFFF"/>
                </a:solidFill>
              </a14:hiddenFill>
            </a:ext>
          </a:extLst>
        </p:spPr>
      </p:pic>
      <p:sp>
        <p:nvSpPr>
          <p:cNvPr id="6" name="タイトル 1">
            <a:extLst>
              <a:ext uri="{FF2B5EF4-FFF2-40B4-BE49-F238E27FC236}">
                <a16:creationId xmlns:a16="http://schemas.microsoft.com/office/drawing/2014/main" id="{A36FF389-823B-41D5-996F-F7D74CA6EC9E}"/>
              </a:ext>
            </a:extLst>
          </p:cNvPr>
          <p:cNvSpPr txBox="1">
            <a:spLocks/>
          </p:cNvSpPr>
          <p:nvPr/>
        </p:nvSpPr>
        <p:spPr>
          <a:xfrm>
            <a:off x="0" y="112498"/>
            <a:ext cx="91440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en-US" altLang="ja-JP" sz="4800" b="1" dirty="0">
                <a:solidFill>
                  <a:srgbClr val="00B050"/>
                </a:solidFill>
                <a:latin typeface="メイリオ" panose="020B0604030504040204" pitchFamily="50" charset="-128"/>
                <a:ea typeface="メイリオ" panose="020B0604030504040204" pitchFamily="50" charset="-128"/>
              </a:rPr>
              <a:t>8020</a:t>
            </a:r>
            <a:r>
              <a:rPr lang="ja-JP" altLang="en-US" sz="4800" b="1" dirty="0">
                <a:solidFill>
                  <a:srgbClr val="00B050"/>
                </a:solidFill>
                <a:latin typeface="メイリオ" panose="020B0604030504040204" pitchFamily="50" charset="-128"/>
                <a:ea typeface="メイリオ" panose="020B0604030504040204" pitchFamily="50" charset="-128"/>
              </a:rPr>
              <a:t>達成者の割合</a:t>
            </a:r>
          </a:p>
        </p:txBody>
      </p:sp>
      <p:pic>
        <p:nvPicPr>
          <p:cNvPr id="7" name="Picture 2" descr="８０２０ロゴマーク">
            <a:extLst>
              <a:ext uri="{FF2B5EF4-FFF2-40B4-BE49-F238E27FC236}">
                <a16:creationId xmlns:a16="http://schemas.microsoft.com/office/drawing/2014/main" id="{27A223BD-6A4E-4B87-8093-53667F4E00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603" y="145634"/>
            <a:ext cx="1498406" cy="50407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グラフ 8">
            <a:extLst>
              <a:ext uri="{FF2B5EF4-FFF2-40B4-BE49-F238E27FC236}">
                <a16:creationId xmlns:a16="http://schemas.microsoft.com/office/drawing/2014/main" id="{165F1A9C-306F-4814-B11B-7B7BD237ABF8}"/>
              </a:ext>
            </a:extLst>
          </p:cNvPr>
          <p:cNvGraphicFramePr/>
          <p:nvPr>
            <p:extLst>
              <p:ext uri="{D42A27DB-BD31-4B8C-83A1-F6EECF244321}">
                <p14:modId xmlns:p14="http://schemas.microsoft.com/office/powerpoint/2010/main" val="2569385351"/>
              </p:ext>
            </p:extLst>
          </p:nvPr>
        </p:nvGraphicFramePr>
        <p:xfrm>
          <a:off x="632825" y="1778000"/>
          <a:ext cx="7620000" cy="4064000"/>
        </p:xfrm>
        <a:graphic>
          <a:graphicData uri="http://schemas.openxmlformats.org/drawingml/2006/chart">
            <c:chart xmlns:c="http://schemas.openxmlformats.org/drawingml/2006/chart" xmlns:r="http://schemas.openxmlformats.org/officeDocument/2006/relationships" r:id="rId5"/>
          </a:graphicData>
        </a:graphic>
      </p:graphicFrame>
      <p:sp>
        <p:nvSpPr>
          <p:cNvPr id="8" name="Google Shape;27;p35">
            <a:extLst>
              <a:ext uri="{FF2B5EF4-FFF2-40B4-BE49-F238E27FC236}">
                <a16:creationId xmlns:a16="http://schemas.microsoft.com/office/drawing/2014/main" id="{CE533EF1-7379-454C-A181-88AE6F4031E0}"/>
              </a:ext>
            </a:extLst>
          </p:cNvPr>
          <p:cNvSpPr txBox="1"/>
          <p:nvPr/>
        </p:nvSpPr>
        <p:spPr>
          <a:xfrm>
            <a:off x="246832" y="6624392"/>
            <a:ext cx="2477895"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4</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kumimoji="1" lang="en-US" altLang="ja-JP" sz="900" dirty="0">
                <a:latin typeface="メイリオ" panose="020B0604030504040204" pitchFamily="50" charset="-128"/>
                <a:ea typeface="メイリオ" panose="020B0604030504040204" pitchFamily="50" charset="-128"/>
              </a:rPr>
              <a:t>8020</a:t>
            </a:r>
            <a:r>
              <a:rPr kumimoji="1" lang="ja-JP" altLang="en-US" sz="900" dirty="0">
                <a:latin typeface="メイリオ" panose="020B0604030504040204" pitchFamily="50" charset="-128"/>
                <a:ea typeface="メイリオ" panose="020B0604030504040204" pitchFamily="50" charset="-128"/>
              </a:rPr>
              <a:t>達成型社会の産業歯科保健　パート</a:t>
            </a:r>
            <a:r>
              <a:rPr kumimoji="1" lang="en-US" altLang="ja-JP" sz="900" dirty="0">
                <a:latin typeface="メイリオ" panose="020B0604030504040204" pitchFamily="50" charset="-128"/>
                <a:ea typeface="メイリオ" panose="020B0604030504040204" pitchFamily="50" charset="-128"/>
              </a:rPr>
              <a:t>1</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sp>
        <p:nvSpPr>
          <p:cNvPr id="10" name="テキスト ボックス 9">
            <a:extLst>
              <a:ext uri="{FF2B5EF4-FFF2-40B4-BE49-F238E27FC236}">
                <a16:creationId xmlns:a16="http://schemas.microsoft.com/office/drawing/2014/main" id="{A542CF67-33D3-4FC2-B465-F648E0F1F42F}"/>
              </a:ext>
            </a:extLst>
          </p:cNvPr>
          <p:cNvSpPr txBox="1"/>
          <p:nvPr/>
        </p:nvSpPr>
        <p:spPr>
          <a:xfrm>
            <a:off x="0" y="5842000"/>
            <a:ext cx="9144000" cy="446276"/>
          </a:xfrm>
          <a:prstGeom prst="rect">
            <a:avLst/>
          </a:prstGeom>
          <a:noFill/>
        </p:spPr>
        <p:txBody>
          <a:bodyPr wrap="square">
            <a:spAutoFit/>
          </a:bodyPr>
          <a:lstStyle/>
          <a:p>
            <a:pPr algn="ctr"/>
            <a:r>
              <a:rPr lang="ja-JP" altLang="en-US" sz="900" dirty="0">
                <a:latin typeface="メイリオ" panose="020B0604030504040204" pitchFamily="50" charset="-128"/>
                <a:ea typeface="メイリオ" panose="020B0604030504040204" pitchFamily="50" charset="-128"/>
              </a:rPr>
              <a:t>出典：</a:t>
            </a:r>
            <a:r>
              <a:rPr lang="ja-JP" altLang="en-US" sz="900" i="0" u="none" strike="noStrike" baseline="0" dirty="0">
                <a:latin typeface="メイリオ" panose="020B0604030504040204" pitchFamily="50" charset="-128"/>
                <a:ea typeface="メイリオ" panose="020B0604030504040204" pitchFamily="50" charset="-128"/>
              </a:rPr>
              <a:t>厚生労働省歯科疾患実態調査</a:t>
            </a:r>
            <a:r>
              <a:rPr lang="zh-TW" altLang="en-US" sz="900" i="0" u="none" strike="noStrike" baseline="0" dirty="0">
                <a:latin typeface="メイリオ" panose="020B0604030504040204" pitchFamily="50" charset="-128"/>
                <a:ea typeface="メイリオ" panose="020B0604030504040204" pitchFamily="50" charset="-128"/>
              </a:rPr>
              <a:t>結果</a:t>
            </a:r>
            <a:r>
              <a:rPr lang="ja-JP" altLang="en-US" sz="900" i="0" u="none" strike="noStrike" baseline="0" dirty="0">
                <a:latin typeface="メイリオ" panose="020B0604030504040204" pitchFamily="50" charset="-128"/>
                <a:ea typeface="メイリオ" panose="020B0604030504040204" pitchFamily="50" charset="-128"/>
              </a:rPr>
              <a:t>を基</a:t>
            </a:r>
            <a:r>
              <a:rPr lang="ja-JP" altLang="en-US" sz="900" i="0" u="none" strike="noStrike" baseline="0">
                <a:latin typeface="メイリオ" panose="020B0604030504040204" pitchFamily="50" charset="-128"/>
                <a:ea typeface="メイリオ" panose="020B0604030504040204" pitchFamily="50" charset="-128"/>
              </a:rPr>
              <a:t>に作成</a:t>
            </a:r>
            <a:endParaRPr lang="en-US" altLang="ja-JP" sz="900" i="0" u="none" strike="noStrike" baseline="0">
              <a:latin typeface="メイリオ" panose="020B0604030504040204" pitchFamily="50" charset="-128"/>
              <a:ea typeface="メイリオ" panose="020B0604030504040204" pitchFamily="50" charset="-128"/>
            </a:endParaRPr>
          </a:p>
          <a:p>
            <a:pPr algn="ctr"/>
            <a:endParaRPr lang="en-US" altLang="ja-JP" sz="400" i="0" u="none" strike="noStrike" baseline="0">
              <a:latin typeface="メイリオ" panose="020B0604030504040204" pitchFamily="50" charset="-128"/>
              <a:ea typeface="メイリオ" panose="020B0604030504040204" pitchFamily="50" charset="-128"/>
            </a:endParaRPr>
          </a:p>
          <a:p>
            <a:pPr algn="ctr"/>
            <a:r>
              <a:rPr lang="ja-JP" altLang="ja-JP" sz="900" kern="100">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900" kern="100">
                <a:latin typeface="メイリオ" panose="020B0604030504040204" pitchFamily="50" charset="-128"/>
                <a:ea typeface="メイリオ" panose="020B0604030504040204" pitchFamily="50" charset="-128"/>
                <a:cs typeface="Times New Roman" panose="02020603050405020304" pitchFamily="18" charset="0"/>
              </a:rPr>
              <a:t>2024</a:t>
            </a:r>
            <a:r>
              <a:rPr lang="ja-JP" altLang="ja-JP" sz="900" kern="100">
                <a:latin typeface="メイリオ" panose="020B0604030504040204" pitchFamily="50" charset="-128"/>
                <a:ea typeface="メイリオ" panose="020B0604030504040204" pitchFamily="50" charset="-128"/>
                <a:cs typeface="Times New Roman" panose="02020603050405020304" pitchFamily="18" charset="0"/>
              </a:rPr>
              <a:t>（令和</a:t>
            </a:r>
            <a:r>
              <a:rPr lang="en-US" altLang="ja-JP" sz="900" kern="100">
                <a:latin typeface="メイリオ" panose="020B0604030504040204" pitchFamily="50" charset="-128"/>
                <a:ea typeface="メイリオ" panose="020B0604030504040204" pitchFamily="50" charset="-128"/>
                <a:cs typeface="Times New Roman" panose="02020603050405020304" pitchFamily="18" charset="0"/>
              </a:rPr>
              <a:t>6</a:t>
            </a:r>
            <a:r>
              <a:rPr lang="ja-JP" altLang="ja-JP" sz="900" kern="100">
                <a:latin typeface="メイリオ" panose="020B0604030504040204" pitchFamily="50" charset="-128"/>
                <a:ea typeface="メイリオ" panose="020B0604030504040204" pitchFamily="50" charset="-128"/>
                <a:cs typeface="Times New Roman" panose="02020603050405020304" pitchFamily="18" charset="0"/>
              </a:rPr>
              <a:t>）年の割合（％）は各都道府県の人口規模が反映されるように調整された全国補正値であり、単なる人数比とは異なる</a:t>
            </a:r>
            <a:endParaRPr lang="ja-JP" altLang="en-US"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22902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4">
            <a:extLst>
              <a:ext uri="{FF2B5EF4-FFF2-40B4-BE49-F238E27FC236}">
                <a16:creationId xmlns:a16="http://schemas.microsoft.com/office/drawing/2014/main" id="{12F43380-462B-4446-82D5-FD3306FDB2EF}"/>
              </a:ext>
            </a:extLst>
          </p:cNvPr>
          <p:cNvSpPr txBox="1">
            <a:spLocks noChangeArrowheads="1"/>
          </p:cNvSpPr>
          <p:nvPr/>
        </p:nvSpPr>
        <p:spPr bwMode="auto">
          <a:xfrm>
            <a:off x="0" y="637820"/>
            <a:ext cx="9144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lang="ja-JP" altLang="en-US" sz="4000" b="1">
                <a:solidFill>
                  <a:srgbClr val="00B050"/>
                </a:solidFill>
                <a:latin typeface="メイリオ" panose="020B0604030504040204" pitchFamily="50" charset="-128"/>
                <a:ea typeface="メイリオ" panose="020B0604030504040204" pitchFamily="50" charset="-128"/>
              </a:rPr>
              <a:t>健康日本</a:t>
            </a:r>
            <a:r>
              <a:rPr lang="en-US" altLang="ja-JP" sz="4000" b="1">
                <a:solidFill>
                  <a:srgbClr val="00B050"/>
                </a:solidFill>
                <a:latin typeface="メイリオ" panose="020B0604030504040204" pitchFamily="50" charset="-128"/>
                <a:ea typeface="メイリオ" panose="020B0604030504040204" pitchFamily="50" charset="-128"/>
              </a:rPr>
              <a:t>21 </a:t>
            </a:r>
            <a:r>
              <a:rPr lang="ja-JP" altLang="en-US" sz="4000" b="1">
                <a:solidFill>
                  <a:srgbClr val="00B050"/>
                </a:solidFill>
                <a:latin typeface="メイリオ" panose="020B0604030504040204" pitchFamily="50" charset="-128"/>
                <a:ea typeface="メイリオ" panose="020B0604030504040204" pitchFamily="50" charset="-128"/>
              </a:rPr>
              <a:t>（第三次）の全体像</a:t>
            </a:r>
            <a:br>
              <a:rPr kumimoji="1" lang="en-US" altLang="ja-JP" sz="7200"/>
            </a:br>
            <a:endParaRPr lang="ja-JP" altLang="en-US" sz="4400" b="1" spc="600" dirty="0">
              <a:solidFill>
                <a:srgbClr val="6CC173"/>
              </a:solidFill>
              <a:latin typeface="メイリオ" panose="020B0604030504040204" pitchFamily="50" charset="-128"/>
              <a:ea typeface="メイリオ" panose="020B0604030504040204" pitchFamily="50" charset="-128"/>
            </a:endParaRPr>
          </a:p>
        </p:txBody>
      </p:sp>
      <p:pic>
        <p:nvPicPr>
          <p:cNvPr id="5" name="Picture 4">
            <a:extLst>
              <a:ext uri="{FF2B5EF4-FFF2-40B4-BE49-F238E27FC236}">
                <a16:creationId xmlns:a16="http://schemas.microsoft.com/office/drawing/2014/main" id="{AD556087-8F68-4479-8067-E9FDAF51C4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1610" y="5603708"/>
            <a:ext cx="1672389" cy="1254292"/>
          </a:xfrm>
          <a:prstGeom prst="rect">
            <a:avLst/>
          </a:prstGeom>
          <a:noFill/>
          <a:extLst>
            <a:ext uri="{909E8E84-426E-40DD-AFC4-6F175D3DCCD1}">
              <a14:hiddenFill xmlns:a14="http://schemas.microsoft.com/office/drawing/2010/main">
                <a:solidFill>
                  <a:srgbClr val="FFFFFF"/>
                </a:solidFill>
              </a14:hiddenFill>
            </a:ext>
          </a:extLst>
        </p:spPr>
      </p:pic>
      <p:sp>
        <p:nvSpPr>
          <p:cNvPr id="2202" name="フローチャート: 組合せ 2201">
            <a:extLst>
              <a:ext uri="{FF2B5EF4-FFF2-40B4-BE49-F238E27FC236}">
                <a16:creationId xmlns:a16="http://schemas.microsoft.com/office/drawing/2014/main" id="{034E0E4D-7BD0-0C5A-4B58-5E8E30B3890E}"/>
              </a:ext>
            </a:extLst>
          </p:cNvPr>
          <p:cNvSpPr/>
          <p:nvPr/>
        </p:nvSpPr>
        <p:spPr>
          <a:xfrm rot="5400000">
            <a:off x="5562600" y="3486150"/>
            <a:ext cx="3438525" cy="1666876"/>
          </a:xfrm>
          <a:prstGeom prst="flowChartMerge">
            <a:avLst/>
          </a:prstGeom>
          <a:solidFill>
            <a:srgbClr val="BCD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01" name="フローチャート: 組合せ 2200">
            <a:extLst>
              <a:ext uri="{FF2B5EF4-FFF2-40B4-BE49-F238E27FC236}">
                <a16:creationId xmlns:a16="http://schemas.microsoft.com/office/drawing/2014/main" id="{C4C2179F-2D8B-E1CC-2009-1384CA91F722}"/>
              </a:ext>
            </a:extLst>
          </p:cNvPr>
          <p:cNvSpPr/>
          <p:nvPr/>
        </p:nvSpPr>
        <p:spPr>
          <a:xfrm rot="16200000">
            <a:off x="85725" y="3438524"/>
            <a:ext cx="3438525" cy="1666876"/>
          </a:xfrm>
          <a:prstGeom prst="flowChartMerge">
            <a:avLst/>
          </a:prstGeom>
          <a:solidFill>
            <a:srgbClr val="FDDF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00" name="正方形/長方形 2199">
            <a:extLst>
              <a:ext uri="{FF2B5EF4-FFF2-40B4-BE49-F238E27FC236}">
                <a16:creationId xmlns:a16="http://schemas.microsoft.com/office/drawing/2014/main" id="{22A941B3-847C-8ED7-3787-D903A0A41B04}"/>
              </a:ext>
            </a:extLst>
          </p:cNvPr>
          <p:cNvSpPr/>
          <p:nvPr/>
        </p:nvSpPr>
        <p:spPr>
          <a:xfrm>
            <a:off x="2781300" y="2371724"/>
            <a:ext cx="3514725" cy="3419475"/>
          </a:xfrm>
          <a:prstGeom prst="rect">
            <a:avLst/>
          </a:prstGeom>
          <a:noFill/>
          <a:ln w="19050">
            <a:solidFill>
              <a:srgbClr val="66B9B7"/>
            </a:solidFill>
          </a:ln>
        </p:spPr>
        <p:style>
          <a:lnRef idx="2">
            <a:schemeClr val="accent1"/>
          </a:lnRef>
          <a:fillRef idx="1">
            <a:schemeClr val="lt1"/>
          </a:fillRef>
          <a:effectRef idx="0">
            <a:schemeClr val="accent1"/>
          </a:effectRef>
          <a:fontRef idx="minor">
            <a:schemeClr val="dk1"/>
          </a:fontRef>
        </p:style>
        <p:txBody>
          <a:bodyPr rtlCol="0" anchor="ctr"/>
          <a:lstStyle/>
          <a:p>
            <a:pPr algn="l"/>
            <a:endParaRPr kumimoji="1" lang="ja-JP" altLang="en-US" sz="1600" b="1" dirty="0">
              <a:latin typeface="メイリオ" panose="020B0604030504040204" pitchFamily="50" charset="-128"/>
              <a:ea typeface="メイリオ" panose="020B0604030504040204" pitchFamily="50" charset="-128"/>
            </a:endParaRPr>
          </a:p>
        </p:txBody>
      </p:sp>
      <p:pic>
        <p:nvPicPr>
          <p:cNvPr id="7" name="Picture 2" descr="８０２０ロゴマーク">
            <a:extLst>
              <a:ext uri="{FF2B5EF4-FFF2-40B4-BE49-F238E27FC236}">
                <a16:creationId xmlns:a16="http://schemas.microsoft.com/office/drawing/2014/main" id="{23C8296A-3B7B-44F7-A57B-A494D7B285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603" y="145634"/>
            <a:ext cx="1498406" cy="504072"/>
          </a:xfrm>
          <a:prstGeom prst="rect">
            <a:avLst/>
          </a:prstGeom>
          <a:noFill/>
          <a:extLst>
            <a:ext uri="{909E8E84-426E-40DD-AFC4-6F175D3DCCD1}">
              <a14:hiddenFill xmlns:a14="http://schemas.microsoft.com/office/drawing/2010/main">
                <a:solidFill>
                  <a:srgbClr val="FFFFFF"/>
                </a:solidFill>
              </a14:hiddenFill>
            </a:ext>
          </a:extLst>
        </p:spPr>
      </p:pic>
      <p:sp>
        <p:nvSpPr>
          <p:cNvPr id="10" name="Google Shape;27;p35">
            <a:extLst>
              <a:ext uri="{FF2B5EF4-FFF2-40B4-BE49-F238E27FC236}">
                <a16:creationId xmlns:a16="http://schemas.microsoft.com/office/drawing/2014/main" id="{8A55FF57-3E49-453F-91B1-A4E4FB009CEC}"/>
              </a:ext>
            </a:extLst>
          </p:cNvPr>
          <p:cNvSpPr txBox="1"/>
          <p:nvPr/>
        </p:nvSpPr>
        <p:spPr>
          <a:xfrm>
            <a:off x="246832" y="6624392"/>
            <a:ext cx="2496368"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5</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kumimoji="1" lang="en-US" altLang="ja-JP" sz="900" dirty="0">
                <a:latin typeface="メイリオ" panose="020B0604030504040204" pitchFamily="50" charset="-128"/>
                <a:ea typeface="メイリオ" panose="020B0604030504040204" pitchFamily="50" charset="-128"/>
              </a:rPr>
              <a:t>8020</a:t>
            </a:r>
            <a:r>
              <a:rPr kumimoji="1" lang="ja-JP" altLang="en-US" sz="900" dirty="0">
                <a:latin typeface="メイリオ" panose="020B0604030504040204" pitchFamily="50" charset="-128"/>
                <a:ea typeface="メイリオ" panose="020B0604030504040204" pitchFamily="50" charset="-128"/>
              </a:rPr>
              <a:t>達成型社会の産業歯科保健　パート</a:t>
            </a:r>
            <a:r>
              <a:rPr kumimoji="1" lang="en-US" altLang="ja-JP" sz="900" dirty="0">
                <a:latin typeface="メイリオ" panose="020B0604030504040204" pitchFamily="50" charset="-128"/>
                <a:ea typeface="メイリオ" panose="020B0604030504040204" pitchFamily="50" charset="-128"/>
              </a:rPr>
              <a:t>1</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sp>
        <p:nvSpPr>
          <p:cNvPr id="2152" name="object 6">
            <a:extLst>
              <a:ext uri="{FF2B5EF4-FFF2-40B4-BE49-F238E27FC236}">
                <a16:creationId xmlns:a16="http://schemas.microsoft.com/office/drawing/2014/main" id="{2133C303-A4C7-6DD5-0619-A76E9BDA018E}"/>
              </a:ext>
            </a:extLst>
          </p:cNvPr>
          <p:cNvSpPr/>
          <p:nvPr/>
        </p:nvSpPr>
        <p:spPr>
          <a:xfrm>
            <a:off x="4537798" y="1864946"/>
            <a:ext cx="69869" cy="647020"/>
          </a:xfrm>
          <a:custGeom>
            <a:avLst/>
            <a:gdLst/>
            <a:ahLst/>
            <a:cxnLst/>
            <a:rect l="l" t="t" r="r" b="b"/>
            <a:pathLst>
              <a:path w="76200" h="730885">
                <a:moveTo>
                  <a:pt x="44450" y="63500"/>
                </a:moveTo>
                <a:lnTo>
                  <a:pt x="31750" y="63500"/>
                </a:lnTo>
                <a:lnTo>
                  <a:pt x="31750" y="730503"/>
                </a:lnTo>
                <a:lnTo>
                  <a:pt x="44450" y="730503"/>
                </a:lnTo>
                <a:lnTo>
                  <a:pt x="44450" y="63500"/>
                </a:lnTo>
                <a:close/>
              </a:path>
              <a:path w="76200" h="730885">
                <a:moveTo>
                  <a:pt x="38100" y="0"/>
                </a:moveTo>
                <a:lnTo>
                  <a:pt x="0" y="76200"/>
                </a:lnTo>
                <a:lnTo>
                  <a:pt x="31750" y="76200"/>
                </a:lnTo>
                <a:lnTo>
                  <a:pt x="31750" y="63500"/>
                </a:lnTo>
                <a:lnTo>
                  <a:pt x="69850" y="63500"/>
                </a:lnTo>
                <a:lnTo>
                  <a:pt x="38100" y="0"/>
                </a:lnTo>
                <a:close/>
              </a:path>
              <a:path w="76200" h="730885">
                <a:moveTo>
                  <a:pt x="69850" y="63500"/>
                </a:moveTo>
                <a:lnTo>
                  <a:pt x="44450" y="63500"/>
                </a:lnTo>
                <a:lnTo>
                  <a:pt x="44450" y="76200"/>
                </a:lnTo>
                <a:lnTo>
                  <a:pt x="76200" y="76200"/>
                </a:lnTo>
                <a:lnTo>
                  <a:pt x="69850" y="63500"/>
                </a:lnTo>
                <a:close/>
              </a:path>
            </a:pathLst>
          </a:custGeom>
          <a:solidFill>
            <a:srgbClr val="000000"/>
          </a:solidFill>
        </p:spPr>
        <p:txBody>
          <a:bodyPr wrap="square" lIns="0" tIns="0" rIns="0" bIns="0" rtlCol="0"/>
          <a:lstStyle/>
          <a:p>
            <a:endParaRPr sz="1600">
              <a:latin typeface="メイリオ" panose="020B0604030504040204" pitchFamily="50" charset="-128"/>
              <a:ea typeface="メイリオ" panose="020B0604030504040204" pitchFamily="50" charset="-128"/>
            </a:endParaRPr>
          </a:p>
        </p:txBody>
      </p:sp>
      <p:sp>
        <p:nvSpPr>
          <p:cNvPr id="2153" name="object 7">
            <a:extLst>
              <a:ext uri="{FF2B5EF4-FFF2-40B4-BE49-F238E27FC236}">
                <a16:creationId xmlns:a16="http://schemas.microsoft.com/office/drawing/2014/main" id="{D70BB7C0-E65D-4BBA-BA65-49C1D754B8E6}"/>
              </a:ext>
            </a:extLst>
          </p:cNvPr>
          <p:cNvSpPr/>
          <p:nvPr/>
        </p:nvSpPr>
        <p:spPr>
          <a:xfrm>
            <a:off x="376109" y="2100343"/>
            <a:ext cx="1808446" cy="632966"/>
          </a:xfrm>
          <a:custGeom>
            <a:avLst/>
            <a:gdLst/>
            <a:ahLst/>
            <a:cxnLst/>
            <a:rect l="l" t="t" r="r" b="b"/>
            <a:pathLst>
              <a:path w="1972310" h="715010">
                <a:moveTo>
                  <a:pt x="1852930" y="0"/>
                </a:moveTo>
                <a:lnTo>
                  <a:pt x="119126" y="0"/>
                </a:lnTo>
                <a:lnTo>
                  <a:pt x="72759" y="9362"/>
                </a:lnTo>
                <a:lnTo>
                  <a:pt x="34893" y="34893"/>
                </a:lnTo>
                <a:lnTo>
                  <a:pt x="9362" y="72759"/>
                </a:lnTo>
                <a:lnTo>
                  <a:pt x="0" y="119125"/>
                </a:lnTo>
                <a:lnTo>
                  <a:pt x="0" y="595630"/>
                </a:lnTo>
                <a:lnTo>
                  <a:pt x="9362" y="641996"/>
                </a:lnTo>
                <a:lnTo>
                  <a:pt x="34893" y="679862"/>
                </a:lnTo>
                <a:lnTo>
                  <a:pt x="72759" y="705393"/>
                </a:lnTo>
                <a:lnTo>
                  <a:pt x="119126" y="714756"/>
                </a:lnTo>
                <a:lnTo>
                  <a:pt x="1852930" y="714756"/>
                </a:lnTo>
                <a:lnTo>
                  <a:pt x="1899296" y="705393"/>
                </a:lnTo>
                <a:lnTo>
                  <a:pt x="1937162" y="679862"/>
                </a:lnTo>
                <a:lnTo>
                  <a:pt x="1962693" y="641996"/>
                </a:lnTo>
                <a:lnTo>
                  <a:pt x="1972056" y="595630"/>
                </a:lnTo>
                <a:lnTo>
                  <a:pt x="1972056" y="119125"/>
                </a:lnTo>
                <a:lnTo>
                  <a:pt x="1962693" y="72759"/>
                </a:lnTo>
                <a:lnTo>
                  <a:pt x="1937162" y="34893"/>
                </a:lnTo>
                <a:lnTo>
                  <a:pt x="1899296" y="9362"/>
                </a:lnTo>
                <a:lnTo>
                  <a:pt x="1852930" y="0"/>
                </a:lnTo>
                <a:close/>
              </a:path>
            </a:pathLst>
          </a:custGeom>
          <a:solidFill>
            <a:srgbClr val="FF0000"/>
          </a:solidFill>
          <a:ln>
            <a:solidFill>
              <a:srgbClr val="FF0000"/>
            </a:solidFill>
          </a:ln>
        </p:spPr>
        <p:txBody>
          <a:bodyPr wrap="square" lIns="0" tIns="0" rIns="0" bIns="0" rtlCol="0"/>
          <a:lstStyle/>
          <a:p>
            <a:endParaRPr sz="1600">
              <a:latin typeface="メイリオ" panose="020B0604030504040204" pitchFamily="50" charset="-128"/>
              <a:ea typeface="メイリオ" panose="020B0604030504040204" pitchFamily="50" charset="-128"/>
            </a:endParaRPr>
          </a:p>
        </p:txBody>
      </p:sp>
      <p:sp>
        <p:nvSpPr>
          <p:cNvPr id="2154" name="object 8">
            <a:extLst>
              <a:ext uri="{FF2B5EF4-FFF2-40B4-BE49-F238E27FC236}">
                <a16:creationId xmlns:a16="http://schemas.microsoft.com/office/drawing/2014/main" id="{3EEA03EB-FB6A-CF93-8DD9-F40BAE9406D8}"/>
              </a:ext>
            </a:extLst>
          </p:cNvPr>
          <p:cNvSpPr txBox="1"/>
          <p:nvPr/>
        </p:nvSpPr>
        <p:spPr>
          <a:xfrm>
            <a:off x="532985" y="2146167"/>
            <a:ext cx="1497528" cy="584086"/>
          </a:xfrm>
          <a:prstGeom prst="rect">
            <a:avLst/>
          </a:prstGeom>
        </p:spPr>
        <p:txBody>
          <a:bodyPr vert="horz" wrap="square" lIns="0" tIns="13334" rIns="0" bIns="0" rtlCol="0">
            <a:spAutoFit/>
          </a:bodyPr>
          <a:lstStyle/>
          <a:p>
            <a:pPr algn="ctr">
              <a:spcBef>
                <a:spcPts val="106"/>
              </a:spcBef>
            </a:pPr>
            <a:r>
              <a:rPr sz="1200" b="1" spc="-9" dirty="0">
                <a:solidFill>
                  <a:srgbClr val="FFFFFF"/>
                </a:solidFill>
                <a:latin typeface="メイリオ" panose="020B0604030504040204" pitchFamily="50" charset="-128"/>
                <a:ea typeface="メイリオ" panose="020B0604030504040204" pitchFamily="50" charset="-128"/>
                <a:cs typeface="Microsoft JhengHei"/>
              </a:rPr>
              <a:t>誰一人取り残さない</a:t>
            </a:r>
            <a:endParaRPr sz="1200">
              <a:latin typeface="メイリオ" panose="020B0604030504040204" pitchFamily="50" charset="-128"/>
              <a:ea typeface="メイリオ" panose="020B0604030504040204" pitchFamily="50" charset="-128"/>
              <a:cs typeface="Microsoft JhengHei"/>
            </a:endParaRPr>
          </a:p>
          <a:p>
            <a:pPr algn="ctr">
              <a:spcBef>
                <a:spcPts val="45"/>
              </a:spcBef>
            </a:pPr>
            <a:r>
              <a:rPr sz="1200" b="1" spc="-20" dirty="0">
                <a:solidFill>
                  <a:srgbClr val="FFFFFF"/>
                </a:solidFill>
                <a:latin typeface="メイリオ" panose="020B0604030504040204" pitchFamily="50" charset="-128"/>
                <a:ea typeface="メイリオ" panose="020B0604030504040204" pitchFamily="50" charset="-128"/>
                <a:cs typeface="Microsoft JhengHei"/>
              </a:rPr>
              <a:t>健康づくり</a:t>
            </a:r>
            <a:endParaRPr sz="1200">
              <a:latin typeface="メイリオ" panose="020B0604030504040204" pitchFamily="50" charset="-128"/>
              <a:ea typeface="メイリオ" panose="020B0604030504040204" pitchFamily="50" charset="-128"/>
              <a:cs typeface="Microsoft JhengHei"/>
            </a:endParaRPr>
          </a:p>
          <a:p>
            <a:pPr algn="ctr">
              <a:lnSpc>
                <a:spcPct val="100000"/>
              </a:lnSpc>
            </a:pPr>
            <a:r>
              <a:rPr sz="1200" b="1" spc="-9" dirty="0">
                <a:solidFill>
                  <a:srgbClr val="FFFFFF"/>
                </a:solidFill>
                <a:latin typeface="メイリオ" panose="020B0604030504040204" pitchFamily="50" charset="-128"/>
                <a:ea typeface="メイリオ" panose="020B0604030504040204" pitchFamily="50" charset="-128"/>
                <a:cs typeface="Microsoft JhengHei"/>
              </a:rPr>
              <a:t>（</a:t>
            </a:r>
            <a:r>
              <a:rPr sz="1200" b="1" spc="-9" dirty="0">
                <a:solidFill>
                  <a:srgbClr val="FFFFFF"/>
                </a:solidFill>
                <a:latin typeface="メイリオ" panose="020B0604030504040204" pitchFamily="50" charset="-128"/>
                <a:ea typeface="メイリオ" panose="020B0604030504040204" pitchFamily="50" charset="-128"/>
                <a:cs typeface="Segoe UI"/>
              </a:rPr>
              <a:t>Inclusion</a:t>
            </a:r>
            <a:r>
              <a:rPr sz="1200" b="1" spc="-9" dirty="0">
                <a:solidFill>
                  <a:srgbClr val="FFFFFF"/>
                </a:solidFill>
                <a:latin typeface="メイリオ" panose="020B0604030504040204" pitchFamily="50" charset="-128"/>
                <a:ea typeface="メイリオ" panose="020B0604030504040204" pitchFamily="50" charset="-128"/>
                <a:cs typeface="Microsoft JhengHei"/>
              </a:rPr>
              <a:t>）</a:t>
            </a:r>
            <a:endParaRPr sz="1200">
              <a:latin typeface="メイリオ" panose="020B0604030504040204" pitchFamily="50" charset="-128"/>
              <a:ea typeface="メイリオ" panose="020B0604030504040204" pitchFamily="50" charset="-128"/>
              <a:cs typeface="Microsoft JhengHei"/>
            </a:endParaRPr>
          </a:p>
        </p:txBody>
      </p:sp>
      <p:grpSp>
        <p:nvGrpSpPr>
          <p:cNvPr id="2155" name="object 9">
            <a:extLst>
              <a:ext uri="{FF2B5EF4-FFF2-40B4-BE49-F238E27FC236}">
                <a16:creationId xmlns:a16="http://schemas.microsoft.com/office/drawing/2014/main" id="{11B5D059-8609-3A01-DE43-F99338B6FA9E}"/>
              </a:ext>
            </a:extLst>
          </p:cNvPr>
          <p:cNvGrpSpPr/>
          <p:nvPr/>
        </p:nvGrpSpPr>
        <p:grpSpPr>
          <a:xfrm>
            <a:off x="6620779" y="2819201"/>
            <a:ext cx="2388941" cy="837020"/>
            <a:chOff x="7212838" y="3114801"/>
            <a:chExt cx="2605405" cy="945515"/>
          </a:xfrm>
        </p:grpSpPr>
        <p:sp>
          <p:nvSpPr>
            <p:cNvPr id="2156" name="object 10">
              <a:extLst>
                <a:ext uri="{FF2B5EF4-FFF2-40B4-BE49-F238E27FC236}">
                  <a16:creationId xmlns:a16="http://schemas.microsoft.com/office/drawing/2014/main" id="{0431464A-8EAC-10DD-FEDF-43A775B90BE3}"/>
                </a:ext>
              </a:extLst>
            </p:cNvPr>
            <p:cNvSpPr/>
            <p:nvPr/>
          </p:nvSpPr>
          <p:spPr>
            <a:xfrm>
              <a:off x="7219188" y="3121151"/>
              <a:ext cx="2592705" cy="932815"/>
            </a:xfrm>
            <a:custGeom>
              <a:avLst/>
              <a:gdLst/>
              <a:ahLst/>
              <a:cxnLst/>
              <a:rect l="l" t="t" r="r" b="b"/>
              <a:pathLst>
                <a:path w="2592704" h="932814">
                  <a:moveTo>
                    <a:pt x="2523235" y="0"/>
                  </a:moveTo>
                  <a:lnTo>
                    <a:pt x="69087" y="0"/>
                  </a:lnTo>
                  <a:lnTo>
                    <a:pt x="42165" y="5419"/>
                  </a:lnTo>
                  <a:lnTo>
                    <a:pt x="20208" y="20208"/>
                  </a:lnTo>
                  <a:lnTo>
                    <a:pt x="5419" y="42165"/>
                  </a:lnTo>
                  <a:lnTo>
                    <a:pt x="0" y="69087"/>
                  </a:lnTo>
                  <a:lnTo>
                    <a:pt x="0" y="863600"/>
                  </a:lnTo>
                  <a:lnTo>
                    <a:pt x="5419" y="890522"/>
                  </a:lnTo>
                  <a:lnTo>
                    <a:pt x="20208" y="912479"/>
                  </a:lnTo>
                  <a:lnTo>
                    <a:pt x="42165" y="927268"/>
                  </a:lnTo>
                  <a:lnTo>
                    <a:pt x="69087" y="932688"/>
                  </a:lnTo>
                  <a:lnTo>
                    <a:pt x="2523235" y="932688"/>
                  </a:lnTo>
                  <a:lnTo>
                    <a:pt x="2550158" y="927268"/>
                  </a:lnTo>
                  <a:lnTo>
                    <a:pt x="2572115" y="912479"/>
                  </a:lnTo>
                  <a:lnTo>
                    <a:pt x="2586904" y="890522"/>
                  </a:lnTo>
                  <a:lnTo>
                    <a:pt x="2592323" y="863600"/>
                  </a:lnTo>
                  <a:lnTo>
                    <a:pt x="2592323" y="69087"/>
                  </a:lnTo>
                  <a:lnTo>
                    <a:pt x="2586904" y="42165"/>
                  </a:lnTo>
                  <a:lnTo>
                    <a:pt x="2572115" y="20208"/>
                  </a:lnTo>
                  <a:lnTo>
                    <a:pt x="2550158" y="5419"/>
                  </a:lnTo>
                  <a:lnTo>
                    <a:pt x="2523235" y="0"/>
                  </a:lnTo>
                  <a:close/>
                </a:path>
              </a:pathLst>
            </a:custGeom>
            <a:solidFill>
              <a:srgbClr val="FFFFFF"/>
            </a:solidFill>
          </p:spPr>
          <p:txBody>
            <a:bodyPr wrap="square" lIns="0" tIns="0" rIns="0" bIns="0" rtlCol="0"/>
            <a:lstStyle/>
            <a:p>
              <a:endParaRPr sz="1600">
                <a:latin typeface="メイリオ" panose="020B0604030504040204" pitchFamily="50" charset="-128"/>
                <a:ea typeface="メイリオ" panose="020B0604030504040204" pitchFamily="50" charset="-128"/>
              </a:endParaRPr>
            </a:p>
          </p:txBody>
        </p:sp>
        <p:sp>
          <p:nvSpPr>
            <p:cNvPr id="2157" name="object 11">
              <a:extLst>
                <a:ext uri="{FF2B5EF4-FFF2-40B4-BE49-F238E27FC236}">
                  <a16:creationId xmlns:a16="http://schemas.microsoft.com/office/drawing/2014/main" id="{1B49A799-7958-7D3B-9396-A5C5035DAE59}"/>
                </a:ext>
              </a:extLst>
            </p:cNvPr>
            <p:cNvSpPr/>
            <p:nvPr/>
          </p:nvSpPr>
          <p:spPr>
            <a:xfrm>
              <a:off x="7219188" y="3121151"/>
              <a:ext cx="2592705" cy="932815"/>
            </a:xfrm>
            <a:custGeom>
              <a:avLst/>
              <a:gdLst/>
              <a:ahLst/>
              <a:cxnLst/>
              <a:rect l="l" t="t" r="r" b="b"/>
              <a:pathLst>
                <a:path w="2592704" h="932814">
                  <a:moveTo>
                    <a:pt x="0" y="69087"/>
                  </a:moveTo>
                  <a:lnTo>
                    <a:pt x="5419" y="42165"/>
                  </a:lnTo>
                  <a:lnTo>
                    <a:pt x="20208" y="20208"/>
                  </a:lnTo>
                  <a:lnTo>
                    <a:pt x="42165" y="5419"/>
                  </a:lnTo>
                  <a:lnTo>
                    <a:pt x="69087" y="0"/>
                  </a:lnTo>
                  <a:lnTo>
                    <a:pt x="2523235" y="0"/>
                  </a:lnTo>
                  <a:lnTo>
                    <a:pt x="2550158" y="5419"/>
                  </a:lnTo>
                  <a:lnTo>
                    <a:pt x="2572115" y="20208"/>
                  </a:lnTo>
                  <a:lnTo>
                    <a:pt x="2586904" y="42165"/>
                  </a:lnTo>
                  <a:lnTo>
                    <a:pt x="2592323" y="69087"/>
                  </a:lnTo>
                  <a:lnTo>
                    <a:pt x="2592323" y="863600"/>
                  </a:lnTo>
                  <a:lnTo>
                    <a:pt x="2586904" y="890522"/>
                  </a:lnTo>
                  <a:lnTo>
                    <a:pt x="2572115" y="912479"/>
                  </a:lnTo>
                  <a:lnTo>
                    <a:pt x="2550158" y="927268"/>
                  </a:lnTo>
                  <a:lnTo>
                    <a:pt x="2523235" y="932688"/>
                  </a:lnTo>
                  <a:lnTo>
                    <a:pt x="69087" y="932688"/>
                  </a:lnTo>
                  <a:lnTo>
                    <a:pt x="42165" y="927268"/>
                  </a:lnTo>
                  <a:lnTo>
                    <a:pt x="20208" y="912479"/>
                  </a:lnTo>
                  <a:lnTo>
                    <a:pt x="5419" y="890522"/>
                  </a:lnTo>
                  <a:lnTo>
                    <a:pt x="0" y="863600"/>
                  </a:lnTo>
                  <a:lnTo>
                    <a:pt x="0" y="69087"/>
                  </a:lnTo>
                  <a:close/>
                </a:path>
              </a:pathLst>
            </a:custGeom>
            <a:ln w="12700">
              <a:solidFill>
                <a:srgbClr val="005CAE"/>
              </a:solidFill>
            </a:ln>
          </p:spPr>
          <p:txBody>
            <a:bodyPr wrap="square" lIns="0" tIns="0" rIns="0" bIns="0" rtlCol="0"/>
            <a:lstStyle/>
            <a:p>
              <a:endParaRPr sz="1600">
                <a:latin typeface="メイリオ" panose="020B0604030504040204" pitchFamily="50" charset="-128"/>
                <a:ea typeface="メイリオ" panose="020B0604030504040204" pitchFamily="50" charset="-128"/>
              </a:endParaRPr>
            </a:p>
          </p:txBody>
        </p:sp>
      </p:grpSp>
      <p:sp>
        <p:nvSpPr>
          <p:cNvPr id="2158" name="object 12">
            <a:extLst>
              <a:ext uri="{FF2B5EF4-FFF2-40B4-BE49-F238E27FC236}">
                <a16:creationId xmlns:a16="http://schemas.microsoft.com/office/drawing/2014/main" id="{57D04CAD-E8E2-9CE3-C29D-65978DBB607F}"/>
              </a:ext>
            </a:extLst>
          </p:cNvPr>
          <p:cNvSpPr txBox="1"/>
          <p:nvPr/>
        </p:nvSpPr>
        <p:spPr>
          <a:xfrm>
            <a:off x="6756670" y="2951752"/>
            <a:ext cx="2119364" cy="536684"/>
          </a:xfrm>
          <a:prstGeom prst="rect">
            <a:avLst/>
          </a:prstGeom>
        </p:spPr>
        <p:txBody>
          <a:bodyPr vert="horz" wrap="square" lIns="0" tIns="13334" rIns="0" bIns="0" rtlCol="0">
            <a:spAutoFit/>
          </a:bodyPr>
          <a:lstStyle/>
          <a:p>
            <a:pPr algn="ctr">
              <a:spcBef>
                <a:spcPts val="106"/>
              </a:spcBef>
            </a:pPr>
            <a:r>
              <a:rPr sz="1200" b="1" spc="-9" dirty="0">
                <a:latin typeface="メイリオ" panose="020B0604030504040204" pitchFamily="50" charset="-128"/>
                <a:ea typeface="メイリオ" panose="020B0604030504040204" pitchFamily="50" charset="-128"/>
                <a:cs typeface="Microsoft JhengHei"/>
              </a:rPr>
              <a:t>目標の設定・評価</a:t>
            </a:r>
            <a:endParaRPr sz="1200">
              <a:latin typeface="メイリオ" panose="020B0604030504040204" pitchFamily="50" charset="-128"/>
              <a:ea typeface="メイリオ" panose="020B0604030504040204" pitchFamily="50" charset="-128"/>
              <a:cs typeface="Microsoft JhengHei"/>
            </a:endParaRPr>
          </a:p>
          <a:p>
            <a:pPr marL="12701" marR="5081" algn="ctr">
              <a:spcBef>
                <a:spcPts val="15"/>
              </a:spcBef>
            </a:pPr>
            <a:r>
              <a:rPr sz="1100" spc="-5" dirty="0">
                <a:latin typeface="メイリオ" panose="020B0604030504040204" pitchFamily="50" charset="-128"/>
                <a:ea typeface="メイリオ" panose="020B0604030504040204" pitchFamily="50" charset="-128"/>
                <a:cs typeface="PMingLiU"/>
              </a:rPr>
              <a:t>エビデンスを踏まえた目標設定、中間評価・最終評価の精緻化</a:t>
            </a:r>
            <a:endParaRPr sz="1100">
              <a:latin typeface="メイリオ" panose="020B0604030504040204" pitchFamily="50" charset="-128"/>
              <a:ea typeface="メイリオ" panose="020B0604030504040204" pitchFamily="50" charset="-128"/>
              <a:cs typeface="PMingLiU"/>
            </a:endParaRPr>
          </a:p>
        </p:txBody>
      </p:sp>
      <p:grpSp>
        <p:nvGrpSpPr>
          <p:cNvPr id="2159" name="object 13">
            <a:extLst>
              <a:ext uri="{FF2B5EF4-FFF2-40B4-BE49-F238E27FC236}">
                <a16:creationId xmlns:a16="http://schemas.microsoft.com/office/drawing/2014/main" id="{C3572464-3A76-3ADC-1E06-FA2CBB15215D}"/>
              </a:ext>
            </a:extLst>
          </p:cNvPr>
          <p:cNvGrpSpPr/>
          <p:nvPr/>
        </p:nvGrpSpPr>
        <p:grpSpPr>
          <a:xfrm>
            <a:off x="2952879" y="3110837"/>
            <a:ext cx="3193019" cy="499177"/>
            <a:chOff x="3212592" y="3444240"/>
            <a:chExt cx="3482340" cy="563880"/>
          </a:xfrm>
        </p:grpSpPr>
        <p:sp>
          <p:nvSpPr>
            <p:cNvPr id="2160" name="object 14">
              <a:extLst>
                <a:ext uri="{FF2B5EF4-FFF2-40B4-BE49-F238E27FC236}">
                  <a16:creationId xmlns:a16="http://schemas.microsoft.com/office/drawing/2014/main" id="{094FF7CB-8C72-9411-1096-1803272D3E5E}"/>
                </a:ext>
              </a:extLst>
            </p:cNvPr>
            <p:cNvSpPr/>
            <p:nvPr/>
          </p:nvSpPr>
          <p:spPr>
            <a:xfrm>
              <a:off x="3231642" y="3463290"/>
              <a:ext cx="3444240" cy="525780"/>
            </a:xfrm>
            <a:custGeom>
              <a:avLst/>
              <a:gdLst/>
              <a:ahLst/>
              <a:cxnLst/>
              <a:rect l="l" t="t" r="r" b="b"/>
              <a:pathLst>
                <a:path w="3444240" h="525779">
                  <a:moveTo>
                    <a:pt x="3356609" y="0"/>
                  </a:moveTo>
                  <a:lnTo>
                    <a:pt x="87630" y="0"/>
                  </a:lnTo>
                  <a:lnTo>
                    <a:pt x="53524" y="6887"/>
                  </a:lnTo>
                  <a:lnTo>
                    <a:pt x="25669" y="25669"/>
                  </a:lnTo>
                  <a:lnTo>
                    <a:pt x="6887" y="53524"/>
                  </a:lnTo>
                  <a:lnTo>
                    <a:pt x="0" y="87630"/>
                  </a:lnTo>
                  <a:lnTo>
                    <a:pt x="0" y="438150"/>
                  </a:lnTo>
                  <a:lnTo>
                    <a:pt x="6887" y="472255"/>
                  </a:lnTo>
                  <a:lnTo>
                    <a:pt x="25669" y="500110"/>
                  </a:lnTo>
                  <a:lnTo>
                    <a:pt x="53524" y="518892"/>
                  </a:lnTo>
                  <a:lnTo>
                    <a:pt x="87630" y="525780"/>
                  </a:lnTo>
                  <a:lnTo>
                    <a:pt x="3356609" y="525780"/>
                  </a:lnTo>
                  <a:lnTo>
                    <a:pt x="3390715" y="518892"/>
                  </a:lnTo>
                  <a:lnTo>
                    <a:pt x="3418570" y="500110"/>
                  </a:lnTo>
                  <a:lnTo>
                    <a:pt x="3437352" y="472255"/>
                  </a:lnTo>
                  <a:lnTo>
                    <a:pt x="3444239" y="438150"/>
                  </a:lnTo>
                  <a:lnTo>
                    <a:pt x="3444239" y="87630"/>
                  </a:lnTo>
                  <a:lnTo>
                    <a:pt x="3437352" y="53524"/>
                  </a:lnTo>
                  <a:lnTo>
                    <a:pt x="3418570" y="25669"/>
                  </a:lnTo>
                  <a:lnTo>
                    <a:pt x="3390715" y="6887"/>
                  </a:lnTo>
                  <a:lnTo>
                    <a:pt x="3356609" y="0"/>
                  </a:lnTo>
                  <a:close/>
                </a:path>
              </a:pathLst>
            </a:custGeom>
            <a:solidFill>
              <a:srgbClr val="FF0000">
                <a:alpha val="10195"/>
              </a:srgbClr>
            </a:solidFill>
          </p:spPr>
          <p:txBody>
            <a:bodyPr wrap="square" lIns="0" tIns="0" rIns="0" bIns="0" rtlCol="0"/>
            <a:lstStyle/>
            <a:p>
              <a:endParaRPr sz="1600">
                <a:latin typeface="メイリオ" panose="020B0604030504040204" pitchFamily="50" charset="-128"/>
                <a:ea typeface="メイリオ" panose="020B0604030504040204" pitchFamily="50" charset="-128"/>
              </a:endParaRPr>
            </a:p>
          </p:txBody>
        </p:sp>
        <p:sp>
          <p:nvSpPr>
            <p:cNvPr id="2161" name="object 15">
              <a:extLst>
                <a:ext uri="{FF2B5EF4-FFF2-40B4-BE49-F238E27FC236}">
                  <a16:creationId xmlns:a16="http://schemas.microsoft.com/office/drawing/2014/main" id="{B085B887-E237-A5E0-3568-A67D0E75C4AD}"/>
                </a:ext>
              </a:extLst>
            </p:cNvPr>
            <p:cNvSpPr/>
            <p:nvPr/>
          </p:nvSpPr>
          <p:spPr>
            <a:xfrm>
              <a:off x="3231642" y="3463290"/>
              <a:ext cx="3444240" cy="525780"/>
            </a:xfrm>
            <a:custGeom>
              <a:avLst/>
              <a:gdLst/>
              <a:ahLst/>
              <a:cxnLst/>
              <a:rect l="l" t="t" r="r" b="b"/>
              <a:pathLst>
                <a:path w="3444240" h="525779">
                  <a:moveTo>
                    <a:pt x="0" y="87630"/>
                  </a:moveTo>
                  <a:lnTo>
                    <a:pt x="6887" y="53524"/>
                  </a:lnTo>
                  <a:lnTo>
                    <a:pt x="25669" y="25669"/>
                  </a:lnTo>
                  <a:lnTo>
                    <a:pt x="53524" y="6887"/>
                  </a:lnTo>
                  <a:lnTo>
                    <a:pt x="87630" y="0"/>
                  </a:lnTo>
                  <a:lnTo>
                    <a:pt x="3356609" y="0"/>
                  </a:lnTo>
                  <a:lnTo>
                    <a:pt x="3390715" y="6887"/>
                  </a:lnTo>
                  <a:lnTo>
                    <a:pt x="3418570" y="25669"/>
                  </a:lnTo>
                  <a:lnTo>
                    <a:pt x="3437352" y="53524"/>
                  </a:lnTo>
                  <a:lnTo>
                    <a:pt x="3444239" y="87630"/>
                  </a:lnTo>
                  <a:lnTo>
                    <a:pt x="3444239" y="438150"/>
                  </a:lnTo>
                  <a:lnTo>
                    <a:pt x="3437352" y="472255"/>
                  </a:lnTo>
                  <a:lnTo>
                    <a:pt x="3418570" y="500110"/>
                  </a:lnTo>
                  <a:lnTo>
                    <a:pt x="3390715" y="518892"/>
                  </a:lnTo>
                  <a:lnTo>
                    <a:pt x="3356609" y="525780"/>
                  </a:lnTo>
                  <a:lnTo>
                    <a:pt x="87630" y="525780"/>
                  </a:lnTo>
                  <a:lnTo>
                    <a:pt x="53524" y="518892"/>
                  </a:lnTo>
                  <a:lnTo>
                    <a:pt x="25669" y="500110"/>
                  </a:lnTo>
                  <a:lnTo>
                    <a:pt x="6887" y="472255"/>
                  </a:lnTo>
                  <a:lnTo>
                    <a:pt x="0" y="438150"/>
                  </a:lnTo>
                  <a:lnTo>
                    <a:pt x="0" y="87630"/>
                  </a:lnTo>
                  <a:close/>
                </a:path>
              </a:pathLst>
            </a:custGeom>
            <a:ln w="38099">
              <a:solidFill>
                <a:srgbClr val="FF0000"/>
              </a:solidFill>
            </a:ln>
          </p:spPr>
          <p:txBody>
            <a:bodyPr wrap="square" lIns="0" tIns="0" rIns="0" bIns="0" rtlCol="0"/>
            <a:lstStyle/>
            <a:p>
              <a:endParaRPr sz="1600">
                <a:latin typeface="メイリオ" panose="020B0604030504040204" pitchFamily="50" charset="-128"/>
                <a:ea typeface="メイリオ" panose="020B0604030504040204" pitchFamily="50" charset="-128"/>
              </a:endParaRPr>
            </a:p>
          </p:txBody>
        </p:sp>
      </p:grpSp>
      <p:sp>
        <p:nvSpPr>
          <p:cNvPr id="2162" name="object 16">
            <a:extLst>
              <a:ext uri="{FF2B5EF4-FFF2-40B4-BE49-F238E27FC236}">
                <a16:creationId xmlns:a16="http://schemas.microsoft.com/office/drawing/2014/main" id="{C9B3B5FC-B829-6665-9804-12A45A02AFF5}"/>
              </a:ext>
            </a:extLst>
          </p:cNvPr>
          <p:cNvSpPr txBox="1"/>
          <p:nvPr/>
        </p:nvSpPr>
        <p:spPr>
          <a:xfrm>
            <a:off x="3000375" y="3236084"/>
            <a:ext cx="3124200" cy="228908"/>
          </a:xfrm>
          <a:prstGeom prst="rect">
            <a:avLst/>
          </a:prstGeom>
        </p:spPr>
        <p:txBody>
          <a:bodyPr vert="horz" wrap="square" lIns="0" tIns="13334" rIns="0" bIns="0" rtlCol="0">
            <a:spAutoFit/>
          </a:bodyPr>
          <a:lstStyle/>
          <a:p>
            <a:pPr marL="12701" algn="ctr">
              <a:spcBef>
                <a:spcPts val="106"/>
              </a:spcBef>
            </a:pPr>
            <a:r>
              <a:rPr sz="1400" b="1" spc="-15" dirty="0">
                <a:solidFill>
                  <a:srgbClr val="FF0000"/>
                </a:solidFill>
                <a:latin typeface="メイリオ" panose="020B0604030504040204" pitchFamily="50" charset="-128"/>
                <a:ea typeface="メイリオ" panose="020B0604030504040204" pitchFamily="50" charset="-128"/>
                <a:cs typeface="Microsoft JhengHei"/>
              </a:rPr>
              <a:t>健康寿命の延伸と健康格差の縮小</a:t>
            </a:r>
            <a:endParaRPr sz="1400">
              <a:latin typeface="メイリオ" panose="020B0604030504040204" pitchFamily="50" charset="-128"/>
              <a:ea typeface="メイリオ" panose="020B0604030504040204" pitchFamily="50" charset="-128"/>
              <a:cs typeface="Microsoft JhengHei"/>
            </a:endParaRPr>
          </a:p>
        </p:txBody>
      </p:sp>
      <p:sp>
        <p:nvSpPr>
          <p:cNvPr id="2163" name="object 17">
            <a:extLst>
              <a:ext uri="{FF2B5EF4-FFF2-40B4-BE49-F238E27FC236}">
                <a16:creationId xmlns:a16="http://schemas.microsoft.com/office/drawing/2014/main" id="{83C1EC3F-3DBE-594F-2339-8565716E6FDB}"/>
              </a:ext>
            </a:extLst>
          </p:cNvPr>
          <p:cNvSpPr/>
          <p:nvPr/>
        </p:nvSpPr>
        <p:spPr>
          <a:xfrm>
            <a:off x="3393057" y="2176511"/>
            <a:ext cx="2311505" cy="372696"/>
          </a:xfrm>
          <a:custGeom>
            <a:avLst/>
            <a:gdLst/>
            <a:ahLst/>
            <a:cxnLst/>
            <a:rect l="l" t="t" r="r" b="b"/>
            <a:pathLst>
              <a:path w="2520950" h="421005">
                <a:moveTo>
                  <a:pt x="2520696" y="0"/>
                </a:moveTo>
                <a:lnTo>
                  <a:pt x="0" y="0"/>
                </a:lnTo>
                <a:lnTo>
                  <a:pt x="0" y="420624"/>
                </a:lnTo>
                <a:lnTo>
                  <a:pt x="2520696" y="420624"/>
                </a:lnTo>
                <a:lnTo>
                  <a:pt x="2520696" y="0"/>
                </a:lnTo>
                <a:close/>
              </a:path>
            </a:pathLst>
          </a:custGeom>
          <a:solidFill>
            <a:srgbClr val="66B9B7"/>
          </a:solidFill>
        </p:spPr>
        <p:txBody>
          <a:bodyPr wrap="square" lIns="0" tIns="0" rIns="0" bIns="0" rtlCol="0"/>
          <a:lstStyle/>
          <a:p>
            <a:endParaRPr sz="1600">
              <a:latin typeface="メイリオ" panose="020B0604030504040204" pitchFamily="50" charset="-128"/>
              <a:ea typeface="メイリオ" panose="020B0604030504040204" pitchFamily="50" charset="-128"/>
            </a:endParaRPr>
          </a:p>
        </p:txBody>
      </p:sp>
      <p:sp>
        <p:nvSpPr>
          <p:cNvPr id="2164" name="object 18">
            <a:extLst>
              <a:ext uri="{FF2B5EF4-FFF2-40B4-BE49-F238E27FC236}">
                <a16:creationId xmlns:a16="http://schemas.microsoft.com/office/drawing/2014/main" id="{FDEF4992-78EE-4DAA-14D9-9E091C01DF83}"/>
              </a:ext>
            </a:extLst>
          </p:cNvPr>
          <p:cNvSpPr txBox="1"/>
          <p:nvPr/>
        </p:nvSpPr>
        <p:spPr>
          <a:xfrm>
            <a:off x="3448050" y="2247604"/>
            <a:ext cx="2266949" cy="228908"/>
          </a:xfrm>
          <a:prstGeom prst="rect">
            <a:avLst/>
          </a:prstGeom>
        </p:spPr>
        <p:txBody>
          <a:bodyPr vert="horz" wrap="square" lIns="0" tIns="13334" rIns="0" bIns="0" rtlCol="0">
            <a:spAutoFit/>
          </a:bodyPr>
          <a:lstStyle/>
          <a:p>
            <a:pPr marL="12701" algn="ctr">
              <a:spcBef>
                <a:spcPts val="106"/>
              </a:spcBef>
            </a:pPr>
            <a:r>
              <a:rPr sz="1400" b="1" spc="-20" dirty="0">
                <a:solidFill>
                  <a:srgbClr val="FFFFFF"/>
                </a:solidFill>
                <a:latin typeface="メイリオ" panose="020B0604030504040204" pitchFamily="50" charset="-128"/>
                <a:ea typeface="メイリオ" panose="020B0604030504040204" pitchFamily="50" charset="-128"/>
                <a:cs typeface="Microsoft JhengHei"/>
              </a:rPr>
              <a:t>基本的な方向</a:t>
            </a:r>
            <a:endParaRPr sz="1400">
              <a:latin typeface="メイリオ" panose="020B0604030504040204" pitchFamily="50" charset="-128"/>
              <a:ea typeface="メイリオ" panose="020B0604030504040204" pitchFamily="50" charset="-128"/>
              <a:cs typeface="Microsoft JhengHei"/>
            </a:endParaRPr>
          </a:p>
        </p:txBody>
      </p:sp>
      <p:sp>
        <p:nvSpPr>
          <p:cNvPr id="2165" name="object 19">
            <a:extLst>
              <a:ext uri="{FF2B5EF4-FFF2-40B4-BE49-F238E27FC236}">
                <a16:creationId xmlns:a16="http://schemas.microsoft.com/office/drawing/2014/main" id="{B7473FF3-499D-8620-45DF-FF3770DF3220}"/>
              </a:ext>
            </a:extLst>
          </p:cNvPr>
          <p:cNvSpPr/>
          <p:nvPr/>
        </p:nvSpPr>
        <p:spPr>
          <a:xfrm>
            <a:off x="2969650" y="3923012"/>
            <a:ext cx="3158085" cy="465449"/>
          </a:xfrm>
          <a:custGeom>
            <a:avLst/>
            <a:gdLst/>
            <a:ahLst/>
            <a:cxnLst/>
            <a:rect l="l" t="t" r="r" b="b"/>
            <a:pathLst>
              <a:path w="3444240" h="525779">
                <a:moveTo>
                  <a:pt x="3356610" y="0"/>
                </a:moveTo>
                <a:lnTo>
                  <a:pt x="87630" y="0"/>
                </a:lnTo>
                <a:lnTo>
                  <a:pt x="53524" y="6887"/>
                </a:lnTo>
                <a:lnTo>
                  <a:pt x="25669" y="25669"/>
                </a:lnTo>
                <a:lnTo>
                  <a:pt x="6887" y="53524"/>
                </a:lnTo>
                <a:lnTo>
                  <a:pt x="0" y="87630"/>
                </a:lnTo>
                <a:lnTo>
                  <a:pt x="0" y="438150"/>
                </a:lnTo>
                <a:lnTo>
                  <a:pt x="6887" y="472255"/>
                </a:lnTo>
                <a:lnTo>
                  <a:pt x="25669" y="500110"/>
                </a:lnTo>
                <a:lnTo>
                  <a:pt x="53524" y="518892"/>
                </a:lnTo>
                <a:lnTo>
                  <a:pt x="87630" y="525780"/>
                </a:lnTo>
                <a:lnTo>
                  <a:pt x="3356610" y="525780"/>
                </a:lnTo>
                <a:lnTo>
                  <a:pt x="3390715" y="518892"/>
                </a:lnTo>
                <a:lnTo>
                  <a:pt x="3418570" y="500110"/>
                </a:lnTo>
                <a:lnTo>
                  <a:pt x="3437352" y="472255"/>
                </a:lnTo>
                <a:lnTo>
                  <a:pt x="3444240" y="438150"/>
                </a:lnTo>
                <a:lnTo>
                  <a:pt x="3444240" y="87630"/>
                </a:lnTo>
                <a:lnTo>
                  <a:pt x="3437352" y="53524"/>
                </a:lnTo>
                <a:lnTo>
                  <a:pt x="3418570" y="25669"/>
                </a:lnTo>
                <a:lnTo>
                  <a:pt x="3390715" y="6887"/>
                </a:lnTo>
                <a:lnTo>
                  <a:pt x="3356610" y="0"/>
                </a:lnTo>
                <a:close/>
              </a:path>
            </a:pathLst>
          </a:custGeom>
          <a:solidFill>
            <a:srgbClr val="C8E7E7"/>
          </a:solidFill>
        </p:spPr>
        <p:txBody>
          <a:bodyPr wrap="square" lIns="0" tIns="0" rIns="0" bIns="0" rtlCol="0"/>
          <a:lstStyle/>
          <a:p>
            <a:endParaRPr sz="1600">
              <a:latin typeface="メイリオ" panose="020B0604030504040204" pitchFamily="50" charset="-128"/>
              <a:ea typeface="メイリオ" panose="020B0604030504040204" pitchFamily="50" charset="-128"/>
            </a:endParaRPr>
          </a:p>
        </p:txBody>
      </p:sp>
      <p:sp>
        <p:nvSpPr>
          <p:cNvPr id="2166" name="object 20">
            <a:extLst>
              <a:ext uri="{FF2B5EF4-FFF2-40B4-BE49-F238E27FC236}">
                <a16:creationId xmlns:a16="http://schemas.microsoft.com/office/drawing/2014/main" id="{F7F2CB0B-0F22-2D27-D4C2-4826F8B2A1B7}"/>
              </a:ext>
            </a:extLst>
          </p:cNvPr>
          <p:cNvSpPr txBox="1"/>
          <p:nvPr/>
        </p:nvSpPr>
        <p:spPr>
          <a:xfrm>
            <a:off x="3474800" y="4069449"/>
            <a:ext cx="2147311" cy="213519"/>
          </a:xfrm>
          <a:prstGeom prst="rect">
            <a:avLst/>
          </a:prstGeom>
        </p:spPr>
        <p:txBody>
          <a:bodyPr vert="horz" wrap="square" lIns="0" tIns="13334" rIns="0" bIns="0" rtlCol="0">
            <a:spAutoFit/>
          </a:bodyPr>
          <a:lstStyle/>
          <a:p>
            <a:pPr marL="12701">
              <a:spcBef>
                <a:spcPts val="106"/>
              </a:spcBef>
            </a:pPr>
            <a:r>
              <a:rPr sz="1300" b="1" spc="-20" dirty="0">
                <a:latin typeface="メイリオ" panose="020B0604030504040204" pitchFamily="50" charset="-128"/>
                <a:ea typeface="メイリオ" panose="020B0604030504040204" pitchFamily="50" charset="-128"/>
                <a:cs typeface="Microsoft JhengHei"/>
              </a:rPr>
              <a:t>個人の行動と健康状態の改善</a:t>
            </a:r>
            <a:endParaRPr sz="1300">
              <a:latin typeface="メイリオ" panose="020B0604030504040204" pitchFamily="50" charset="-128"/>
              <a:ea typeface="メイリオ" panose="020B0604030504040204" pitchFamily="50" charset="-128"/>
              <a:cs typeface="Microsoft JhengHei"/>
            </a:endParaRPr>
          </a:p>
        </p:txBody>
      </p:sp>
      <p:sp>
        <p:nvSpPr>
          <p:cNvPr id="2167" name="object 21">
            <a:extLst>
              <a:ext uri="{FF2B5EF4-FFF2-40B4-BE49-F238E27FC236}">
                <a16:creationId xmlns:a16="http://schemas.microsoft.com/office/drawing/2014/main" id="{39E0AA15-5C50-8363-C313-2C7017448948}"/>
              </a:ext>
            </a:extLst>
          </p:cNvPr>
          <p:cNvSpPr/>
          <p:nvPr/>
        </p:nvSpPr>
        <p:spPr>
          <a:xfrm>
            <a:off x="2969650" y="4530119"/>
            <a:ext cx="3158085" cy="465449"/>
          </a:xfrm>
          <a:custGeom>
            <a:avLst/>
            <a:gdLst/>
            <a:ahLst/>
            <a:cxnLst/>
            <a:rect l="l" t="t" r="r" b="b"/>
            <a:pathLst>
              <a:path w="3444240" h="525779">
                <a:moveTo>
                  <a:pt x="3356610" y="0"/>
                </a:moveTo>
                <a:lnTo>
                  <a:pt x="87630" y="0"/>
                </a:lnTo>
                <a:lnTo>
                  <a:pt x="53524" y="6887"/>
                </a:lnTo>
                <a:lnTo>
                  <a:pt x="25669" y="25669"/>
                </a:lnTo>
                <a:lnTo>
                  <a:pt x="6887" y="53524"/>
                </a:lnTo>
                <a:lnTo>
                  <a:pt x="0" y="87630"/>
                </a:lnTo>
                <a:lnTo>
                  <a:pt x="0" y="438150"/>
                </a:lnTo>
                <a:lnTo>
                  <a:pt x="6887" y="472255"/>
                </a:lnTo>
                <a:lnTo>
                  <a:pt x="25669" y="500110"/>
                </a:lnTo>
                <a:lnTo>
                  <a:pt x="53524" y="518892"/>
                </a:lnTo>
                <a:lnTo>
                  <a:pt x="87630" y="525780"/>
                </a:lnTo>
                <a:lnTo>
                  <a:pt x="3356610" y="525780"/>
                </a:lnTo>
                <a:lnTo>
                  <a:pt x="3390715" y="518892"/>
                </a:lnTo>
                <a:lnTo>
                  <a:pt x="3418570" y="500110"/>
                </a:lnTo>
                <a:lnTo>
                  <a:pt x="3437352" y="472255"/>
                </a:lnTo>
                <a:lnTo>
                  <a:pt x="3444240" y="438150"/>
                </a:lnTo>
                <a:lnTo>
                  <a:pt x="3444240" y="87630"/>
                </a:lnTo>
                <a:lnTo>
                  <a:pt x="3437352" y="53524"/>
                </a:lnTo>
                <a:lnTo>
                  <a:pt x="3418570" y="25669"/>
                </a:lnTo>
                <a:lnTo>
                  <a:pt x="3390715" y="6887"/>
                </a:lnTo>
                <a:lnTo>
                  <a:pt x="3356610" y="0"/>
                </a:lnTo>
                <a:close/>
              </a:path>
            </a:pathLst>
          </a:custGeom>
          <a:solidFill>
            <a:srgbClr val="C8E7E7"/>
          </a:solidFill>
        </p:spPr>
        <p:txBody>
          <a:bodyPr wrap="square" lIns="0" tIns="0" rIns="0" bIns="0" rtlCol="0"/>
          <a:lstStyle/>
          <a:p>
            <a:endParaRPr sz="1600">
              <a:latin typeface="メイリオ" panose="020B0604030504040204" pitchFamily="50" charset="-128"/>
              <a:ea typeface="メイリオ" panose="020B0604030504040204" pitchFamily="50" charset="-128"/>
            </a:endParaRPr>
          </a:p>
        </p:txBody>
      </p:sp>
      <p:sp>
        <p:nvSpPr>
          <p:cNvPr id="2168" name="object 22">
            <a:extLst>
              <a:ext uri="{FF2B5EF4-FFF2-40B4-BE49-F238E27FC236}">
                <a16:creationId xmlns:a16="http://schemas.microsoft.com/office/drawing/2014/main" id="{C9B13CBE-6510-10B7-30B8-F1F6CA08E28B}"/>
              </a:ext>
            </a:extLst>
          </p:cNvPr>
          <p:cNvSpPr txBox="1"/>
          <p:nvPr/>
        </p:nvSpPr>
        <p:spPr>
          <a:xfrm>
            <a:off x="3801789" y="4677836"/>
            <a:ext cx="1495198" cy="212878"/>
          </a:xfrm>
          <a:prstGeom prst="rect">
            <a:avLst/>
          </a:prstGeom>
        </p:spPr>
        <p:txBody>
          <a:bodyPr vert="horz" wrap="square" lIns="0" tIns="12699" rIns="0" bIns="0" rtlCol="0">
            <a:spAutoFit/>
          </a:bodyPr>
          <a:lstStyle/>
          <a:p>
            <a:pPr marL="12701">
              <a:spcBef>
                <a:spcPts val="100"/>
              </a:spcBef>
            </a:pPr>
            <a:r>
              <a:rPr sz="1300" b="1" spc="-9" dirty="0">
                <a:latin typeface="メイリオ" panose="020B0604030504040204" pitchFamily="50" charset="-128"/>
                <a:ea typeface="メイリオ" panose="020B0604030504040204" pitchFamily="50" charset="-128"/>
                <a:cs typeface="Microsoft JhengHei"/>
              </a:rPr>
              <a:t>社会環境の質の向上</a:t>
            </a:r>
            <a:endParaRPr sz="1300">
              <a:latin typeface="メイリオ" panose="020B0604030504040204" pitchFamily="50" charset="-128"/>
              <a:ea typeface="メイリオ" panose="020B0604030504040204" pitchFamily="50" charset="-128"/>
              <a:cs typeface="Microsoft JhengHei"/>
            </a:endParaRPr>
          </a:p>
        </p:txBody>
      </p:sp>
      <p:sp>
        <p:nvSpPr>
          <p:cNvPr id="2169" name="object 23">
            <a:extLst>
              <a:ext uri="{FF2B5EF4-FFF2-40B4-BE49-F238E27FC236}">
                <a16:creationId xmlns:a16="http://schemas.microsoft.com/office/drawing/2014/main" id="{52DB5AAE-467F-D4B9-F833-BD712D15ED2D}"/>
              </a:ext>
            </a:extLst>
          </p:cNvPr>
          <p:cNvSpPr/>
          <p:nvPr/>
        </p:nvSpPr>
        <p:spPr>
          <a:xfrm>
            <a:off x="2994802" y="5172303"/>
            <a:ext cx="3158085" cy="465449"/>
          </a:xfrm>
          <a:custGeom>
            <a:avLst/>
            <a:gdLst/>
            <a:ahLst/>
            <a:cxnLst/>
            <a:rect l="l" t="t" r="r" b="b"/>
            <a:pathLst>
              <a:path w="3444240" h="525779">
                <a:moveTo>
                  <a:pt x="3356610" y="0"/>
                </a:moveTo>
                <a:lnTo>
                  <a:pt x="87629" y="0"/>
                </a:lnTo>
                <a:lnTo>
                  <a:pt x="53524" y="6885"/>
                </a:lnTo>
                <a:lnTo>
                  <a:pt x="25669" y="25665"/>
                </a:lnTo>
                <a:lnTo>
                  <a:pt x="6887" y="53519"/>
                </a:lnTo>
                <a:lnTo>
                  <a:pt x="0" y="87629"/>
                </a:lnTo>
                <a:lnTo>
                  <a:pt x="0" y="438150"/>
                </a:lnTo>
                <a:lnTo>
                  <a:pt x="6887" y="472260"/>
                </a:lnTo>
                <a:lnTo>
                  <a:pt x="25669" y="500114"/>
                </a:lnTo>
                <a:lnTo>
                  <a:pt x="53524" y="518894"/>
                </a:lnTo>
                <a:lnTo>
                  <a:pt x="87629" y="525780"/>
                </a:lnTo>
                <a:lnTo>
                  <a:pt x="3356610" y="525780"/>
                </a:lnTo>
                <a:lnTo>
                  <a:pt x="3390715" y="518894"/>
                </a:lnTo>
                <a:lnTo>
                  <a:pt x="3418570" y="500114"/>
                </a:lnTo>
                <a:lnTo>
                  <a:pt x="3437352" y="472260"/>
                </a:lnTo>
                <a:lnTo>
                  <a:pt x="3444240" y="438150"/>
                </a:lnTo>
                <a:lnTo>
                  <a:pt x="3444240" y="87629"/>
                </a:lnTo>
                <a:lnTo>
                  <a:pt x="3437352" y="53519"/>
                </a:lnTo>
                <a:lnTo>
                  <a:pt x="3418570" y="25665"/>
                </a:lnTo>
                <a:lnTo>
                  <a:pt x="3390715" y="6885"/>
                </a:lnTo>
                <a:lnTo>
                  <a:pt x="3356610" y="0"/>
                </a:lnTo>
                <a:close/>
              </a:path>
            </a:pathLst>
          </a:custGeom>
          <a:solidFill>
            <a:srgbClr val="C8E7E7"/>
          </a:solidFill>
        </p:spPr>
        <p:txBody>
          <a:bodyPr wrap="square" lIns="0" tIns="0" rIns="0" bIns="0" rtlCol="0"/>
          <a:lstStyle/>
          <a:p>
            <a:endParaRPr sz="1600">
              <a:latin typeface="メイリオ" panose="020B0604030504040204" pitchFamily="50" charset="-128"/>
              <a:ea typeface="メイリオ" panose="020B0604030504040204" pitchFamily="50" charset="-128"/>
            </a:endParaRPr>
          </a:p>
        </p:txBody>
      </p:sp>
      <p:sp>
        <p:nvSpPr>
          <p:cNvPr id="2170" name="object 24">
            <a:extLst>
              <a:ext uri="{FF2B5EF4-FFF2-40B4-BE49-F238E27FC236}">
                <a16:creationId xmlns:a16="http://schemas.microsoft.com/office/drawing/2014/main" id="{D86B4C34-348A-52DE-3325-6DC09DA6AA7B}"/>
              </a:ext>
            </a:extLst>
          </p:cNvPr>
          <p:cNvSpPr txBox="1"/>
          <p:nvPr/>
        </p:nvSpPr>
        <p:spPr>
          <a:xfrm>
            <a:off x="3255412" y="5225063"/>
            <a:ext cx="2636395" cy="425757"/>
          </a:xfrm>
          <a:prstGeom prst="rect">
            <a:avLst/>
          </a:prstGeom>
        </p:spPr>
        <p:txBody>
          <a:bodyPr vert="horz" wrap="square" lIns="0" tIns="12699" rIns="0" bIns="0" rtlCol="0">
            <a:spAutoFit/>
          </a:bodyPr>
          <a:lstStyle/>
          <a:p>
            <a:pPr marL="992581" marR="5081" indent="-980515" algn="ctr">
              <a:spcBef>
                <a:spcPts val="100"/>
              </a:spcBef>
            </a:pPr>
            <a:r>
              <a:rPr sz="1300" b="1" spc="-15">
                <a:latin typeface="メイリオ" panose="020B0604030504040204" pitchFamily="50" charset="-128"/>
                <a:ea typeface="メイリオ" panose="020B0604030504040204" pitchFamily="50" charset="-128"/>
                <a:cs typeface="Microsoft JhengHei"/>
              </a:rPr>
              <a:t>ライフコースアプローチを踏まえた</a:t>
            </a:r>
            <a:endParaRPr lang="en-US" sz="1300" b="1" spc="-15">
              <a:latin typeface="メイリオ" panose="020B0604030504040204" pitchFamily="50" charset="-128"/>
              <a:ea typeface="メイリオ" panose="020B0604030504040204" pitchFamily="50" charset="-128"/>
              <a:cs typeface="Microsoft JhengHei"/>
            </a:endParaRPr>
          </a:p>
          <a:p>
            <a:pPr marL="992581" marR="5081" indent="-980515" algn="ctr">
              <a:spcBef>
                <a:spcPts val="100"/>
              </a:spcBef>
            </a:pPr>
            <a:r>
              <a:rPr sz="1300" b="1" spc="-9">
                <a:latin typeface="メイリオ" panose="020B0604030504040204" pitchFamily="50" charset="-128"/>
                <a:ea typeface="メイリオ" panose="020B0604030504040204" pitchFamily="50" charset="-128"/>
                <a:cs typeface="Microsoft JhengHei"/>
              </a:rPr>
              <a:t>健康づくり</a:t>
            </a:r>
            <a:endParaRPr sz="1300">
              <a:latin typeface="メイリオ" panose="020B0604030504040204" pitchFamily="50" charset="-128"/>
              <a:ea typeface="メイリオ" panose="020B0604030504040204" pitchFamily="50" charset="-128"/>
              <a:cs typeface="Microsoft JhengHei"/>
            </a:endParaRPr>
          </a:p>
        </p:txBody>
      </p:sp>
      <p:grpSp>
        <p:nvGrpSpPr>
          <p:cNvPr id="2171" name="object 25">
            <a:extLst>
              <a:ext uri="{FF2B5EF4-FFF2-40B4-BE49-F238E27FC236}">
                <a16:creationId xmlns:a16="http://schemas.microsoft.com/office/drawing/2014/main" id="{5D136F32-4015-93EE-2CA5-DDAC690A11CA}"/>
              </a:ext>
            </a:extLst>
          </p:cNvPr>
          <p:cNvGrpSpPr/>
          <p:nvPr/>
        </p:nvGrpSpPr>
        <p:grpSpPr>
          <a:xfrm>
            <a:off x="86619" y="2819202"/>
            <a:ext cx="2388941" cy="839832"/>
            <a:chOff x="86614" y="3114801"/>
            <a:chExt cx="2605405" cy="948690"/>
          </a:xfrm>
        </p:grpSpPr>
        <p:sp>
          <p:nvSpPr>
            <p:cNvPr id="2172" name="object 26">
              <a:extLst>
                <a:ext uri="{FF2B5EF4-FFF2-40B4-BE49-F238E27FC236}">
                  <a16:creationId xmlns:a16="http://schemas.microsoft.com/office/drawing/2014/main" id="{114309DE-DBDC-4E38-9C4D-ADE6E45CAAB2}"/>
                </a:ext>
              </a:extLst>
            </p:cNvPr>
            <p:cNvSpPr/>
            <p:nvPr/>
          </p:nvSpPr>
          <p:spPr>
            <a:xfrm>
              <a:off x="92964" y="3121151"/>
              <a:ext cx="2592705" cy="935990"/>
            </a:xfrm>
            <a:custGeom>
              <a:avLst/>
              <a:gdLst/>
              <a:ahLst/>
              <a:cxnLst/>
              <a:rect l="l" t="t" r="r" b="b"/>
              <a:pathLst>
                <a:path w="2592705" h="935989">
                  <a:moveTo>
                    <a:pt x="2522982" y="0"/>
                  </a:moveTo>
                  <a:lnTo>
                    <a:pt x="69278" y="0"/>
                  </a:lnTo>
                  <a:lnTo>
                    <a:pt x="42312" y="5441"/>
                  </a:lnTo>
                  <a:lnTo>
                    <a:pt x="20291" y="20288"/>
                  </a:lnTo>
                  <a:lnTo>
                    <a:pt x="5444" y="42326"/>
                  </a:lnTo>
                  <a:lnTo>
                    <a:pt x="0" y="69342"/>
                  </a:lnTo>
                  <a:lnTo>
                    <a:pt x="0" y="866394"/>
                  </a:lnTo>
                  <a:lnTo>
                    <a:pt x="5444" y="893409"/>
                  </a:lnTo>
                  <a:lnTo>
                    <a:pt x="20291" y="915447"/>
                  </a:lnTo>
                  <a:lnTo>
                    <a:pt x="42312" y="930294"/>
                  </a:lnTo>
                  <a:lnTo>
                    <a:pt x="69278" y="935736"/>
                  </a:lnTo>
                  <a:lnTo>
                    <a:pt x="2522982" y="935736"/>
                  </a:lnTo>
                  <a:lnTo>
                    <a:pt x="2549997" y="930294"/>
                  </a:lnTo>
                  <a:lnTo>
                    <a:pt x="2572035" y="915447"/>
                  </a:lnTo>
                  <a:lnTo>
                    <a:pt x="2586882" y="893409"/>
                  </a:lnTo>
                  <a:lnTo>
                    <a:pt x="2592324" y="866394"/>
                  </a:lnTo>
                  <a:lnTo>
                    <a:pt x="2592324" y="69342"/>
                  </a:lnTo>
                  <a:lnTo>
                    <a:pt x="2586882" y="42326"/>
                  </a:lnTo>
                  <a:lnTo>
                    <a:pt x="2572035" y="20288"/>
                  </a:lnTo>
                  <a:lnTo>
                    <a:pt x="2549997" y="5441"/>
                  </a:lnTo>
                  <a:lnTo>
                    <a:pt x="2522982" y="0"/>
                  </a:lnTo>
                  <a:close/>
                </a:path>
              </a:pathLst>
            </a:custGeom>
            <a:solidFill>
              <a:srgbClr val="FFFFFF"/>
            </a:solidFill>
          </p:spPr>
          <p:txBody>
            <a:bodyPr wrap="square" lIns="0" tIns="0" rIns="0" bIns="0" rtlCol="0"/>
            <a:lstStyle/>
            <a:p>
              <a:endParaRPr sz="1600">
                <a:latin typeface="メイリオ" panose="020B0604030504040204" pitchFamily="50" charset="-128"/>
                <a:ea typeface="メイリオ" panose="020B0604030504040204" pitchFamily="50" charset="-128"/>
              </a:endParaRPr>
            </a:p>
          </p:txBody>
        </p:sp>
        <p:sp>
          <p:nvSpPr>
            <p:cNvPr id="2173" name="object 27">
              <a:extLst>
                <a:ext uri="{FF2B5EF4-FFF2-40B4-BE49-F238E27FC236}">
                  <a16:creationId xmlns:a16="http://schemas.microsoft.com/office/drawing/2014/main" id="{946425D6-6A26-7D15-928A-F3FA2E4EEADE}"/>
                </a:ext>
              </a:extLst>
            </p:cNvPr>
            <p:cNvSpPr/>
            <p:nvPr/>
          </p:nvSpPr>
          <p:spPr>
            <a:xfrm>
              <a:off x="92964" y="3121151"/>
              <a:ext cx="2592705" cy="935990"/>
            </a:xfrm>
            <a:custGeom>
              <a:avLst/>
              <a:gdLst/>
              <a:ahLst/>
              <a:cxnLst/>
              <a:rect l="l" t="t" r="r" b="b"/>
              <a:pathLst>
                <a:path w="2592705" h="935989">
                  <a:moveTo>
                    <a:pt x="0" y="69342"/>
                  </a:moveTo>
                  <a:lnTo>
                    <a:pt x="5444" y="42326"/>
                  </a:lnTo>
                  <a:lnTo>
                    <a:pt x="20291" y="20288"/>
                  </a:lnTo>
                  <a:lnTo>
                    <a:pt x="42312" y="5441"/>
                  </a:lnTo>
                  <a:lnTo>
                    <a:pt x="69278" y="0"/>
                  </a:lnTo>
                  <a:lnTo>
                    <a:pt x="2522982" y="0"/>
                  </a:lnTo>
                  <a:lnTo>
                    <a:pt x="2549997" y="5441"/>
                  </a:lnTo>
                  <a:lnTo>
                    <a:pt x="2572035" y="20288"/>
                  </a:lnTo>
                  <a:lnTo>
                    <a:pt x="2586882" y="42326"/>
                  </a:lnTo>
                  <a:lnTo>
                    <a:pt x="2592324" y="69342"/>
                  </a:lnTo>
                  <a:lnTo>
                    <a:pt x="2592324" y="866394"/>
                  </a:lnTo>
                  <a:lnTo>
                    <a:pt x="2586882" y="893409"/>
                  </a:lnTo>
                  <a:lnTo>
                    <a:pt x="2572035" y="915447"/>
                  </a:lnTo>
                  <a:lnTo>
                    <a:pt x="2549997" y="930294"/>
                  </a:lnTo>
                  <a:lnTo>
                    <a:pt x="2522982" y="935736"/>
                  </a:lnTo>
                  <a:lnTo>
                    <a:pt x="69278" y="935736"/>
                  </a:lnTo>
                  <a:lnTo>
                    <a:pt x="42312" y="930294"/>
                  </a:lnTo>
                  <a:lnTo>
                    <a:pt x="20291" y="915447"/>
                  </a:lnTo>
                  <a:lnTo>
                    <a:pt x="5444" y="893409"/>
                  </a:lnTo>
                  <a:lnTo>
                    <a:pt x="0" y="866394"/>
                  </a:lnTo>
                  <a:lnTo>
                    <a:pt x="0" y="69342"/>
                  </a:lnTo>
                  <a:close/>
                </a:path>
              </a:pathLst>
            </a:custGeom>
            <a:ln w="12700">
              <a:solidFill>
                <a:srgbClr val="DB4D6C"/>
              </a:solidFill>
            </a:ln>
          </p:spPr>
          <p:txBody>
            <a:bodyPr wrap="square" lIns="0" tIns="0" rIns="0" bIns="0" rtlCol="0"/>
            <a:lstStyle/>
            <a:p>
              <a:endParaRPr sz="1600">
                <a:latin typeface="メイリオ" panose="020B0604030504040204" pitchFamily="50" charset="-128"/>
                <a:ea typeface="メイリオ" panose="020B0604030504040204" pitchFamily="50" charset="-128"/>
              </a:endParaRPr>
            </a:p>
          </p:txBody>
        </p:sp>
      </p:grpSp>
      <p:sp>
        <p:nvSpPr>
          <p:cNvPr id="2174" name="object 28">
            <a:extLst>
              <a:ext uri="{FF2B5EF4-FFF2-40B4-BE49-F238E27FC236}">
                <a16:creationId xmlns:a16="http://schemas.microsoft.com/office/drawing/2014/main" id="{51D76FBF-9DB8-05B4-C31A-6AFA7A768377}"/>
              </a:ext>
            </a:extLst>
          </p:cNvPr>
          <p:cNvSpPr txBox="1"/>
          <p:nvPr/>
        </p:nvSpPr>
        <p:spPr>
          <a:xfrm>
            <a:off x="206835" y="2919940"/>
            <a:ext cx="2147311" cy="725327"/>
          </a:xfrm>
          <a:prstGeom prst="rect">
            <a:avLst/>
          </a:prstGeom>
        </p:spPr>
        <p:txBody>
          <a:bodyPr vert="horz" wrap="square" lIns="0" tIns="6350" rIns="0" bIns="0" rtlCol="0">
            <a:spAutoFit/>
          </a:bodyPr>
          <a:lstStyle/>
          <a:p>
            <a:pPr marL="12701" marR="5081" algn="ctr">
              <a:lnSpc>
                <a:spcPct val="103000"/>
              </a:lnSpc>
              <a:spcBef>
                <a:spcPts val="50"/>
              </a:spcBef>
            </a:pPr>
            <a:r>
              <a:rPr sz="1200" b="1" spc="-9">
                <a:latin typeface="メイリオ" panose="020B0604030504040204" pitchFamily="50" charset="-128"/>
                <a:ea typeface="メイリオ" panose="020B0604030504040204" pitchFamily="50" charset="-128"/>
                <a:cs typeface="Microsoft JhengHei"/>
              </a:rPr>
              <a:t>集団や個人の特性を踏まえた</a:t>
            </a:r>
            <a:r>
              <a:rPr lang="ja-JP" altLang="en-US" sz="1200" b="1" spc="-9">
                <a:latin typeface="メイリオ" panose="020B0604030504040204" pitchFamily="50" charset="-128"/>
                <a:ea typeface="メイリオ" panose="020B0604030504040204" pitchFamily="50" charset="-128"/>
                <a:cs typeface="Microsoft JhengHei"/>
              </a:rPr>
              <a:t>　</a:t>
            </a:r>
            <a:r>
              <a:rPr sz="1200" b="1" spc="-9">
                <a:latin typeface="メイリオ" panose="020B0604030504040204" pitchFamily="50" charset="-128"/>
                <a:ea typeface="メイリオ" panose="020B0604030504040204" pitchFamily="50" charset="-128"/>
                <a:cs typeface="Microsoft JhengHei"/>
              </a:rPr>
              <a:t>健康づくり</a:t>
            </a:r>
            <a:endParaRPr sz="1200">
              <a:latin typeface="メイリオ" panose="020B0604030504040204" pitchFamily="50" charset="-128"/>
              <a:ea typeface="メイリオ" panose="020B0604030504040204" pitchFamily="50" charset="-128"/>
              <a:cs typeface="Microsoft JhengHei"/>
            </a:endParaRPr>
          </a:p>
          <a:p>
            <a:pPr marL="179719" marR="172099" algn="ctr">
              <a:spcBef>
                <a:spcPts val="20"/>
              </a:spcBef>
            </a:pPr>
            <a:r>
              <a:rPr sz="1100" spc="-5" dirty="0">
                <a:latin typeface="メイリオ" panose="020B0604030504040204" pitchFamily="50" charset="-128"/>
                <a:ea typeface="メイリオ" panose="020B0604030504040204" pitchFamily="50" charset="-128"/>
                <a:cs typeface="PMingLiU"/>
              </a:rPr>
              <a:t>性差や年齢、ライフコースを</a:t>
            </a:r>
            <a:r>
              <a:rPr sz="1100" spc="-9" dirty="0">
                <a:latin typeface="メイリオ" panose="020B0604030504040204" pitchFamily="50" charset="-128"/>
                <a:ea typeface="メイリオ" panose="020B0604030504040204" pitchFamily="50" charset="-128"/>
                <a:cs typeface="PMingLiU"/>
              </a:rPr>
              <a:t>加味した取組の推進</a:t>
            </a:r>
            <a:endParaRPr sz="1100">
              <a:latin typeface="メイリオ" panose="020B0604030504040204" pitchFamily="50" charset="-128"/>
              <a:ea typeface="メイリオ" panose="020B0604030504040204" pitchFamily="50" charset="-128"/>
              <a:cs typeface="PMingLiU"/>
            </a:endParaRPr>
          </a:p>
        </p:txBody>
      </p:sp>
      <p:grpSp>
        <p:nvGrpSpPr>
          <p:cNvPr id="2175" name="object 29">
            <a:extLst>
              <a:ext uri="{FF2B5EF4-FFF2-40B4-BE49-F238E27FC236}">
                <a16:creationId xmlns:a16="http://schemas.microsoft.com/office/drawing/2014/main" id="{E92DD21B-4730-E234-71D4-007D8CE61D82}"/>
              </a:ext>
            </a:extLst>
          </p:cNvPr>
          <p:cNvGrpSpPr/>
          <p:nvPr/>
        </p:nvGrpSpPr>
        <p:grpSpPr>
          <a:xfrm>
            <a:off x="6620779" y="3860730"/>
            <a:ext cx="2388941" cy="840956"/>
            <a:chOff x="7212838" y="4291329"/>
            <a:chExt cx="2605405" cy="949960"/>
          </a:xfrm>
        </p:grpSpPr>
        <p:sp>
          <p:nvSpPr>
            <p:cNvPr id="2176" name="object 30">
              <a:extLst>
                <a:ext uri="{FF2B5EF4-FFF2-40B4-BE49-F238E27FC236}">
                  <a16:creationId xmlns:a16="http://schemas.microsoft.com/office/drawing/2014/main" id="{E9305D78-3413-2FA0-E71F-24A68481BC80}"/>
                </a:ext>
              </a:extLst>
            </p:cNvPr>
            <p:cNvSpPr/>
            <p:nvPr/>
          </p:nvSpPr>
          <p:spPr>
            <a:xfrm>
              <a:off x="7219188" y="4297679"/>
              <a:ext cx="2592705" cy="937260"/>
            </a:xfrm>
            <a:custGeom>
              <a:avLst/>
              <a:gdLst/>
              <a:ahLst/>
              <a:cxnLst/>
              <a:rect l="l" t="t" r="r" b="b"/>
              <a:pathLst>
                <a:path w="2592704" h="937260">
                  <a:moveTo>
                    <a:pt x="2522981" y="0"/>
                  </a:moveTo>
                  <a:lnTo>
                    <a:pt x="69341" y="0"/>
                  </a:lnTo>
                  <a:lnTo>
                    <a:pt x="42380" y="5459"/>
                  </a:lnTo>
                  <a:lnTo>
                    <a:pt x="20335" y="20335"/>
                  </a:lnTo>
                  <a:lnTo>
                    <a:pt x="5459" y="42380"/>
                  </a:lnTo>
                  <a:lnTo>
                    <a:pt x="0" y="69342"/>
                  </a:lnTo>
                  <a:lnTo>
                    <a:pt x="0" y="867918"/>
                  </a:lnTo>
                  <a:lnTo>
                    <a:pt x="5459" y="894879"/>
                  </a:lnTo>
                  <a:lnTo>
                    <a:pt x="20335" y="916924"/>
                  </a:lnTo>
                  <a:lnTo>
                    <a:pt x="42380" y="931800"/>
                  </a:lnTo>
                  <a:lnTo>
                    <a:pt x="69341" y="937260"/>
                  </a:lnTo>
                  <a:lnTo>
                    <a:pt x="2522981" y="937260"/>
                  </a:lnTo>
                  <a:lnTo>
                    <a:pt x="2549943" y="931800"/>
                  </a:lnTo>
                  <a:lnTo>
                    <a:pt x="2571988" y="916924"/>
                  </a:lnTo>
                  <a:lnTo>
                    <a:pt x="2586864" y="894879"/>
                  </a:lnTo>
                  <a:lnTo>
                    <a:pt x="2592323" y="867918"/>
                  </a:lnTo>
                  <a:lnTo>
                    <a:pt x="2592323" y="69342"/>
                  </a:lnTo>
                  <a:lnTo>
                    <a:pt x="2586864" y="42380"/>
                  </a:lnTo>
                  <a:lnTo>
                    <a:pt x="2571988" y="20335"/>
                  </a:lnTo>
                  <a:lnTo>
                    <a:pt x="2549943" y="5459"/>
                  </a:lnTo>
                  <a:lnTo>
                    <a:pt x="2522981" y="0"/>
                  </a:lnTo>
                  <a:close/>
                </a:path>
              </a:pathLst>
            </a:custGeom>
            <a:solidFill>
              <a:srgbClr val="FFFFFF"/>
            </a:solidFill>
          </p:spPr>
          <p:txBody>
            <a:bodyPr wrap="square" lIns="0" tIns="0" rIns="0" bIns="0" rtlCol="0"/>
            <a:lstStyle/>
            <a:p>
              <a:endParaRPr sz="1600">
                <a:latin typeface="メイリオ" panose="020B0604030504040204" pitchFamily="50" charset="-128"/>
                <a:ea typeface="メイリオ" panose="020B0604030504040204" pitchFamily="50" charset="-128"/>
              </a:endParaRPr>
            </a:p>
          </p:txBody>
        </p:sp>
        <p:sp>
          <p:nvSpPr>
            <p:cNvPr id="2177" name="object 31">
              <a:extLst>
                <a:ext uri="{FF2B5EF4-FFF2-40B4-BE49-F238E27FC236}">
                  <a16:creationId xmlns:a16="http://schemas.microsoft.com/office/drawing/2014/main" id="{29D5EAE6-64DF-DFE6-48D7-F10973A1B16D}"/>
                </a:ext>
              </a:extLst>
            </p:cNvPr>
            <p:cNvSpPr/>
            <p:nvPr/>
          </p:nvSpPr>
          <p:spPr>
            <a:xfrm>
              <a:off x="7219188" y="4297679"/>
              <a:ext cx="2592705" cy="937260"/>
            </a:xfrm>
            <a:custGeom>
              <a:avLst/>
              <a:gdLst/>
              <a:ahLst/>
              <a:cxnLst/>
              <a:rect l="l" t="t" r="r" b="b"/>
              <a:pathLst>
                <a:path w="2592704" h="937260">
                  <a:moveTo>
                    <a:pt x="0" y="69342"/>
                  </a:moveTo>
                  <a:lnTo>
                    <a:pt x="5459" y="42380"/>
                  </a:lnTo>
                  <a:lnTo>
                    <a:pt x="20335" y="20335"/>
                  </a:lnTo>
                  <a:lnTo>
                    <a:pt x="42380" y="5459"/>
                  </a:lnTo>
                  <a:lnTo>
                    <a:pt x="69341" y="0"/>
                  </a:lnTo>
                  <a:lnTo>
                    <a:pt x="2522981" y="0"/>
                  </a:lnTo>
                  <a:lnTo>
                    <a:pt x="2549943" y="5459"/>
                  </a:lnTo>
                  <a:lnTo>
                    <a:pt x="2571988" y="20335"/>
                  </a:lnTo>
                  <a:lnTo>
                    <a:pt x="2586864" y="42380"/>
                  </a:lnTo>
                  <a:lnTo>
                    <a:pt x="2592323" y="69342"/>
                  </a:lnTo>
                  <a:lnTo>
                    <a:pt x="2592323" y="867918"/>
                  </a:lnTo>
                  <a:lnTo>
                    <a:pt x="2586864" y="894879"/>
                  </a:lnTo>
                  <a:lnTo>
                    <a:pt x="2571988" y="916924"/>
                  </a:lnTo>
                  <a:lnTo>
                    <a:pt x="2549943" y="931800"/>
                  </a:lnTo>
                  <a:lnTo>
                    <a:pt x="2522981" y="937260"/>
                  </a:lnTo>
                  <a:lnTo>
                    <a:pt x="69341" y="937260"/>
                  </a:lnTo>
                  <a:lnTo>
                    <a:pt x="42380" y="931800"/>
                  </a:lnTo>
                  <a:lnTo>
                    <a:pt x="20335" y="916924"/>
                  </a:lnTo>
                  <a:lnTo>
                    <a:pt x="5459" y="894879"/>
                  </a:lnTo>
                  <a:lnTo>
                    <a:pt x="0" y="867918"/>
                  </a:lnTo>
                  <a:lnTo>
                    <a:pt x="0" y="69342"/>
                  </a:lnTo>
                  <a:close/>
                </a:path>
              </a:pathLst>
            </a:custGeom>
            <a:ln w="12699">
              <a:solidFill>
                <a:srgbClr val="005CAE"/>
              </a:solidFill>
            </a:ln>
          </p:spPr>
          <p:txBody>
            <a:bodyPr wrap="square" lIns="0" tIns="0" rIns="0" bIns="0" rtlCol="0"/>
            <a:lstStyle/>
            <a:p>
              <a:endParaRPr sz="1600">
                <a:latin typeface="メイリオ" panose="020B0604030504040204" pitchFamily="50" charset="-128"/>
                <a:ea typeface="メイリオ" panose="020B0604030504040204" pitchFamily="50" charset="-128"/>
              </a:endParaRPr>
            </a:p>
          </p:txBody>
        </p:sp>
      </p:grpSp>
      <p:sp>
        <p:nvSpPr>
          <p:cNvPr id="2178" name="object 32">
            <a:extLst>
              <a:ext uri="{FF2B5EF4-FFF2-40B4-BE49-F238E27FC236}">
                <a16:creationId xmlns:a16="http://schemas.microsoft.com/office/drawing/2014/main" id="{AC63B31E-1652-946D-2599-3D9B80C34A00}"/>
              </a:ext>
            </a:extLst>
          </p:cNvPr>
          <p:cNvSpPr txBox="1"/>
          <p:nvPr/>
        </p:nvSpPr>
        <p:spPr>
          <a:xfrm>
            <a:off x="6906190" y="3995416"/>
            <a:ext cx="1821838" cy="537327"/>
          </a:xfrm>
          <a:prstGeom prst="rect">
            <a:avLst/>
          </a:prstGeom>
        </p:spPr>
        <p:txBody>
          <a:bodyPr vert="horz" wrap="square" lIns="0" tIns="13970" rIns="0" bIns="0" rtlCol="0">
            <a:spAutoFit/>
          </a:bodyPr>
          <a:lstStyle/>
          <a:p>
            <a:pPr marL="12701" marR="5081" algn="ctr">
              <a:lnSpc>
                <a:spcPct val="99500"/>
              </a:lnSpc>
              <a:spcBef>
                <a:spcPts val="110"/>
              </a:spcBef>
            </a:pPr>
            <a:r>
              <a:rPr sz="1200" b="1" spc="-5" dirty="0">
                <a:latin typeface="メイリオ" panose="020B0604030504040204" pitchFamily="50" charset="-128"/>
                <a:ea typeface="メイリオ" panose="020B0604030504040204" pitchFamily="50" charset="-128"/>
                <a:cs typeface="Microsoft JhengHei"/>
              </a:rPr>
              <a:t>アクションプランの提示</a:t>
            </a:r>
            <a:r>
              <a:rPr sz="1100" spc="-5" dirty="0">
                <a:latin typeface="メイリオ" panose="020B0604030504040204" pitchFamily="50" charset="-128"/>
                <a:ea typeface="メイリオ" panose="020B0604030504040204" pitchFamily="50" charset="-128"/>
                <a:cs typeface="PMingLiU"/>
              </a:rPr>
              <a:t>自治体の取組の参考となる</a:t>
            </a:r>
            <a:r>
              <a:rPr sz="1100" spc="-9" dirty="0">
                <a:latin typeface="メイリオ" panose="020B0604030504040204" pitchFamily="50" charset="-128"/>
                <a:ea typeface="メイリオ" panose="020B0604030504040204" pitchFamily="50" charset="-128"/>
                <a:cs typeface="PMingLiU"/>
              </a:rPr>
              <a:t>具体的な方策を提示</a:t>
            </a:r>
            <a:endParaRPr sz="1100">
              <a:latin typeface="メイリオ" panose="020B0604030504040204" pitchFamily="50" charset="-128"/>
              <a:ea typeface="メイリオ" panose="020B0604030504040204" pitchFamily="50" charset="-128"/>
              <a:cs typeface="PMingLiU"/>
            </a:endParaRPr>
          </a:p>
        </p:txBody>
      </p:sp>
      <p:grpSp>
        <p:nvGrpSpPr>
          <p:cNvPr id="2179" name="object 33">
            <a:extLst>
              <a:ext uri="{FF2B5EF4-FFF2-40B4-BE49-F238E27FC236}">
                <a16:creationId xmlns:a16="http://schemas.microsoft.com/office/drawing/2014/main" id="{77CE48D3-817E-4E4C-4894-43137BFFE599}"/>
              </a:ext>
            </a:extLst>
          </p:cNvPr>
          <p:cNvGrpSpPr/>
          <p:nvPr/>
        </p:nvGrpSpPr>
        <p:grpSpPr>
          <a:xfrm>
            <a:off x="6638945" y="4906303"/>
            <a:ext cx="2388941" cy="839832"/>
            <a:chOff x="7232650" y="5472429"/>
            <a:chExt cx="2605405" cy="948690"/>
          </a:xfrm>
        </p:grpSpPr>
        <p:sp>
          <p:nvSpPr>
            <p:cNvPr id="2180" name="object 34">
              <a:extLst>
                <a:ext uri="{FF2B5EF4-FFF2-40B4-BE49-F238E27FC236}">
                  <a16:creationId xmlns:a16="http://schemas.microsoft.com/office/drawing/2014/main" id="{9B151C52-D6D7-5B24-379E-54549EB5E1F4}"/>
                </a:ext>
              </a:extLst>
            </p:cNvPr>
            <p:cNvSpPr/>
            <p:nvPr/>
          </p:nvSpPr>
          <p:spPr>
            <a:xfrm>
              <a:off x="7239000" y="5478779"/>
              <a:ext cx="2592705" cy="935990"/>
            </a:xfrm>
            <a:custGeom>
              <a:avLst/>
              <a:gdLst/>
              <a:ahLst/>
              <a:cxnLst/>
              <a:rect l="l" t="t" r="r" b="b"/>
              <a:pathLst>
                <a:path w="2592704" h="935989">
                  <a:moveTo>
                    <a:pt x="2522981" y="0"/>
                  </a:moveTo>
                  <a:lnTo>
                    <a:pt x="69342" y="0"/>
                  </a:lnTo>
                  <a:lnTo>
                    <a:pt x="42326" y="5441"/>
                  </a:lnTo>
                  <a:lnTo>
                    <a:pt x="20288" y="20288"/>
                  </a:lnTo>
                  <a:lnTo>
                    <a:pt x="5441" y="42326"/>
                  </a:lnTo>
                  <a:lnTo>
                    <a:pt x="0" y="69342"/>
                  </a:lnTo>
                  <a:lnTo>
                    <a:pt x="0" y="866457"/>
                  </a:lnTo>
                  <a:lnTo>
                    <a:pt x="5441" y="893425"/>
                  </a:lnTo>
                  <a:lnTo>
                    <a:pt x="20288" y="915446"/>
                  </a:lnTo>
                  <a:lnTo>
                    <a:pt x="42326" y="930292"/>
                  </a:lnTo>
                  <a:lnTo>
                    <a:pt x="69342" y="935736"/>
                  </a:lnTo>
                  <a:lnTo>
                    <a:pt x="2522981" y="935736"/>
                  </a:lnTo>
                  <a:lnTo>
                    <a:pt x="2549997" y="930292"/>
                  </a:lnTo>
                  <a:lnTo>
                    <a:pt x="2572035" y="915446"/>
                  </a:lnTo>
                  <a:lnTo>
                    <a:pt x="2586882" y="893425"/>
                  </a:lnTo>
                  <a:lnTo>
                    <a:pt x="2592324" y="866457"/>
                  </a:lnTo>
                  <a:lnTo>
                    <a:pt x="2592324" y="69342"/>
                  </a:lnTo>
                  <a:lnTo>
                    <a:pt x="2586882" y="42326"/>
                  </a:lnTo>
                  <a:lnTo>
                    <a:pt x="2572035" y="20288"/>
                  </a:lnTo>
                  <a:lnTo>
                    <a:pt x="2549997" y="5441"/>
                  </a:lnTo>
                  <a:lnTo>
                    <a:pt x="2522981" y="0"/>
                  </a:lnTo>
                  <a:close/>
                </a:path>
              </a:pathLst>
            </a:custGeom>
            <a:solidFill>
              <a:srgbClr val="FFFFFF"/>
            </a:solidFill>
          </p:spPr>
          <p:txBody>
            <a:bodyPr wrap="square" lIns="0" tIns="0" rIns="0" bIns="0" rtlCol="0"/>
            <a:lstStyle/>
            <a:p>
              <a:endParaRPr sz="1600">
                <a:latin typeface="メイリオ" panose="020B0604030504040204" pitchFamily="50" charset="-128"/>
                <a:ea typeface="メイリオ" panose="020B0604030504040204" pitchFamily="50" charset="-128"/>
              </a:endParaRPr>
            </a:p>
          </p:txBody>
        </p:sp>
        <p:sp>
          <p:nvSpPr>
            <p:cNvPr id="2181" name="object 35">
              <a:extLst>
                <a:ext uri="{FF2B5EF4-FFF2-40B4-BE49-F238E27FC236}">
                  <a16:creationId xmlns:a16="http://schemas.microsoft.com/office/drawing/2014/main" id="{89E70D8B-6EDB-CCB7-81F5-1ADD5E23CD60}"/>
                </a:ext>
              </a:extLst>
            </p:cNvPr>
            <p:cNvSpPr/>
            <p:nvPr/>
          </p:nvSpPr>
          <p:spPr>
            <a:xfrm>
              <a:off x="7239000" y="5478779"/>
              <a:ext cx="2592705" cy="935990"/>
            </a:xfrm>
            <a:custGeom>
              <a:avLst/>
              <a:gdLst/>
              <a:ahLst/>
              <a:cxnLst/>
              <a:rect l="l" t="t" r="r" b="b"/>
              <a:pathLst>
                <a:path w="2592704" h="935989">
                  <a:moveTo>
                    <a:pt x="0" y="69342"/>
                  </a:moveTo>
                  <a:lnTo>
                    <a:pt x="5441" y="42326"/>
                  </a:lnTo>
                  <a:lnTo>
                    <a:pt x="20288" y="20288"/>
                  </a:lnTo>
                  <a:lnTo>
                    <a:pt x="42326" y="5441"/>
                  </a:lnTo>
                  <a:lnTo>
                    <a:pt x="69342" y="0"/>
                  </a:lnTo>
                  <a:lnTo>
                    <a:pt x="2522981" y="0"/>
                  </a:lnTo>
                  <a:lnTo>
                    <a:pt x="2549997" y="5441"/>
                  </a:lnTo>
                  <a:lnTo>
                    <a:pt x="2572035" y="20288"/>
                  </a:lnTo>
                  <a:lnTo>
                    <a:pt x="2586882" y="42326"/>
                  </a:lnTo>
                  <a:lnTo>
                    <a:pt x="2592324" y="69342"/>
                  </a:lnTo>
                  <a:lnTo>
                    <a:pt x="2592324" y="866457"/>
                  </a:lnTo>
                  <a:lnTo>
                    <a:pt x="2586882" y="893425"/>
                  </a:lnTo>
                  <a:lnTo>
                    <a:pt x="2572035" y="915446"/>
                  </a:lnTo>
                  <a:lnTo>
                    <a:pt x="2549997" y="930292"/>
                  </a:lnTo>
                  <a:lnTo>
                    <a:pt x="2522981" y="935736"/>
                  </a:lnTo>
                  <a:lnTo>
                    <a:pt x="69342" y="935736"/>
                  </a:lnTo>
                  <a:lnTo>
                    <a:pt x="42326" y="930292"/>
                  </a:lnTo>
                  <a:lnTo>
                    <a:pt x="20288" y="915446"/>
                  </a:lnTo>
                  <a:lnTo>
                    <a:pt x="5441" y="893425"/>
                  </a:lnTo>
                  <a:lnTo>
                    <a:pt x="0" y="866457"/>
                  </a:lnTo>
                  <a:lnTo>
                    <a:pt x="0" y="69342"/>
                  </a:lnTo>
                  <a:close/>
                </a:path>
              </a:pathLst>
            </a:custGeom>
            <a:ln w="12700">
              <a:solidFill>
                <a:srgbClr val="005CAE"/>
              </a:solidFill>
            </a:ln>
          </p:spPr>
          <p:txBody>
            <a:bodyPr wrap="square" lIns="0" tIns="0" rIns="0" bIns="0" rtlCol="0"/>
            <a:lstStyle/>
            <a:p>
              <a:endParaRPr sz="1600">
                <a:latin typeface="メイリオ" panose="020B0604030504040204" pitchFamily="50" charset="-128"/>
                <a:ea typeface="メイリオ" panose="020B0604030504040204" pitchFamily="50" charset="-128"/>
              </a:endParaRPr>
            </a:p>
          </p:txBody>
        </p:sp>
      </p:grpSp>
      <p:sp>
        <p:nvSpPr>
          <p:cNvPr id="2182" name="object 36">
            <a:extLst>
              <a:ext uri="{FF2B5EF4-FFF2-40B4-BE49-F238E27FC236}">
                <a16:creationId xmlns:a16="http://schemas.microsoft.com/office/drawing/2014/main" id="{8836978E-333A-E50A-F33D-5F767130F4C7}"/>
              </a:ext>
            </a:extLst>
          </p:cNvPr>
          <p:cNvSpPr txBox="1"/>
          <p:nvPr/>
        </p:nvSpPr>
        <p:spPr>
          <a:xfrm>
            <a:off x="6983632" y="5040719"/>
            <a:ext cx="1700148" cy="536043"/>
          </a:xfrm>
          <a:prstGeom prst="rect">
            <a:avLst/>
          </a:prstGeom>
        </p:spPr>
        <p:txBody>
          <a:bodyPr vert="horz" wrap="square" lIns="0" tIns="12699" rIns="0" bIns="0" rtlCol="0">
            <a:spAutoFit/>
          </a:bodyPr>
          <a:lstStyle/>
          <a:p>
            <a:pPr algn="ctr">
              <a:spcBef>
                <a:spcPts val="100"/>
              </a:spcBef>
            </a:pPr>
            <a:r>
              <a:rPr sz="1200" b="1" spc="-9" dirty="0">
                <a:latin typeface="メイリオ" panose="020B0604030504040204" pitchFamily="50" charset="-128"/>
                <a:ea typeface="メイリオ" panose="020B0604030504040204" pitchFamily="50" charset="-128"/>
                <a:cs typeface="Segoe UI"/>
              </a:rPr>
              <a:t>ICT</a:t>
            </a:r>
            <a:r>
              <a:rPr sz="1200" b="1" spc="-15" dirty="0">
                <a:latin typeface="メイリオ" panose="020B0604030504040204" pitchFamily="50" charset="-128"/>
                <a:ea typeface="メイリオ" panose="020B0604030504040204" pitchFamily="50" charset="-128"/>
                <a:cs typeface="Microsoft JhengHei"/>
              </a:rPr>
              <a:t>の利活用</a:t>
            </a:r>
            <a:endParaRPr sz="1200">
              <a:latin typeface="メイリオ" panose="020B0604030504040204" pitchFamily="50" charset="-128"/>
              <a:ea typeface="メイリオ" panose="020B0604030504040204" pitchFamily="50" charset="-128"/>
              <a:cs typeface="Microsoft JhengHei"/>
            </a:endParaRPr>
          </a:p>
          <a:p>
            <a:pPr marL="12701" marR="5081" algn="ctr">
              <a:spcBef>
                <a:spcPts val="20"/>
              </a:spcBef>
            </a:pPr>
            <a:r>
              <a:rPr sz="1100" spc="-5" dirty="0">
                <a:latin typeface="メイリオ" panose="020B0604030504040204" pitchFamily="50" charset="-128"/>
                <a:ea typeface="メイリオ" panose="020B0604030504040204" pitchFamily="50" charset="-128"/>
                <a:cs typeface="PMingLiU"/>
              </a:rPr>
              <a:t>ウェアラブル端末やアプリなどテクノロジーを活用</a:t>
            </a:r>
            <a:endParaRPr sz="1100">
              <a:latin typeface="メイリオ" panose="020B0604030504040204" pitchFamily="50" charset="-128"/>
              <a:ea typeface="メイリオ" panose="020B0604030504040204" pitchFamily="50" charset="-128"/>
              <a:cs typeface="PMingLiU"/>
            </a:endParaRPr>
          </a:p>
        </p:txBody>
      </p:sp>
      <p:grpSp>
        <p:nvGrpSpPr>
          <p:cNvPr id="2183" name="object 37">
            <a:extLst>
              <a:ext uri="{FF2B5EF4-FFF2-40B4-BE49-F238E27FC236}">
                <a16:creationId xmlns:a16="http://schemas.microsoft.com/office/drawing/2014/main" id="{5C3CEF33-A6D3-C615-DFFA-13164AECC720}"/>
              </a:ext>
            </a:extLst>
          </p:cNvPr>
          <p:cNvGrpSpPr/>
          <p:nvPr/>
        </p:nvGrpSpPr>
        <p:grpSpPr>
          <a:xfrm>
            <a:off x="86619" y="4906303"/>
            <a:ext cx="2388941" cy="839832"/>
            <a:chOff x="86614" y="5472429"/>
            <a:chExt cx="2605405" cy="948690"/>
          </a:xfrm>
        </p:grpSpPr>
        <p:sp>
          <p:nvSpPr>
            <p:cNvPr id="2184" name="object 38">
              <a:extLst>
                <a:ext uri="{FF2B5EF4-FFF2-40B4-BE49-F238E27FC236}">
                  <a16:creationId xmlns:a16="http://schemas.microsoft.com/office/drawing/2014/main" id="{48E3C8E3-F021-3709-C50B-AD6801CC55AA}"/>
                </a:ext>
              </a:extLst>
            </p:cNvPr>
            <p:cNvSpPr/>
            <p:nvPr/>
          </p:nvSpPr>
          <p:spPr>
            <a:xfrm>
              <a:off x="92964" y="5478779"/>
              <a:ext cx="2592705" cy="935990"/>
            </a:xfrm>
            <a:custGeom>
              <a:avLst/>
              <a:gdLst/>
              <a:ahLst/>
              <a:cxnLst/>
              <a:rect l="l" t="t" r="r" b="b"/>
              <a:pathLst>
                <a:path w="2592705" h="935989">
                  <a:moveTo>
                    <a:pt x="2522982" y="0"/>
                  </a:moveTo>
                  <a:lnTo>
                    <a:pt x="69278" y="0"/>
                  </a:lnTo>
                  <a:lnTo>
                    <a:pt x="42312" y="5441"/>
                  </a:lnTo>
                  <a:lnTo>
                    <a:pt x="20291" y="20288"/>
                  </a:lnTo>
                  <a:lnTo>
                    <a:pt x="5444" y="42326"/>
                  </a:lnTo>
                  <a:lnTo>
                    <a:pt x="0" y="69342"/>
                  </a:lnTo>
                  <a:lnTo>
                    <a:pt x="0" y="866457"/>
                  </a:lnTo>
                  <a:lnTo>
                    <a:pt x="5444" y="893425"/>
                  </a:lnTo>
                  <a:lnTo>
                    <a:pt x="20291" y="915446"/>
                  </a:lnTo>
                  <a:lnTo>
                    <a:pt x="42312" y="930292"/>
                  </a:lnTo>
                  <a:lnTo>
                    <a:pt x="69278" y="935736"/>
                  </a:lnTo>
                  <a:lnTo>
                    <a:pt x="2522982" y="935736"/>
                  </a:lnTo>
                  <a:lnTo>
                    <a:pt x="2549997" y="930292"/>
                  </a:lnTo>
                  <a:lnTo>
                    <a:pt x="2572035" y="915446"/>
                  </a:lnTo>
                  <a:lnTo>
                    <a:pt x="2586882" y="893425"/>
                  </a:lnTo>
                  <a:lnTo>
                    <a:pt x="2592324" y="866457"/>
                  </a:lnTo>
                  <a:lnTo>
                    <a:pt x="2592324" y="69342"/>
                  </a:lnTo>
                  <a:lnTo>
                    <a:pt x="2586882" y="42326"/>
                  </a:lnTo>
                  <a:lnTo>
                    <a:pt x="2572035" y="20288"/>
                  </a:lnTo>
                  <a:lnTo>
                    <a:pt x="2549997" y="5441"/>
                  </a:lnTo>
                  <a:lnTo>
                    <a:pt x="2522982" y="0"/>
                  </a:lnTo>
                  <a:close/>
                </a:path>
              </a:pathLst>
            </a:custGeom>
            <a:solidFill>
              <a:srgbClr val="FFFFFF"/>
            </a:solidFill>
          </p:spPr>
          <p:txBody>
            <a:bodyPr wrap="square" lIns="0" tIns="0" rIns="0" bIns="0" rtlCol="0"/>
            <a:lstStyle/>
            <a:p>
              <a:endParaRPr sz="1600">
                <a:latin typeface="メイリオ" panose="020B0604030504040204" pitchFamily="50" charset="-128"/>
                <a:ea typeface="メイリオ" panose="020B0604030504040204" pitchFamily="50" charset="-128"/>
              </a:endParaRPr>
            </a:p>
          </p:txBody>
        </p:sp>
        <p:sp>
          <p:nvSpPr>
            <p:cNvPr id="2185" name="object 39">
              <a:extLst>
                <a:ext uri="{FF2B5EF4-FFF2-40B4-BE49-F238E27FC236}">
                  <a16:creationId xmlns:a16="http://schemas.microsoft.com/office/drawing/2014/main" id="{7D402E80-360B-91AE-BE7D-DF17FC724557}"/>
                </a:ext>
              </a:extLst>
            </p:cNvPr>
            <p:cNvSpPr/>
            <p:nvPr/>
          </p:nvSpPr>
          <p:spPr>
            <a:xfrm>
              <a:off x="92964" y="5478779"/>
              <a:ext cx="2592705" cy="935990"/>
            </a:xfrm>
            <a:custGeom>
              <a:avLst/>
              <a:gdLst/>
              <a:ahLst/>
              <a:cxnLst/>
              <a:rect l="l" t="t" r="r" b="b"/>
              <a:pathLst>
                <a:path w="2592705" h="935989">
                  <a:moveTo>
                    <a:pt x="0" y="69342"/>
                  </a:moveTo>
                  <a:lnTo>
                    <a:pt x="5444" y="42326"/>
                  </a:lnTo>
                  <a:lnTo>
                    <a:pt x="20291" y="20288"/>
                  </a:lnTo>
                  <a:lnTo>
                    <a:pt x="42312" y="5441"/>
                  </a:lnTo>
                  <a:lnTo>
                    <a:pt x="69278" y="0"/>
                  </a:lnTo>
                  <a:lnTo>
                    <a:pt x="2522982" y="0"/>
                  </a:lnTo>
                  <a:lnTo>
                    <a:pt x="2549997" y="5441"/>
                  </a:lnTo>
                  <a:lnTo>
                    <a:pt x="2572035" y="20288"/>
                  </a:lnTo>
                  <a:lnTo>
                    <a:pt x="2586882" y="42326"/>
                  </a:lnTo>
                  <a:lnTo>
                    <a:pt x="2592324" y="69342"/>
                  </a:lnTo>
                  <a:lnTo>
                    <a:pt x="2592324" y="866457"/>
                  </a:lnTo>
                  <a:lnTo>
                    <a:pt x="2586882" y="893425"/>
                  </a:lnTo>
                  <a:lnTo>
                    <a:pt x="2572035" y="915446"/>
                  </a:lnTo>
                  <a:lnTo>
                    <a:pt x="2549997" y="930292"/>
                  </a:lnTo>
                  <a:lnTo>
                    <a:pt x="2522982" y="935736"/>
                  </a:lnTo>
                  <a:lnTo>
                    <a:pt x="69278" y="935736"/>
                  </a:lnTo>
                  <a:lnTo>
                    <a:pt x="42312" y="930292"/>
                  </a:lnTo>
                  <a:lnTo>
                    <a:pt x="20291" y="915446"/>
                  </a:lnTo>
                  <a:lnTo>
                    <a:pt x="5444" y="893425"/>
                  </a:lnTo>
                  <a:lnTo>
                    <a:pt x="0" y="866457"/>
                  </a:lnTo>
                  <a:lnTo>
                    <a:pt x="0" y="69342"/>
                  </a:lnTo>
                  <a:close/>
                </a:path>
              </a:pathLst>
            </a:custGeom>
            <a:ln w="12700">
              <a:solidFill>
                <a:srgbClr val="DB4D6C"/>
              </a:solidFill>
            </a:ln>
          </p:spPr>
          <p:txBody>
            <a:bodyPr wrap="square" lIns="0" tIns="0" rIns="0" bIns="0" rtlCol="0"/>
            <a:lstStyle/>
            <a:p>
              <a:endParaRPr sz="1600">
                <a:latin typeface="メイリオ" panose="020B0604030504040204" pitchFamily="50" charset="-128"/>
                <a:ea typeface="メイリオ" panose="020B0604030504040204" pitchFamily="50" charset="-128"/>
              </a:endParaRPr>
            </a:p>
          </p:txBody>
        </p:sp>
      </p:grpSp>
      <p:sp>
        <p:nvSpPr>
          <p:cNvPr id="2186" name="object 40">
            <a:extLst>
              <a:ext uri="{FF2B5EF4-FFF2-40B4-BE49-F238E27FC236}">
                <a16:creationId xmlns:a16="http://schemas.microsoft.com/office/drawing/2014/main" id="{2CDCDDDB-33DD-82AB-EDF5-4DD6087FD21B}"/>
              </a:ext>
            </a:extLst>
          </p:cNvPr>
          <p:cNvSpPr txBox="1"/>
          <p:nvPr/>
        </p:nvSpPr>
        <p:spPr>
          <a:xfrm>
            <a:off x="206835" y="5107127"/>
            <a:ext cx="2147311" cy="539957"/>
          </a:xfrm>
          <a:prstGeom prst="rect">
            <a:avLst/>
          </a:prstGeom>
        </p:spPr>
        <p:txBody>
          <a:bodyPr vert="horz" wrap="square" lIns="0" tIns="11431" rIns="0" bIns="0" rtlCol="0">
            <a:spAutoFit/>
          </a:bodyPr>
          <a:lstStyle/>
          <a:p>
            <a:pPr marL="12701" marR="5081" algn="ctr">
              <a:lnSpc>
                <a:spcPct val="100699"/>
              </a:lnSpc>
              <a:spcBef>
                <a:spcPts val="89"/>
              </a:spcBef>
            </a:pPr>
            <a:r>
              <a:rPr sz="1200" b="1" spc="-9">
                <a:latin typeface="メイリオ" panose="020B0604030504040204" pitchFamily="50" charset="-128"/>
                <a:ea typeface="メイリオ" panose="020B0604030504040204" pitchFamily="50" charset="-128"/>
                <a:cs typeface="Microsoft JhengHei"/>
              </a:rPr>
              <a:t>多様な主体による健康づくり</a:t>
            </a:r>
            <a:r>
              <a:rPr lang="ja-JP" altLang="en-US" sz="1200" b="1" spc="-9">
                <a:latin typeface="メイリオ" panose="020B0604030504040204" pitchFamily="50" charset="-128"/>
                <a:ea typeface="メイリオ" panose="020B0604030504040204" pitchFamily="50" charset="-128"/>
                <a:cs typeface="Microsoft JhengHei"/>
              </a:rPr>
              <a:t>　</a:t>
            </a:r>
            <a:r>
              <a:rPr sz="1100" spc="-15">
                <a:latin typeface="メイリオ" panose="020B0604030504040204" pitchFamily="50" charset="-128"/>
                <a:ea typeface="メイリオ" panose="020B0604030504040204" pitchFamily="50" charset="-128"/>
                <a:cs typeface="PMingLiU"/>
              </a:rPr>
              <a:t>産官学を含めた様々な担い手の</a:t>
            </a:r>
            <a:r>
              <a:rPr sz="1100" spc="500">
                <a:latin typeface="メイリオ" panose="020B0604030504040204" pitchFamily="50" charset="-128"/>
                <a:ea typeface="メイリオ" panose="020B0604030504040204" pitchFamily="50" charset="-128"/>
                <a:cs typeface="PMingLiU"/>
              </a:rPr>
              <a:t> </a:t>
            </a:r>
            <a:r>
              <a:rPr sz="1100" spc="-9" dirty="0">
                <a:latin typeface="メイリオ" panose="020B0604030504040204" pitchFamily="50" charset="-128"/>
                <a:ea typeface="メイリオ" panose="020B0604030504040204" pitchFamily="50" charset="-128"/>
                <a:cs typeface="PMingLiU"/>
              </a:rPr>
              <a:t>有機的な連携を促進</a:t>
            </a:r>
            <a:endParaRPr sz="1100">
              <a:latin typeface="メイリオ" panose="020B0604030504040204" pitchFamily="50" charset="-128"/>
              <a:ea typeface="メイリオ" panose="020B0604030504040204" pitchFamily="50" charset="-128"/>
              <a:cs typeface="PMingLiU"/>
            </a:endParaRPr>
          </a:p>
        </p:txBody>
      </p:sp>
      <p:grpSp>
        <p:nvGrpSpPr>
          <p:cNvPr id="2187" name="object 41">
            <a:extLst>
              <a:ext uri="{FF2B5EF4-FFF2-40B4-BE49-F238E27FC236}">
                <a16:creationId xmlns:a16="http://schemas.microsoft.com/office/drawing/2014/main" id="{FBFEAFD8-F5A1-0D14-45C9-8FCFDCAD9F6B}"/>
              </a:ext>
            </a:extLst>
          </p:cNvPr>
          <p:cNvGrpSpPr/>
          <p:nvPr/>
        </p:nvGrpSpPr>
        <p:grpSpPr>
          <a:xfrm>
            <a:off x="86619" y="3858029"/>
            <a:ext cx="2388941" cy="843768"/>
            <a:chOff x="86614" y="4288282"/>
            <a:chExt cx="2605405" cy="953135"/>
          </a:xfrm>
        </p:grpSpPr>
        <p:sp>
          <p:nvSpPr>
            <p:cNvPr id="2188" name="object 42">
              <a:extLst>
                <a:ext uri="{FF2B5EF4-FFF2-40B4-BE49-F238E27FC236}">
                  <a16:creationId xmlns:a16="http://schemas.microsoft.com/office/drawing/2014/main" id="{FA774017-26F4-9BDC-34E3-E29C6330AA19}"/>
                </a:ext>
              </a:extLst>
            </p:cNvPr>
            <p:cNvSpPr/>
            <p:nvPr/>
          </p:nvSpPr>
          <p:spPr>
            <a:xfrm>
              <a:off x="92964" y="4294632"/>
              <a:ext cx="2592705" cy="940435"/>
            </a:xfrm>
            <a:custGeom>
              <a:avLst/>
              <a:gdLst/>
              <a:ahLst/>
              <a:cxnLst/>
              <a:rect l="l" t="t" r="r" b="b"/>
              <a:pathLst>
                <a:path w="2592705" h="940435">
                  <a:moveTo>
                    <a:pt x="2522728" y="0"/>
                  </a:moveTo>
                  <a:lnTo>
                    <a:pt x="69621" y="0"/>
                  </a:lnTo>
                  <a:lnTo>
                    <a:pt x="42521" y="5462"/>
                  </a:lnTo>
                  <a:lnTo>
                    <a:pt x="20391" y="20367"/>
                  </a:lnTo>
                  <a:lnTo>
                    <a:pt x="5471" y="42487"/>
                  </a:lnTo>
                  <a:lnTo>
                    <a:pt x="0" y="69596"/>
                  </a:lnTo>
                  <a:lnTo>
                    <a:pt x="0" y="870712"/>
                  </a:lnTo>
                  <a:lnTo>
                    <a:pt x="5471" y="897820"/>
                  </a:lnTo>
                  <a:lnTo>
                    <a:pt x="20391" y="919940"/>
                  </a:lnTo>
                  <a:lnTo>
                    <a:pt x="42521" y="934845"/>
                  </a:lnTo>
                  <a:lnTo>
                    <a:pt x="69621" y="940308"/>
                  </a:lnTo>
                  <a:lnTo>
                    <a:pt x="2522728" y="940308"/>
                  </a:lnTo>
                  <a:lnTo>
                    <a:pt x="2549836" y="934845"/>
                  </a:lnTo>
                  <a:lnTo>
                    <a:pt x="2571956" y="919940"/>
                  </a:lnTo>
                  <a:lnTo>
                    <a:pt x="2586861" y="897820"/>
                  </a:lnTo>
                  <a:lnTo>
                    <a:pt x="2592324" y="870712"/>
                  </a:lnTo>
                  <a:lnTo>
                    <a:pt x="2592324" y="69596"/>
                  </a:lnTo>
                  <a:lnTo>
                    <a:pt x="2586861" y="42487"/>
                  </a:lnTo>
                  <a:lnTo>
                    <a:pt x="2571956" y="20367"/>
                  </a:lnTo>
                  <a:lnTo>
                    <a:pt x="2549836" y="5462"/>
                  </a:lnTo>
                  <a:lnTo>
                    <a:pt x="2522728" y="0"/>
                  </a:lnTo>
                  <a:close/>
                </a:path>
              </a:pathLst>
            </a:custGeom>
            <a:solidFill>
              <a:srgbClr val="FFFFFF"/>
            </a:solidFill>
          </p:spPr>
          <p:txBody>
            <a:bodyPr wrap="square" lIns="0" tIns="0" rIns="0" bIns="0" rtlCol="0"/>
            <a:lstStyle/>
            <a:p>
              <a:endParaRPr sz="1600">
                <a:latin typeface="メイリオ" panose="020B0604030504040204" pitchFamily="50" charset="-128"/>
                <a:ea typeface="メイリオ" panose="020B0604030504040204" pitchFamily="50" charset="-128"/>
              </a:endParaRPr>
            </a:p>
          </p:txBody>
        </p:sp>
        <p:sp>
          <p:nvSpPr>
            <p:cNvPr id="2189" name="object 43">
              <a:extLst>
                <a:ext uri="{FF2B5EF4-FFF2-40B4-BE49-F238E27FC236}">
                  <a16:creationId xmlns:a16="http://schemas.microsoft.com/office/drawing/2014/main" id="{B35F765F-BA8A-5C6E-AD39-648A54731417}"/>
                </a:ext>
              </a:extLst>
            </p:cNvPr>
            <p:cNvSpPr/>
            <p:nvPr/>
          </p:nvSpPr>
          <p:spPr>
            <a:xfrm>
              <a:off x="92964" y="4294632"/>
              <a:ext cx="2592705" cy="940435"/>
            </a:xfrm>
            <a:custGeom>
              <a:avLst/>
              <a:gdLst/>
              <a:ahLst/>
              <a:cxnLst/>
              <a:rect l="l" t="t" r="r" b="b"/>
              <a:pathLst>
                <a:path w="2592705" h="940435">
                  <a:moveTo>
                    <a:pt x="0" y="69596"/>
                  </a:moveTo>
                  <a:lnTo>
                    <a:pt x="5471" y="42487"/>
                  </a:lnTo>
                  <a:lnTo>
                    <a:pt x="20391" y="20367"/>
                  </a:lnTo>
                  <a:lnTo>
                    <a:pt x="42521" y="5462"/>
                  </a:lnTo>
                  <a:lnTo>
                    <a:pt x="69621" y="0"/>
                  </a:lnTo>
                  <a:lnTo>
                    <a:pt x="2522728" y="0"/>
                  </a:lnTo>
                  <a:lnTo>
                    <a:pt x="2549836" y="5462"/>
                  </a:lnTo>
                  <a:lnTo>
                    <a:pt x="2571956" y="20367"/>
                  </a:lnTo>
                  <a:lnTo>
                    <a:pt x="2586861" y="42487"/>
                  </a:lnTo>
                  <a:lnTo>
                    <a:pt x="2592324" y="69596"/>
                  </a:lnTo>
                  <a:lnTo>
                    <a:pt x="2592324" y="870712"/>
                  </a:lnTo>
                  <a:lnTo>
                    <a:pt x="2586861" y="897820"/>
                  </a:lnTo>
                  <a:lnTo>
                    <a:pt x="2571956" y="919940"/>
                  </a:lnTo>
                  <a:lnTo>
                    <a:pt x="2549836" y="934845"/>
                  </a:lnTo>
                  <a:lnTo>
                    <a:pt x="2522728" y="940308"/>
                  </a:lnTo>
                  <a:lnTo>
                    <a:pt x="69621" y="940308"/>
                  </a:lnTo>
                  <a:lnTo>
                    <a:pt x="42521" y="934845"/>
                  </a:lnTo>
                  <a:lnTo>
                    <a:pt x="20391" y="919940"/>
                  </a:lnTo>
                  <a:lnTo>
                    <a:pt x="5471" y="897820"/>
                  </a:lnTo>
                  <a:lnTo>
                    <a:pt x="0" y="870712"/>
                  </a:lnTo>
                  <a:lnTo>
                    <a:pt x="0" y="69596"/>
                  </a:lnTo>
                  <a:close/>
                </a:path>
              </a:pathLst>
            </a:custGeom>
            <a:ln w="12700">
              <a:solidFill>
                <a:srgbClr val="DB4D6C"/>
              </a:solidFill>
            </a:ln>
          </p:spPr>
          <p:txBody>
            <a:bodyPr wrap="square" lIns="0" tIns="0" rIns="0" bIns="0" rtlCol="0"/>
            <a:lstStyle/>
            <a:p>
              <a:endParaRPr sz="1600">
                <a:latin typeface="メイリオ" panose="020B0604030504040204" pitchFamily="50" charset="-128"/>
                <a:ea typeface="メイリオ" panose="020B0604030504040204" pitchFamily="50" charset="-128"/>
              </a:endParaRPr>
            </a:p>
          </p:txBody>
        </p:sp>
      </p:grpSp>
      <p:sp>
        <p:nvSpPr>
          <p:cNvPr id="2190" name="object 44">
            <a:extLst>
              <a:ext uri="{FF2B5EF4-FFF2-40B4-BE49-F238E27FC236}">
                <a16:creationId xmlns:a16="http://schemas.microsoft.com/office/drawing/2014/main" id="{E5D3ECAD-B74F-7736-74F3-47336AAE6AEC}"/>
              </a:ext>
            </a:extLst>
          </p:cNvPr>
          <p:cNvSpPr txBox="1"/>
          <p:nvPr/>
        </p:nvSpPr>
        <p:spPr>
          <a:xfrm>
            <a:off x="287883" y="3966301"/>
            <a:ext cx="1984283" cy="720070"/>
          </a:xfrm>
          <a:prstGeom prst="rect">
            <a:avLst/>
          </a:prstGeom>
        </p:spPr>
        <p:txBody>
          <a:bodyPr vert="horz" wrap="square" lIns="0" tIns="12066" rIns="0" bIns="0" rtlCol="0">
            <a:spAutoFit/>
          </a:bodyPr>
          <a:lstStyle/>
          <a:p>
            <a:pPr marL="12701" marR="5081" algn="ctr">
              <a:lnSpc>
                <a:spcPct val="100400"/>
              </a:lnSpc>
              <a:spcBef>
                <a:spcPts val="95"/>
              </a:spcBef>
            </a:pPr>
            <a:r>
              <a:rPr sz="1200" b="1" spc="-9" dirty="0" err="1">
                <a:latin typeface="メイリオ" panose="020B0604030504040204" pitchFamily="50" charset="-128"/>
                <a:ea typeface="メイリオ" panose="020B0604030504040204" pitchFamily="50" charset="-128"/>
                <a:cs typeface="Microsoft JhengHei"/>
              </a:rPr>
              <a:t>健康に関心が薄い者を含む幅広い世代へのアプローチ</a:t>
            </a:r>
            <a:r>
              <a:rPr lang="ja-JP" altLang="en-US" sz="1200" b="1" spc="-9" dirty="0">
                <a:latin typeface="メイリオ" panose="020B0604030504040204" pitchFamily="50" charset="-128"/>
                <a:ea typeface="メイリオ" panose="020B0604030504040204" pitchFamily="50" charset="-128"/>
                <a:cs typeface="Microsoft JhengHei"/>
              </a:rPr>
              <a:t>　</a:t>
            </a:r>
            <a:r>
              <a:rPr sz="1100" spc="-5" dirty="0" err="1">
                <a:latin typeface="メイリオ" panose="020B0604030504040204" pitchFamily="50" charset="-128"/>
                <a:ea typeface="メイリオ" panose="020B0604030504040204" pitchFamily="50" charset="-128"/>
                <a:cs typeface="PMingLiU"/>
              </a:rPr>
              <a:t>自然に健康になれる環境づくり</a:t>
            </a:r>
            <a:r>
              <a:rPr sz="1100" spc="-20" dirty="0" err="1">
                <a:latin typeface="メイリオ" panose="020B0604030504040204" pitchFamily="50" charset="-128"/>
                <a:ea typeface="メイリオ" panose="020B0604030504040204" pitchFamily="50" charset="-128"/>
                <a:cs typeface="PMingLiU"/>
              </a:rPr>
              <a:t>の構築</a:t>
            </a:r>
            <a:endParaRPr sz="1100" dirty="0">
              <a:latin typeface="メイリオ" panose="020B0604030504040204" pitchFamily="50" charset="-128"/>
              <a:ea typeface="メイリオ" panose="020B0604030504040204" pitchFamily="50" charset="-128"/>
              <a:cs typeface="PMingLiU"/>
            </a:endParaRPr>
          </a:p>
        </p:txBody>
      </p:sp>
      <p:sp>
        <p:nvSpPr>
          <p:cNvPr id="2191" name="object 45">
            <a:extLst>
              <a:ext uri="{FF2B5EF4-FFF2-40B4-BE49-F238E27FC236}">
                <a16:creationId xmlns:a16="http://schemas.microsoft.com/office/drawing/2014/main" id="{86B4E570-F1A7-4E35-94DB-000AE4CABBDC}"/>
              </a:ext>
            </a:extLst>
          </p:cNvPr>
          <p:cNvSpPr/>
          <p:nvPr/>
        </p:nvSpPr>
        <p:spPr>
          <a:xfrm>
            <a:off x="6911664" y="2100343"/>
            <a:ext cx="1807280" cy="643646"/>
          </a:xfrm>
          <a:custGeom>
            <a:avLst/>
            <a:gdLst/>
            <a:ahLst/>
            <a:cxnLst/>
            <a:rect l="l" t="t" r="r" b="b"/>
            <a:pathLst>
              <a:path w="1971040" h="727075">
                <a:moveTo>
                  <a:pt x="1849374" y="0"/>
                </a:moveTo>
                <a:lnTo>
                  <a:pt x="121158" y="0"/>
                </a:lnTo>
                <a:lnTo>
                  <a:pt x="73991" y="9519"/>
                </a:lnTo>
                <a:lnTo>
                  <a:pt x="35480" y="35480"/>
                </a:lnTo>
                <a:lnTo>
                  <a:pt x="9519" y="73991"/>
                </a:lnTo>
                <a:lnTo>
                  <a:pt x="0" y="121158"/>
                </a:lnTo>
                <a:lnTo>
                  <a:pt x="0" y="605789"/>
                </a:lnTo>
                <a:lnTo>
                  <a:pt x="9519" y="652956"/>
                </a:lnTo>
                <a:lnTo>
                  <a:pt x="35480" y="691467"/>
                </a:lnTo>
                <a:lnTo>
                  <a:pt x="73991" y="717428"/>
                </a:lnTo>
                <a:lnTo>
                  <a:pt x="121158" y="726948"/>
                </a:lnTo>
                <a:lnTo>
                  <a:pt x="1849374" y="726948"/>
                </a:lnTo>
                <a:lnTo>
                  <a:pt x="1896540" y="717428"/>
                </a:lnTo>
                <a:lnTo>
                  <a:pt x="1935051" y="691467"/>
                </a:lnTo>
                <a:lnTo>
                  <a:pt x="1961012" y="652956"/>
                </a:lnTo>
                <a:lnTo>
                  <a:pt x="1970532" y="605789"/>
                </a:lnTo>
                <a:lnTo>
                  <a:pt x="1970532" y="121158"/>
                </a:lnTo>
                <a:lnTo>
                  <a:pt x="1961012" y="73991"/>
                </a:lnTo>
                <a:lnTo>
                  <a:pt x="1935051" y="35480"/>
                </a:lnTo>
                <a:lnTo>
                  <a:pt x="1896540" y="9519"/>
                </a:lnTo>
                <a:lnTo>
                  <a:pt x="1849374" y="0"/>
                </a:lnTo>
                <a:close/>
              </a:path>
            </a:pathLst>
          </a:custGeom>
          <a:solidFill>
            <a:srgbClr val="005CAE"/>
          </a:solidFill>
        </p:spPr>
        <p:txBody>
          <a:bodyPr wrap="square" lIns="0" tIns="0" rIns="0" bIns="0" rtlCol="0"/>
          <a:lstStyle/>
          <a:p>
            <a:endParaRPr sz="1600">
              <a:latin typeface="メイリオ" panose="020B0604030504040204" pitchFamily="50" charset="-128"/>
              <a:ea typeface="メイリオ" panose="020B0604030504040204" pitchFamily="50" charset="-128"/>
            </a:endParaRPr>
          </a:p>
        </p:txBody>
      </p:sp>
      <p:sp>
        <p:nvSpPr>
          <p:cNvPr id="2192" name="object 46">
            <a:extLst>
              <a:ext uri="{FF2B5EF4-FFF2-40B4-BE49-F238E27FC236}">
                <a16:creationId xmlns:a16="http://schemas.microsoft.com/office/drawing/2014/main" id="{EC307867-5B5A-2C2B-B91A-1F5AF21B3C28}"/>
              </a:ext>
            </a:extLst>
          </p:cNvPr>
          <p:cNvSpPr txBox="1"/>
          <p:nvPr/>
        </p:nvSpPr>
        <p:spPr>
          <a:xfrm>
            <a:off x="6886575" y="2156961"/>
            <a:ext cx="1790700" cy="580286"/>
          </a:xfrm>
          <a:prstGeom prst="rect">
            <a:avLst/>
          </a:prstGeom>
        </p:spPr>
        <p:txBody>
          <a:bodyPr vert="horz" wrap="square" lIns="0" tIns="13334" rIns="0" bIns="0" rtlCol="0">
            <a:spAutoFit/>
          </a:bodyPr>
          <a:lstStyle/>
          <a:p>
            <a:pPr marL="151142" marR="145426" algn="ctr">
              <a:spcBef>
                <a:spcPts val="106"/>
              </a:spcBef>
            </a:pPr>
            <a:r>
              <a:rPr sz="1200" b="1" spc="-9">
                <a:solidFill>
                  <a:srgbClr val="FFFFFF"/>
                </a:solidFill>
                <a:latin typeface="メイリオ" panose="020B0604030504040204" pitchFamily="50" charset="-128"/>
                <a:ea typeface="メイリオ" panose="020B0604030504040204" pitchFamily="50" charset="-128"/>
                <a:cs typeface="Microsoft JhengHei"/>
              </a:rPr>
              <a:t>より実効性を</a:t>
            </a:r>
            <a:endParaRPr lang="en-US" sz="1200" b="1" spc="-9">
              <a:solidFill>
                <a:srgbClr val="FFFFFF"/>
              </a:solidFill>
              <a:latin typeface="メイリオ" panose="020B0604030504040204" pitchFamily="50" charset="-128"/>
              <a:ea typeface="メイリオ" panose="020B0604030504040204" pitchFamily="50" charset="-128"/>
              <a:cs typeface="Microsoft JhengHei"/>
            </a:endParaRPr>
          </a:p>
          <a:p>
            <a:pPr marL="151142" marR="145426" algn="ctr">
              <a:spcBef>
                <a:spcPts val="106"/>
              </a:spcBef>
            </a:pPr>
            <a:r>
              <a:rPr sz="1200" b="1" spc="-9">
                <a:solidFill>
                  <a:srgbClr val="FFFFFF"/>
                </a:solidFill>
                <a:latin typeface="メイリオ" panose="020B0604030504040204" pitchFamily="50" charset="-128"/>
                <a:ea typeface="メイリオ" panose="020B0604030504040204" pitchFamily="50" charset="-128"/>
                <a:cs typeface="Microsoft JhengHei"/>
              </a:rPr>
              <a:t>もつ</a:t>
            </a:r>
            <a:r>
              <a:rPr sz="1200" b="1" spc="-24">
                <a:solidFill>
                  <a:srgbClr val="FFFFFF"/>
                </a:solidFill>
                <a:latin typeface="メイリオ" panose="020B0604030504040204" pitchFamily="50" charset="-128"/>
                <a:ea typeface="メイリオ" panose="020B0604030504040204" pitchFamily="50" charset="-128"/>
                <a:cs typeface="Microsoft JhengHei"/>
              </a:rPr>
              <a:t>取組</a:t>
            </a:r>
            <a:endParaRPr sz="1200">
              <a:latin typeface="メイリオ" panose="020B0604030504040204" pitchFamily="50" charset="-128"/>
              <a:ea typeface="メイリオ" panose="020B0604030504040204" pitchFamily="50" charset="-128"/>
              <a:cs typeface="Microsoft JhengHei"/>
            </a:endParaRPr>
          </a:p>
          <a:p>
            <a:pPr algn="ctr">
              <a:lnSpc>
                <a:spcPct val="100000"/>
              </a:lnSpc>
            </a:pPr>
            <a:r>
              <a:rPr sz="1200" b="1" spc="-9" dirty="0">
                <a:solidFill>
                  <a:srgbClr val="FFFFFF"/>
                </a:solidFill>
                <a:latin typeface="メイリオ" panose="020B0604030504040204" pitchFamily="50" charset="-128"/>
                <a:ea typeface="メイリオ" panose="020B0604030504040204" pitchFamily="50" charset="-128"/>
                <a:cs typeface="Microsoft JhengHei"/>
              </a:rPr>
              <a:t>（</a:t>
            </a:r>
            <a:r>
              <a:rPr sz="1200" b="1" spc="-9" dirty="0">
                <a:solidFill>
                  <a:srgbClr val="FFFFFF"/>
                </a:solidFill>
                <a:latin typeface="メイリオ" panose="020B0604030504040204" pitchFamily="50" charset="-128"/>
                <a:ea typeface="メイリオ" panose="020B0604030504040204" pitchFamily="50" charset="-128"/>
                <a:cs typeface="Segoe UI"/>
              </a:rPr>
              <a:t>Implementation</a:t>
            </a:r>
            <a:r>
              <a:rPr sz="1200" b="1" spc="-9" dirty="0">
                <a:solidFill>
                  <a:srgbClr val="FFFFFF"/>
                </a:solidFill>
                <a:latin typeface="メイリオ" panose="020B0604030504040204" pitchFamily="50" charset="-128"/>
                <a:ea typeface="メイリオ" panose="020B0604030504040204" pitchFamily="50" charset="-128"/>
                <a:cs typeface="Microsoft JhengHei"/>
              </a:rPr>
              <a:t>）</a:t>
            </a:r>
            <a:endParaRPr sz="1200">
              <a:latin typeface="メイリオ" panose="020B0604030504040204" pitchFamily="50" charset="-128"/>
              <a:ea typeface="メイリオ" panose="020B0604030504040204" pitchFamily="50" charset="-128"/>
              <a:cs typeface="Microsoft JhengHei"/>
            </a:endParaRPr>
          </a:p>
        </p:txBody>
      </p:sp>
      <p:sp>
        <p:nvSpPr>
          <p:cNvPr id="2193" name="object 47">
            <a:extLst>
              <a:ext uri="{FF2B5EF4-FFF2-40B4-BE49-F238E27FC236}">
                <a16:creationId xmlns:a16="http://schemas.microsoft.com/office/drawing/2014/main" id="{6AE152F8-8EA5-826F-EE84-5061054B5A89}"/>
              </a:ext>
            </a:extLst>
          </p:cNvPr>
          <p:cNvSpPr txBox="1"/>
          <p:nvPr/>
        </p:nvSpPr>
        <p:spPr>
          <a:xfrm>
            <a:off x="3170171" y="2620845"/>
            <a:ext cx="2818055" cy="419537"/>
          </a:xfrm>
          <a:prstGeom prst="rect">
            <a:avLst/>
          </a:prstGeom>
        </p:spPr>
        <p:txBody>
          <a:bodyPr vert="horz" wrap="square" lIns="0" tIns="12699" rIns="0" bIns="0" rtlCol="0">
            <a:spAutoFit/>
          </a:bodyPr>
          <a:lstStyle/>
          <a:p>
            <a:pPr marL="546142" marR="5081" indent="-534076">
              <a:lnSpc>
                <a:spcPct val="122500"/>
              </a:lnSpc>
              <a:spcBef>
                <a:spcPts val="100"/>
              </a:spcBef>
            </a:pPr>
            <a:r>
              <a:rPr sz="1100" spc="-5" dirty="0">
                <a:latin typeface="メイリオ" panose="020B0604030504040204" pitchFamily="50" charset="-128"/>
                <a:ea typeface="メイリオ" panose="020B0604030504040204" pitchFamily="50" charset="-128"/>
                <a:cs typeface="PMingLiU"/>
              </a:rPr>
              <a:t>ビジョン実現のため、以下の基本的な方向で国民健康づくり運動を進める</a:t>
            </a:r>
            <a:endParaRPr sz="1100">
              <a:latin typeface="メイリオ" panose="020B0604030504040204" pitchFamily="50" charset="-128"/>
              <a:ea typeface="メイリオ" panose="020B0604030504040204" pitchFamily="50" charset="-128"/>
              <a:cs typeface="PMingLiU"/>
            </a:endParaRPr>
          </a:p>
        </p:txBody>
      </p:sp>
      <p:sp>
        <p:nvSpPr>
          <p:cNvPr id="2195" name="object 49">
            <a:extLst>
              <a:ext uri="{FF2B5EF4-FFF2-40B4-BE49-F238E27FC236}">
                <a16:creationId xmlns:a16="http://schemas.microsoft.com/office/drawing/2014/main" id="{C2854CF8-CA67-D25B-D9B3-D3059453A064}"/>
              </a:ext>
            </a:extLst>
          </p:cNvPr>
          <p:cNvSpPr/>
          <p:nvPr/>
        </p:nvSpPr>
        <p:spPr>
          <a:xfrm>
            <a:off x="1280211" y="1869621"/>
            <a:ext cx="1407281" cy="232297"/>
          </a:xfrm>
          <a:custGeom>
            <a:avLst/>
            <a:gdLst/>
            <a:ahLst/>
            <a:cxnLst/>
            <a:rect l="l" t="t" r="r" b="b"/>
            <a:pathLst>
              <a:path w="1534795" h="181610">
                <a:moveTo>
                  <a:pt x="1534414" y="0"/>
                </a:moveTo>
                <a:lnTo>
                  <a:pt x="0" y="181101"/>
                </a:lnTo>
              </a:path>
            </a:pathLst>
          </a:custGeom>
          <a:ln w="6350">
            <a:solidFill>
              <a:srgbClr val="DB4D6C"/>
            </a:solidFill>
          </a:ln>
        </p:spPr>
        <p:txBody>
          <a:bodyPr wrap="square" lIns="0" tIns="0" rIns="0" bIns="0" rtlCol="0"/>
          <a:lstStyle/>
          <a:p>
            <a:endParaRPr sz="1600">
              <a:latin typeface="メイリオ" panose="020B0604030504040204" pitchFamily="50" charset="-128"/>
              <a:ea typeface="メイリオ" panose="020B0604030504040204" pitchFamily="50" charset="-128"/>
            </a:endParaRPr>
          </a:p>
        </p:txBody>
      </p:sp>
      <p:sp>
        <p:nvSpPr>
          <p:cNvPr id="2196" name="object 50">
            <a:extLst>
              <a:ext uri="{FF2B5EF4-FFF2-40B4-BE49-F238E27FC236}">
                <a16:creationId xmlns:a16="http://schemas.microsoft.com/office/drawing/2014/main" id="{082FE8D5-3D04-BA74-5775-07C874524A7C}"/>
              </a:ext>
            </a:extLst>
          </p:cNvPr>
          <p:cNvSpPr/>
          <p:nvPr/>
        </p:nvSpPr>
        <p:spPr>
          <a:xfrm>
            <a:off x="6479872" y="1869621"/>
            <a:ext cx="1335665" cy="232297"/>
          </a:xfrm>
          <a:custGeom>
            <a:avLst/>
            <a:gdLst/>
            <a:ahLst/>
            <a:cxnLst/>
            <a:rect l="l" t="t" r="r" b="b"/>
            <a:pathLst>
              <a:path w="1456690" h="181610">
                <a:moveTo>
                  <a:pt x="0" y="0"/>
                </a:moveTo>
                <a:lnTo>
                  <a:pt x="1456435" y="181101"/>
                </a:lnTo>
              </a:path>
            </a:pathLst>
          </a:custGeom>
          <a:ln w="6350">
            <a:solidFill>
              <a:srgbClr val="005CAE"/>
            </a:solidFill>
          </a:ln>
        </p:spPr>
        <p:txBody>
          <a:bodyPr wrap="square" lIns="0" tIns="0" rIns="0" bIns="0" rtlCol="0"/>
          <a:lstStyle/>
          <a:p>
            <a:endParaRPr sz="1600">
              <a:latin typeface="メイリオ" panose="020B0604030504040204" pitchFamily="50" charset="-128"/>
              <a:ea typeface="メイリオ" panose="020B0604030504040204" pitchFamily="50" charset="-128"/>
            </a:endParaRPr>
          </a:p>
        </p:txBody>
      </p:sp>
      <p:sp>
        <p:nvSpPr>
          <p:cNvPr id="2197" name="object 51">
            <a:extLst>
              <a:ext uri="{FF2B5EF4-FFF2-40B4-BE49-F238E27FC236}">
                <a16:creationId xmlns:a16="http://schemas.microsoft.com/office/drawing/2014/main" id="{AD58AF2B-B9F2-3142-4F06-67FC53254887}"/>
              </a:ext>
            </a:extLst>
          </p:cNvPr>
          <p:cNvSpPr/>
          <p:nvPr/>
        </p:nvSpPr>
        <p:spPr>
          <a:xfrm>
            <a:off x="4000915" y="3642396"/>
            <a:ext cx="1089958" cy="141658"/>
          </a:xfrm>
          <a:custGeom>
            <a:avLst/>
            <a:gdLst/>
            <a:ahLst/>
            <a:cxnLst/>
            <a:rect l="l" t="t" r="r" b="b"/>
            <a:pathLst>
              <a:path w="1188720" h="160020">
                <a:moveTo>
                  <a:pt x="594360" y="0"/>
                </a:moveTo>
                <a:lnTo>
                  <a:pt x="0" y="160019"/>
                </a:lnTo>
                <a:lnTo>
                  <a:pt x="1188720" y="160019"/>
                </a:lnTo>
                <a:lnTo>
                  <a:pt x="594360" y="0"/>
                </a:lnTo>
                <a:close/>
              </a:path>
            </a:pathLst>
          </a:custGeom>
          <a:solidFill>
            <a:srgbClr val="7E7E7E"/>
          </a:solidFill>
        </p:spPr>
        <p:txBody>
          <a:bodyPr wrap="square" lIns="0" tIns="0" rIns="0" bIns="0" rtlCol="0"/>
          <a:lstStyle/>
          <a:p>
            <a:endParaRPr sz="1600">
              <a:latin typeface="メイリオ" panose="020B0604030504040204" pitchFamily="50" charset="-128"/>
              <a:ea typeface="メイリオ" panose="020B0604030504040204" pitchFamily="50" charset="-128"/>
            </a:endParaRPr>
          </a:p>
        </p:txBody>
      </p:sp>
      <p:sp>
        <p:nvSpPr>
          <p:cNvPr id="2198" name="object 52">
            <a:extLst>
              <a:ext uri="{FF2B5EF4-FFF2-40B4-BE49-F238E27FC236}">
                <a16:creationId xmlns:a16="http://schemas.microsoft.com/office/drawing/2014/main" id="{A5E393EF-87B0-BB92-CA40-1F436269AD79}"/>
              </a:ext>
            </a:extLst>
          </p:cNvPr>
          <p:cNvSpPr txBox="1"/>
          <p:nvPr/>
        </p:nvSpPr>
        <p:spPr>
          <a:xfrm>
            <a:off x="2990850" y="5917839"/>
            <a:ext cx="3007897" cy="174406"/>
          </a:xfrm>
          <a:prstGeom prst="rect">
            <a:avLst/>
          </a:prstGeom>
        </p:spPr>
        <p:txBody>
          <a:bodyPr vert="horz" wrap="square" lIns="0" tIns="12699" rIns="0" bIns="0" rtlCol="0">
            <a:spAutoFit/>
          </a:bodyPr>
          <a:lstStyle/>
          <a:p>
            <a:pPr marL="12701">
              <a:spcBef>
                <a:spcPts val="100"/>
              </a:spcBef>
            </a:pPr>
            <a:r>
              <a:rPr sz="1050" dirty="0">
                <a:latin typeface="メイリオ" panose="020B0604030504040204" pitchFamily="50" charset="-128"/>
                <a:ea typeface="メイリオ" panose="020B0604030504040204" pitchFamily="50" charset="-128"/>
                <a:cs typeface="MS Gothic"/>
              </a:rPr>
              <a:t>※</a:t>
            </a:r>
            <a:r>
              <a:rPr sz="1050" dirty="0">
                <a:latin typeface="メイリオ" panose="020B0604030504040204" pitchFamily="50" charset="-128"/>
                <a:ea typeface="メイリオ" panose="020B0604030504040204" pitchFamily="50" charset="-128"/>
                <a:cs typeface="PMingLiU"/>
              </a:rPr>
              <a:t>期間は、令和</a:t>
            </a:r>
            <a:r>
              <a:rPr sz="1050" spc="-9" dirty="0">
                <a:latin typeface="メイリオ" panose="020B0604030504040204" pitchFamily="50" charset="-128"/>
                <a:ea typeface="メイリオ" panose="020B0604030504040204" pitchFamily="50" charset="-128"/>
                <a:cs typeface="PMingLiU"/>
              </a:rPr>
              <a:t>６～</a:t>
            </a:r>
            <a:r>
              <a:rPr sz="1050" spc="-9" dirty="0">
                <a:latin typeface="メイリオ" panose="020B0604030504040204" pitchFamily="50" charset="-128"/>
                <a:ea typeface="メイリオ" panose="020B0604030504040204" pitchFamily="50" charset="-128"/>
                <a:cs typeface="Segoe UI"/>
              </a:rPr>
              <a:t>17</a:t>
            </a:r>
            <a:r>
              <a:rPr sz="1050" spc="-9" dirty="0">
                <a:latin typeface="メイリオ" panose="020B0604030504040204" pitchFamily="50" charset="-128"/>
                <a:ea typeface="メイリオ" panose="020B0604030504040204" pitchFamily="50" charset="-128"/>
                <a:cs typeface="PMingLiU"/>
              </a:rPr>
              <a:t>年度の</a:t>
            </a:r>
            <a:r>
              <a:rPr sz="1050" spc="-9" dirty="0">
                <a:latin typeface="メイリオ" panose="020B0604030504040204" pitchFamily="50" charset="-128"/>
                <a:ea typeface="メイリオ" panose="020B0604030504040204" pitchFamily="50" charset="-128"/>
                <a:cs typeface="Segoe UI"/>
              </a:rPr>
              <a:t>12</a:t>
            </a:r>
            <a:r>
              <a:rPr sz="1050" spc="-24" dirty="0">
                <a:latin typeface="メイリオ" panose="020B0604030504040204" pitchFamily="50" charset="-128"/>
                <a:ea typeface="メイリオ" panose="020B0604030504040204" pitchFamily="50" charset="-128"/>
                <a:cs typeface="PMingLiU"/>
              </a:rPr>
              <a:t>年間の予定。</a:t>
            </a:r>
            <a:endParaRPr sz="1050">
              <a:latin typeface="メイリオ" panose="020B0604030504040204" pitchFamily="50" charset="-128"/>
              <a:ea typeface="メイリオ" panose="020B0604030504040204" pitchFamily="50" charset="-128"/>
              <a:cs typeface="PMingLiU"/>
            </a:endParaRPr>
          </a:p>
        </p:txBody>
      </p:sp>
      <p:sp>
        <p:nvSpPr>
          <p:cNvPr id="2204" name="テキスト ボックス 2203">
            <a:extLst>
              <a:ext uri="{FF2B5EF4-FFF2-40B4-BE49-F238E27FC236}">
                <a16:creationId xmlns:a16="http://schemas.microsoft.com/office/drawing/2014/main" id="{7376BE81-B650-2555-9959-0E4F9AB99A70}"/>
              </a:ext>
            </a:extLst>
          </p:cNvPr>
          <p:cNvSpPr txBox="1"/>
          <p:nvPr/>
        </p:nvSpPr>
        <p:spPr>
          <a:xfrm>
            <a:off x="2940844" y="6154221"/>
            <a:ext cx="4060031" cy="215444"/>
          </a:xfrm>
          <a:prstGeom prst="rect">
            <a:avLst/>
          </a:prstGeom>
          <a:noFill/>
          <a:ln w="19050">
            <a:noFill/>
          </a:ln>
        </p:spPr>
        <p:txBody>
          <a:bodyPr wrap="square">
            <a:spAutoFit/>
          </a:bodyPr>
          <a:lstStyle/>
          <a:p>
            <a:r>
              <a:rPr lang="ja-JP" altLang="ja-JP" sz="800" kern="100">
                <a:effectLst/>
                <a:latin typeface="メイリオ" panose="020B0604030504040204" pitchFamily="50" charset="-128"/>
                <a:ea typeface="メイリオ" panose="020B0604030504040204" pitchFamily="50" charset="-128"/>
                <a:cs typeface="Times New Roman" panose="02020603050405020304" pitchFamily="18" charset="0"/>
              </a:rPr>
              <a:t>出典</a:t>
            </a:r>
            <a:r>
              <a:rPr lang="en-US" altLang="ja-JP" sz="800" kern="100">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800" kern="100">
                <a:effectLst/>
                <a:latin typeface="メイリオ" panose="020B0604030504040204" pitchFamily="50" charset="-128"/>
                <a:ea typeface="メイリオ" panose="020B0604030504040204" pitchFamily="50" charset="-128"/>
                <a:cs typeface="Times New Roman" panose="02020603050405020304" pitchFamily="18" charset="0"/>
              </a:rPr>
              <a:t>厚生労働省「健康日本</a:t>
            </a:r>
            <a:r>
              <a:rPr lang="en-US" altLang="ja-JP" sz="800" kern="100">
                <a:effectLst/>
                <a:latin typeface="メイリオ" panose="020B0604030504040204" pitchFamily="50" charset="-128"/>
                <a:ea typeface="メイリオ" panose="020B0604030504040204" pitchFamily="50" charset="-128"/>
                <a:cs typeface="Times New Roman" panose="02020603050405020304" pitchFamily="18" charset="0"/>
              </a:rPr>
              <a:t>21</a:t>
            </a:r>
            <a:r>
              <a:rPr lang="ja-JP" altLang="ja-JP" sz="800" kern="100">
                <a:effectLst/>
                <a:latin typeface="メイリオ" panose="020B0604030504040204" pitchFamily="50" charset="-128"/>
                <a:ea typeface="メイリオ" panose="020B0604030504040204" pitchFamily="50" charset="-128"/>
                <a:cs typeface="Times New Roman" panose="02020603050405020304" pitchFamily="18" charset="0"/>
              </a:rPr>
              <a:t>（第三次）の全体像」を改変</a:t>
            </a:r>
            <a:endParaRPr lang="ja-JP" altLang="en-US" sz="800"/>
          </a:p>
        </p:txBody>
      </p:sp>
      <p:graphicFrame>
        <p:nvGraphicFramePr>
          <p:cNvPr id="2205" name="表 2204">
            <a:extLst>
              <a:ext uri="{FF2B5EF4-FFF2-40B4-BE49-F238E27FC236}">
                <a16:creationId xmlns:a16="http://schemas.microsoft.com/office/drawing/2014/main" id="{5527B7C9-7BC0-EEBE-BD83-2482B079A1CB}"/>
              </a:ext>
            </a:extLst>
          </p:cNvPr>
          <p:cNvGraphicFramePr>
            <a:graphicFrameLocks noGrp="1"/>
          </p:cNvGraphicFramePr>
          <p:nvPr>
            <p:extLst>
              <p:ext uri="{D42A27DB-BD31-4B8C-83A1-F6EECF244321}">
                <p14:modId xmlns:p14="http://schemas.microsoft.com/office/powerpoint/2010/main" val="1481392827"/>
              </p:ext>
            </p:extLst>
          </p:nvPr>
        </p:nvGraphicFramePr>
        <p:xfrm>
          <a:off x="161924" y="1444625"/>
          <a:ext cx="8810625" cy="397560"/>
        </p:xfrm>
        <a:graphic>
          <a:graphicData uri="http://schemas.openxmlformats.org/drawingml/2006/table">
            <a:tbl>
              <a:tblPr firstRow="1" bandRow="1">
                <a:tableStyleId>{5C22544A-7EE6-4342-B048-85BDC9FD1C3A}</a:tableStyleId>
              </a:tblPr>
              <a:tblGrid>
                <a:gridCol w="1703611">
                  <a:extLst>
                    <a:ext uri="{9D8B030D-6E8A-4147-A177-3AD203B41FA5}">
                      <a16:colId xmlns:a16="http://schemas.microsoft.com/office/drawing/2014/main" val="16534823"/>
                    </a:ext>
                  </a:extLst>
                </a:gridCol>
                <a:gridCol w="7107014">
                  <a:extLst>
                    <a:ext uri="{9D8B030D-6E8A-4147-A177-3AD203B41FA5}">
                      <a16:colId xmlns:a16="http://schemas.microsoft.com/office/drawing/2014/main" val="3997486133"/>
                    </a:ext>
                  </a:extLst>
                </a:gridCol>
              </a:tblGrid>
              <a:tr h="1936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b="1" spc="-15">
                          <a:solidFill>
                            <a:srgbClr val="FFFFFF"/>
                          </a:solidFill>
                          <a:latin typeface="メイリオ" panose="020B0604030504040204" pitchFamily="50" charset="-128"/>
                          <a:ea typeface="メイリオ" panose="020B0604030504040204" pitchFamily="50" charset="-128"/>
                          <a:cs typeface="Microsoft JhengHei"/>
                        </a:rPr>
                        <a:t>ビジョン</a:t>
                      </a:r>
                      <a:endParaRPr lang="ja-JP" altLang="en-US" sz="1400">
                        <a:latin typeface="メイリオ" panose="020B0604030504040204" pitchFamily="50" charset="-128"/>
                        <a:ea typeface="メイリオ" panose="020B0604030504040204" pitchFamily="50" charset="-128"/>
                        <a:cs typeface="Microsoft JhengHei"/>
                      </a:endParaRPr>
                    </a:p>
                  </a:txBody>
                  <a:tcPr marT="108000">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0000"/>
                    </a:solidFill>
                  </a:tcPr>
                </a:tc>
                <a:tc>
                  <a:txBody>
                    <a:bodyPr/>
                    <a:lstStyle/>
                    <a:p>
                      <a:pPr algn="ctr"/>
                      <a:r>
                        <a:rPr lang="ja-JP" altLang="en-US" sz="1600" b="1" spc="-30">
                          <a:solidFill>
                            <a:srgbClr val="E70716"/>
                          </a:solidFill>
                          <a:latin typeface="メイリオ" panose="020B0604030504040204" pitchFamily="50" charset="-128"/>
                          <a:ea typeface="メイリオ" panose="020B0604030504040204" pitchFamily="50" charset="-128"/>
                          <a:cs typeface="Microsoft JhengHei"/>
                        </a:rPr>
                        <a:t>すべての国民が健やかで心豊かに生活できる持続可能な社会の実現</a:t>
                      </a:r>
                      <a:endParaRPr kumimoji="1" lang="ja-JP" altLang="en-US" sz="1600"/>
                    </a:p>
                  </a:txBody>
                  <a:tcPr marT="108000">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solidFill>
                  </a:tcPr>
                </a:tc>
                <a:extLst>
                  <a:ext uri="{0D108BD9-81ED-4DB2-BD59-A6C34878D82A}">
                    <a16:rowId xmlns:a16="http://schemas.microsoft.com/office/drawing/2014/main" val="2214761200"/>
                  </a:ext>
                </a:extLst>
              </a:tr>
            </a:tbl>
          </a:graphicData>
        </a:graphic>
      </p:graphicFrame>
    </p:spTree>
    <p:extLst>
      <p:ext uri="{BB962C8B-B14F-4D97-AF65-F5344CB8AC3E}">
        <p14:creationId xmlns:p14="http://schemas.microsoft.com/office/powerpoint/2010/main" val="3854069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C6B6D417-6E5B-4CE5-9A93-6F1B9D9432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1610" y="5603708"/>
            <a:ext cx="1672389" cy="12542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８０２０ロゴマーク">
            <a:extLst>
              <a:ext uri="{FF2B5EF4-FFF2-40B4-BE49-F238E27FC236}">
                <a16:creationId xmlns:a16="http://schemas.microsoft.com/office/drawing/2014/main" id="{7C2CAD78-2BB0-4FB0-B133-5334F598F3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603" y="145634"/>
            <a:ext cx="1498406" cy="504072"/>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4">
            <a:extLst>
              <a:ext uri="{FF2B5EF4-FFF2-40B4-BE49-F238E27FC236}">
                <a16:creationId xmlns:a16="http://schemas.microsoft.com/office/drawing/2014/main" id="{F3E9E524-EDFC-4B86-A392-1B45B192D4D2}"/>
              </a:ext>
            </a:extLst>
          </p:cNvPr>
          <p:cNvSpPr txBox="1">
            <a:spLocks noChangeArrowheads="1"/>
          </p:cNvSpPr>
          <p:nvPr/>
        </p:nvSpPr>
        <p:spPr bwMode="auto">
          <a:xfrm>
            <a:off x="0" y="594278"/>
            <a:ext cx="91440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lang="ja-JP" altLang="en-US" sz="4800" b="1" spc="600" dirty="0">
                <a:solidFill>
                  <a:srgbClr val="00B050"/>
                </a:solidFill>
                <a:latin typeface="メイリオ" panose="020B0604030504040204" pitchFamily="50" charset="-128"/>
                <a:ea typeface="メイリオ" panose="020B0604030504040204" pitchFamily="50" charset="-128"/>
              </a:rPr>
              <a:t>国の健康政策</a:t>
            </a:r>
            <a:br>
              <a:rPr kumimoji="1" lang="en-US" altLang="ja-JP" sz="7200"/>
            </a:br>
            <a:r>
              <a:rPr lang="en-US" altLang="ja-JP" kern="100">
                <a:latin typeface="メイリオ" panose="020B0604030504040204" pitchFamily="50" charset="-128"/>
                <a:ea typeface="メイリオ" panose="020B0604030504040204" pitchFamily="50" charset="-128"/>
                <a:cs typeface="Times New Roman" panose="02020603050405020304" pitchFamily="18" charset="0"/>
              </a:rPr>
              <a:t>2024</a:t>
            </a:r>
            <a:r>
              <a:rPr lang="ja-JP" altLang="ja-JP" kern="100">
                <a:latin typeface="メイリオ" panose="020B0604030504040204" pitchFamily="50" charset="-128"/>
                <a:ea typeface="メイリオ" panose="020B0604030504040204" pitchFamily="50" charset="-128"/>
                <a:cs typeface="Times New Roman" panose="02020603050405020304" pitchFamily="18" charset="0"/>
              </a:rPr>
              <a:t>（令和</a:t>
            </a:r>
            <a:r>
              <a:rPr lang="en-US" altLang="ja-JP" kern="100">
                <a:latin typeface="メイリオ" panose="020B0604030504040204" pitchFamily="50" charset="-128"/>
                <a:ea typeface="メイリオ" panose="020B0604030504040204" pitchFamily="50" charset="-128"/>
                <a:cs typeface="Times New Roman" panose="02020603050405020304" pitchFamily="18" charset="0"/>
              </a:rPr>
              <a:t>6</a:t>
            </a:r>
            <a:r>
              <a:rPr lang="ja-JP" altLang="ja-JP" kern="100">
                <a:latin typeface="メイリオ" panose="020B0604030504040204" pitchFamily="50" charset="-128"/>
                <a:ea typeface="メイリオ" panose="020B0604030504040204" pitchFamily="50" charset="-128"/>
                <a:cs typeface="Times New Roman" panose="02020603050405020304" pitchFamily="18" charset="0"/>
              </a:rPr>
              <a:t>）年度～</a:t>
            </a:r>
            <a:r>
              <a:rPr lang="en-US" altLang="ja-JP" kern="100">
                <a:latin typeface="メイリオ" panose="020B0604030504040204" pitchFamily="50" charset="-128"/>
                <a:ea typeface="メイリオ" panose="020B0604030504040204" pitchFamily="50" charset="-128"/>
                <a:cs typeface="Times New Roman" panose="02020603050405020304" pitchFamily="18" charset="0"/>
              </a:rPr>
              <a:t>2035</a:t>
            </a:r>
            <a:r>
              <a:rPr lang="ja-JP" altLang="ja-JP" kern="100">
                <a:latin typeface="メイリオ" panose="020B0604030504040204" pitchFamily="50" charset="-128"/>
                <a:ea typeface="メイリオ" panose="020B0604030504040204" pitchFamily="50" charset="-128"/>
                <a:cs typeface="Times New Roman" panose="02020603050405020304" pitchFamily="18" charset="0"/>
              </a:rPr>
              <a:t>（令和</a:t>
            </a:r>
            <a:r>
              <a:rPr lang="en-US" altLang="ja-JP" kern="100">
                <a:latin typeface="メイリオ" panose="020B0604030504040204" pitchFamily="50" charset="-128"/>
                <a:ea typeface="メイリオ" panose="020B0604030504040204" pitchFamily="50" charset="-128"/>
                <a:cs typeface="Times New Roman" panose="02020603050405020304" pitchFamily="18" charset="0"/>
              </a:rPr>
              <a:t>17</a:t>
            </a:r>
            <a:r>
              <a:rPr lang="ja-JP" altLang="ja-JP" kern="100">
                <a:latin typeface="メイリオ" panose="020B0604030504040204" pitchFamily="50" charset="-128"/>
                <a:ea typeface="メイリオ" panose="020B0604030504040204" pitchFamily="50" charset="-128"/>
                <a:cs typeface="Times New Roman" panose="02020603050405020304" pitchFamily="18" charset="0"/>
              </a:rPr>
              <a:t>）年度</a:t>
            </a:r>
            <a:r>
              <a:rPr lang="en-US" altLang="ja-JP" kern="10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kern="100">
                <a:latin typeface="メイリオ" panose="020B0604030504040204" pitchFamily="50" charset="-128"/>
                <a:ea typeface="メイリオ" panose="020B0604030504040204" pitchFamily="50" charset="-128"/>
                <a:cs typeface="Times New Roman" panose="02020603050405020304" pitchFamily="18" charset="0"/>
              </a:rPr>
              <a:t>健康日本</a:t>
            </a:r>
            <a:r>
              <a:rPr lang="en-US" altLang="ja-JP" kern="100">
                <a:latin typeface="メイリオ" panose="020B0604030504040204" pitchFamily="50" charset="-128"/>
                <a:ea typeface="メイリオ" panose="020B0604030504040204" pitchFamily="50" charset="-128"/>
                <a:cs typeface="Times New Roman" panose="02020603050405020304" pitchFamily="18" charset="0"/>
              </a:rPr>
              <a:t>21</a:t>
            </a:r>
            <a:r>
              <a:rPr lang="ja-JP" altLang="ja-JP" kern="100">
                <a:latin typeface="メイリオ" panose="020B0604030504040204" pitchFamily="50" charset="-128"/>
                <a:ea typeface="メイリオ" panose="020B0604030504040204" pitchFamily="50" charset="-128"/>
                <a:cs typeface="Times New Roman" panose="02020603050405020304" pitchFamily="18" charset="0"/>
              </a:rPr>
              <a:t>（第三次）の歯・口腔の健康目標</a:t>
            </a:r>
            <a:endParaRPr lang="ja-JP" altLang="en-US" sz="4400" b="1" spc="600" dirty="0">
              <a:solidFill>
                <a:srgbClr val="6CC173"/>
              </a:solidFill>
              <a:latin typeface="メイリオ" panose="020B0604030504040204" pitchFamily="50" charset="-128"/>
              <a:ea typeface="メイリオ" panose="020B0604030504040204" pitchFamily="50" charset="-128"/>
            </a:endParaRPr>
          </a:p>
        </p:txBody>
      </p:sp>
      <p:sp>
        <p:nvSpPr>
          <p:cNvPr id="13" name="Google Shape;27;p35">
            <a:extLst>
              <a:ext uri="{FF2B5EF4-FFF2-40B4-BE49-F238E27FC236}">
                <a16:creationId xmlns:a16="http://schemas.microsoft.com/office/drawing/2014/main" id="{01D3AA42-8137-483E-B544-8AE9EE5975F0}"/>
              </a:ext>
            </a:extLst>
          </p:cNvPr>
          <p:cNvSpPr txBox="1"/>
          <p:nvPr/>
        </p:nvSpPr>
        <p:spPr>
          <a:xfrm>
            <a:off x="246832" y="6624392"/>
            <a:ext cx="2487132"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6</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kumimoji="1" lang="en-US" altLang="ja-JP" sz="900" dirty="0">
                <a:latin typeface="メイリオ" panose="020B0604030504040204" pitchFamily="50" charset="-128"/>
                <a:ea typeface="メイリオ" panose="020B0604030504040204" pitchFamily="50" charset="-128"/>
              </a:rPr>
              <a:t>8020</a:t>
            </a:r>
            <a:r>
              <a:rPr kumimoji="1" lang="ja-JP" altLang="en-US" sz="900" dirty="0">
                <a:latin typeface="メイリオ" panose="020B0604030504040204" pitchFamily="50" charset="-128"/>
                <a:ea typeface="メイリオ" panose="020B0604030504040204" pitchFamily="50" charset="-128"/>
              </a:rPr>
              <a:t>達成型社会の産業歯科保健　パート</a:t>
            </a:r>
            <a:r>
              <a:rPr kumimoji="1" lang="en-US" altLang="ja-JP" sz="900" dirty="0">
                <a:latin typeface="メイリオ" panose="020B0604030504040204" pitchFamily="50" charset="-128"/>
                <a:ea typeface="メイリオ" panose="020B0604030504040204" pitchFamily="50" charset="-128"/>
              </a:rPr>
              <a:t>1</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graphicFrame>
        <p:nvGraphicFramePr>
          <p:cNvPr id="5" name="表 4">
            <a:extLst>
              <a:ext uri="{FF2B5EF4-FFF2-40B4-BE49-F238E27FC236}">
                <a16:creationId xmlns:a16="http://schemas.microsoft.com/office/drawing/2014/main" id="{9ED82ACE-5CE8-5F4E-26EA-827A3BA5502E}"/>
              </a:ext>
            </a:extLst>
          </p:cNvPr>
          <p:cNvGraphicFramePr>
            <a:graphicFrameLocks noGrp="1"/>
          </p:cNvGraphicFramePr>
          <p:nvPr>
            <p:extLst>
              <p:ext uri="{D42A27DB-BD31-4B8C-83A1-F6EECF244321}">
                <p14:modId xmlns:p14="http://schemas.microsoft.com/office/powerpoint/2010/main" val="3146268940"/>
              </p:ext>
            </p:extLst>
          </p:nvPr>
        </p:nvGraphicFramePr>
        <p:xfrm>
          <a:off x="560614" y="2446225"/>
          <a:ext cx="8089900" cy="3272051"/>
        </p:xfrm>
        <a:graphic>
          <a:graphicData uri="http://schemas.openxmlformats.org/drawingml/2006/table">
            <a:tbl>
              <a:tblPr/>
              <a:tblGrid>
                <a:gridCol w="2637436">
                  <a:extLst>
                    <a:ext uri="{9D8B030D-6E8A-4147-A177-3AD203B41FA5}">
                      <a16:colId xmlns:a16="http://schemas.microsoft.com/office/drawing/2014/main" val="2410898498"/>
                    </a:ext>
                  </a:extLst>
                </a:gridCol>
                <a:gridCol w="3499327">
                  <a:extLst>
                    <a:ext uri="{9D8B030D-6E8A-4147-A177-3AD203B41FA5}">
                      <a16:colId xmlns:a16="http://schemas.microsoft.com/office/drawing/2014/main" val="3821926835"/>
                    </a:ext>
                  </a:extLst>
                </a:gridCol>
                <a:gridCol w="1953137">
                  <a:extLst>
                    <a:ext uri="{9D8B030D-6E8A-4147-A177-3AD203B41FA5}">
                      <a16:colId xmlns:a16="http://schemas.microsoft.com/office/drawing/2014/main" val="4164089528"/>
                    </a:ext>
                  </a:extLst>
                </a:gridCol>
              </a:tblGrid>
              <a:tr h="501623">
                <a:tc>
                  <a:txBody>
                    <a:bodyPr/>
                    <a:lstStyle/>
                    <a:p>
                      <a:pPr algn="ctr" fontAlgn="ctr">
                        <a:buNone/>
                      </a:pPr>
                      <a:r>
                        <a:rPr lang="ja-JP" altLang="en-US" sz="1800" b="1" i="0" u="none" strike="noStrike">
                          <a:solidFill>
                            <a:schemeClr val="bg1"/>
                          </a:solidFill>
                          <a:effectLst/>
                          <a:latin typeface="メイリオ" panose="020B0604030504040204" pitchFamily="50" charset="-128"/>
                          <a:ea typeface="メイリオ" panose="020B0604030504040204" pitchFamily="50" charset="-128"/>
                        </a:rPr>
                        <a:t>目標</a:t>
                      </a:r>
                    </a:p>
                  </a:txBody>
                  <a:tcPr marL="180000" marR="180000" marT="72000" marB="7200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fontAlgn="ctr">
                        <a:buNone/>
                      </a:pPr>
                      <a:r>
                        <a:rPr lang="ja-JP" altLang="en-US" sz="1800" b="1" i="0" u="none" strike="noStrike">
                          <a:solidFill>
                            <a:schemeClr val="bg1"/>
                          </a:solidFill>
                          <a:effectLst/>
                          <a:latin typeface="メイリオ" panose="020B0604030504040204" pitchFamily="50" charset="-128"/>
                          <a:ea typeface="メイリオ" panose="020B0604030504040204" pitchFamily="50" charset="-128"/>
                        </a:rPr>
                        <a:t>指標</a:t>
                      </a:r>
                    </a:p>
                  </a:txBody>
                  <a:tcPr marL="180000" marR="180000" marT="72000" marB="7200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fontAlgn="ctr">
                        <a:buNone/>
                      </a:pPr>
                      <a:r>
                        <a:rPr lang="ja-JP" altLang="en-US" sz="1800" b="1" i="0" u="none" strike="noStrike">
                          <a:solidFill>
                            <a:schemeClr val="bg1"/>
                          </a:solidFill>
                          <a:effectLst/>
                          <a:latin typeface="メイリオ" panose="020B0604030504040204" pitchFamily="50" charset="-128"/>
                          <a:ea typeface="メイリオ" panose="020B0604030504040204" pitchFamily="50" charset="-128"/>
                        </a:rPr>
                        <a:t>目標値</a:t>
                      </a:r>
                    </a:p>
                  </a:txBody>
                  <a:tcPr marL="180000" marR="180000" marT="72000" marB="7200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00B050"/>
                    </a:solidFill>
                  </a:tcPr>
                </a:tc>
                <a:extLst>
                  <a:ext uri="{0D108BD9-81ED-4DB2-BD59-A6C34878D82A}">
                    <a16:rowId xmlns:a16="http://schemas.microsoft.com/office/drawing/2014/main" val="3949265049"/>
                  </a:ext>
                </a:extLst>
              </a:tr>
              <a:tr h="836508">
                <a:tc>
                  <a:txBody>
                    <a:bodyPr/>
                    <a:lstStyle/>
                    <a:p>
                      <a:pPr algn="l" fontAlgn="ctr">
                        <a:buNone/>
                      </a:pPr>
                      <a:r>
                        <a:rPr lang="ja-JP" altLang="en-US" sz="1800" b="1" i="0" u="none" strike="noStrike">
                          <a:solidFill>
                            <a:srgbClr val="333333"/>
                          </a:solidFill>
                          <a:effectLst/>
                          <a:latin typeface="メイリオ" panose="020B0604030504040204" pitchFamily="50" charset="-128"/>
                          <a:ea typeface="メイリオ" panose="020B0604030504040204" pitchFamily="50" charset="-128"/>
                        </a:rPr>
                        <a:t>① 歯周病を</a:t>
                      </a:r>
                      <a:endParaRPr lang="en-US" altLang="ja-JP" sz="1800" b="1" i="0" u="none" strike="noStrike">
                        <a:solidFill>
                          <a:srgbClr val="333333"/>
                        </a:solidFill>
                        <a:effectLst/>
                        <a:latin typeface="メイリオ" panose="020B0604030504040204" pitchFamily="50" charset="-128"/>
                        <a:ea typeface="メイリオ" panose="020B0604030504040204" pitchFamily="50" charset="-128"/>
                      </a:endParaRPr>
                    </a:p>
                    <a:p>
                      <a:pPr algn="l" fontAlgn="ctr">
                        <a:buNone/>
                      </a:pPr>
                      <a:r>
                        <a:rPr lang="en-US" altLang="ja-JP" sz="1800" b="1" i="0" u="none" strike="noStrike">
                          <a:solidFill>
                            <a:srgbClr val="333333"/>
                          </a:solidFill>
                          <a:effectLst/>
                          <a:latin typeface="メイリオ" panose="020B0604030504040204" pitchFamily="50" charset="-128"/>
                          <a:ea typeface="メイリオ" panose="020B0604030504040204" pitchFamily="50" charset="-128"/>
                        </a:rPr>
                        <a:t>    </a:t>
                      </a:r>
                      <a:r>
                        <a:rPr lang="ja-JP" altLang="en-US" sz="1800" b="1" i="0" u="none" strike="noStrike">
                          <a:solidFill>
                            <a:srgbClr val="333333"/>
                          </a:solidFill>
                          <a:effectLst/>
                          <a:latin typeface="メイリオ" panose="020B0604030504040204" pitchFamily="50" charset="-128"/>
                          <a:ea typeface="メイリオ" panose="020B0604030504040204" pitchFamily="50" charset="-128"/>
                        </a:rPr>
                        <a:t>有する者の減少</a:t>
                      </a:r>
                    </a:p>
                  </a:txBody>
                  <a:tcPr marL="180000" marR="180000" marT="72000" marB="7200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FFFFFF"/>
                    </a:solidFill>
                  </a:tcPr>
                </a:tc>
                <a:tc>
                  <a:txBody>
                    <a:bodyPr/>
                    <a:lstStyle/>
                    <a:p>
                      <a:pPr algn="l" fontAlgn="t">
                        <a:buNone/>
                      </a:pPr>
                      <a:r>
                        <a:rPr lang="en-US" altLang="ja-JP" sz="1800" b="0" i="0" u="none" strike="noStrike">
                          <a:solidFill>
                            <a:srgbClr val="333333"/>
                          </a:solidFill>
                          <a:effectLst/>
                          <a:latin typeface="メイリオ" panose="020B0604030504040204" pitchFamily="50" charset="-128"/>
                          <a:ea typeface="メイリオ" panose="020B0604030504040204" pitchFamily="50" charset="-128"/>
                        </a:rPr>
                        <a:t>40</a:t>
                      </a:r>
                      <a:r>
                        <a:rPr lang="ja-JP" altLang="en-US" sz="1800" b="0" i="0" u="none" strike="noStrike">
                          <a:solidFill>
                            <a:srgbClr val="333333"/>
                          </a:solidFill>
                          <a:effectLst/>
                          <a:latin typeface="メイリオ" panose="020B0604030504040204" pitchFamily="50" charset="-128"/>
                          <a:ea typeface="メイリオ" panose="020B0604030504040204" pitchFamily="50" charset="-128"/>
                        </a:rPr>
                        <a:t>歳以上における</a:t>
                      </a:r>
                      <a:endParaRPr lang="en-US" altLang="ja-JP" sz="1800" b="0" i="0" u="none" strike="noStrike">
                        <a:solidFill>
                          <a:srgbClr val="333333"/>
                        </a:solidFill>
                        <a:effectLst/>
                        <a:latin typeface="メイリオ" panose="020B0604030504040204" pitchFamily="50" charset="-128"/>
                        <a:ea typeface="メイリオ" panose="020B0604030504040204" pitchFamily="50" charset="-128"/>
                      </a:endParaRPr>
                    </a:p>
                    <a:p>
                      <a:pPr algn="l" fontAlgn="t">
                        <a:buNone/>
                      </a:pPr>
                      <a:r>
                        <a:rPr lang="ja-JP" altLang="en-US" sz="1800" b="0" i="0" u="none" strike="noStrike">
                          <a:solidFill>
                            <a:srgbClr val="333333"/>
                          </a:solidFill>
                          <a:effectLst/>
                          <a:latin typeface="メイリオ" panose="020B0604030504040204" pitchFamily="50" charset="-128"/>
                          <a:ea typeface="メイリオ" panose="020B0604030504040204" pitchFamily="50" charset="-128"/>
                        </a:rPr>
                        <a:t>歯周炎を有する者の割合</a:t>
                      </a:r>
                      <a:endParaRPr lang="en-US" altLang="ja-JP" sz="1800" b="0" i="0" u="none" strike="noStrike">
                        <a:solidFill>
                          <a:srgbClr val="333333"/>
                        </a:solidFill>
                        <a:effectLst/>
                        <a:latin typeface="メイリオ" panose="020B0604030504040204" pitchFamily="50" charset="-128"/>
                        <a:ea typeface="メイリオ" panose="020B0604030504040204" pitchFamily="50" charset="-128"/>
                      </a:endParaRPr>
                    </a:p>
                    <a:p>
                      <a:pPr algn="l" fontAlgn="t">
                        <a:buNone/>
                      </a:pPr>
                      <a:r>
                        <a:rPr lang="ja-JP" altLang="en-US" sz="1800" b="0" i="0" u="none" strike="noStrike">
                          <a:solidFill>
                            <a:srgbClr val="333333"/>
                          </a:solidFill>
                          <a:effectLst/>
                          <a:latin typeface="メイリオ" panose="020B0604030504040204" pitchFamily="50" charset="-128"/>
                          <a:ea typeface="メイリオ" panose="020B0604030504040204" pitchFamily="50" charset="-128"/>
                        </a:rPr>
                        <a:t>（年齢調整値）</a:t>
                      </a:r>
                    </a:p>
                  </a:txBody>
                  <a:tcPr marL="180000" marR="180000" marT="72000" marB="72000">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t">
                        <a:buNone/>
                      </a:pPr>
                      <a:r>
                        <a:rPr lang="en-US" altLang="ja-JP" sz="2000" b="1" i="0" u="none" strike="noStrike">
                          <a:solidFill>
                            <a:srgbClr val="333333"/>
                          </a:solidFill>
                          <a:effectLst/>
                          <a:latin typeface="メイリオ" panose="020B0604030504040204" pitchFamily="50" charset="-128"/>
                          <a:ea typeface="メイリオ" panose="020B0604030504040204" pitchFamily="50" charset="-128"/>
                        </a:rPr>
                        <a:t>40%</a:t>
                      </a:r>
                    </a:p>
                    <a:p>
                      <a:pPr algn="ctr" fontAlgn="t">
                        <a:buNone/>
                      </a:pPr>
                      <a:r>
                        <a:rPr lang="ja-JP" altLang="en-US" sz="1600" b="0" i="0" u="none" strike="noStrike">
                          <a:solidFill>
                            <a:srgbClr val="333333"/>
                          </a:solidFill>
                          <a:effectLst/>
                          <a:latin typeface="メイリオ" panose="020B0604030504040204" pitchFamily="50" charset="-128"/>
                          <a:ea typeface="メイリオ" panose="020B0604030504040204" pitchFamily="50" charset="-128"/>
                        </a:rPr>
                        <a:t>（令和</a:t>
                      </a:r>
                      <a:r>
                        <a:rPr lang="en-US" altLang="ja-JP" sz="1600" b="0" i="0" u="none" strike="noStrike">
                          <a:solidFill>
                            <a:srgbClr val="333333"/>
                          </a:solidFill>
                          <a:effectLst/>
                          <a:latin typeface="メイリオ" panose="020B0604030504040204" pitchFamily="50" charset="-128"/>
                          <a:ea typeface="メイリオ" panose="020B0604030504040204" pitchFamily="50" charset="-128"/>
                        </a:rPr>
                        <a:t>14</a:t>
                      </a:r>
                      <a:r>
                        <a:rPr lang="ja-JP" altLang="en-US" sz="1600" b="0" i="0" u="none" strike="noStrike">
                          <a:solidFill>
                            <a:srgbClr val="333333"/>
                          </a:solidFill>
                          <a:effectLst/>
                          <a:latin typeface="メイリオ" panose="020B0604030504040204" pitchFamily="50" charset="-128"/>
                          <a:ea typeface="メイリオ" panose="020B0604030504040204" pitchFamily="50" charset="-128"/>
                        </a:rPr>
                        <a:t>年度）</a:t>
                      </a:r>
                    </a:p>
                  </a:txBody>
                  <a:tcPr marL="180000" marR="180000" marT="72000" marB="72000">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973734732"/>
                  </a:ext>
                </a:extLst>
              </a:tr>
              <a:tr h="836508">
                <a:tc>
                  <a:txBody>
                    <a:bodyPr/>
                    <a:lstStyle/>
                    <a:p>
                      <a:pPr algn="l" fontAlgn="ctr">
                        <a:buNone/>
                      </a:pPr>
                      <a:r>
                        <a:rPr lang="ja-JP" altLang="en-US" sz="1800" b="1" i="0" u="none" strike="noStrike">
                          <a:solidFill>
                            <a:srgbClr val="333333"/>
                          </a:solidFill>
                          <a:effectLst/>
                          <a:latin typeface="メイリオ" panose="020B0604030504040204" pitchFamily="50" charset="-128"/>
                          <a:ea typeface="メイリオ" panose="020B0604030504040204" pitchFamily="50" charset="-128"/>
                        </a:rPr>
                        <a:t>② よく噛んで食べる</a:t>
                      </a:r>
                      <a:endParaRPr lang="en-US" altLang="ja-JP" sz="1800" b="1" i="0" u="none" strike="noStrike">
                        <a:solidFill>
                          <a:srgbClr val="333333"/>
                        </a:solidFill>
                        <a:effectLst/>
                        <a:latin typeface="メイリオ" panose="020B0604030504040204" pitchFamily="50" charset="-128"/>
                        <a:ea typeface="メイリオ" panose="020B0604030504040204" pitchFamily="50" charset="-128"/>
                      </a:endParaRPr>
                    </a:p>
                    <a:p>
                      <a:pPr algn="l" fontAlgn="ctr">
                        <a:buNone/>
                      </a:pPr>
                      <a:r>
                        <a:rPr lang="en-US" altLang="ja-JP" sz="1800" b="1" i="0" u="none" strike="noStrike">
                          <a:solidFill>
                            <a:srgbClr val="333333"/>
                          </a:solidFill>
                          <a:effectLst/>
                          <a:latin typeface="メイリオ" panose="020B0604030504040204" pitchFamily="50" charset="-128"/>
                          <a:ea typeface="メイリオ" panose="020B0604030504040204" pitchFamily="50" charset="-128"/>
                        </a:rPr>
                        <a:t>    </a:t>
                      </a:r>
                      <a:r>
                        <a:rPr lang="ja-JP" altLang="en-US" sz="1800" b="1" i="0" u="none" strike="noStrike">
                          <a:solidFill>
                            <a:srgbClr val="333333"/>
                          </a:solidFill>
                          <a:effectLst/>
                          <a:latin typeface="メイリオ" panose="020B0604030504040204" pitchFamily="50" charset="-128"/>
                          <a:ea typeface="メイリオ" panose="020B0604030504040204" pitchFamily="50" charset="-128"/>
                        </a:rPr>
                        <a:t>ことができる者の</a:t>
                      </a:r>
                      <a:endParaRPr lang="en-US" altLang="ja-JP" sz="1800" b="1" i="0" u="none" strike="noStrike">
                        <a:solidFill>
                          <a:srgbClr val="333333"/>
                        </a:solidFill>
                        <a:effectLst/>
                        <a:latin typeface="メイリオ" panose="020B0604030504040204" pitchFamily="50" charset="-128"/>
                        <a:ea typeface="メイリオ" panose="020B0604030504040204" pitchFamily="50" charset="-128"/>
                      </a:endParaRPr>
                    </a:p>
                    <a:p>
                      <a:pPr algn="l" fontAlgn="ctr">
                        <a:buNone/>
                      </a:pPr>
                      <a:r>
                        <a:rPr lang="en-US" altLang="ja-JP" sz="1800" b="1" i="0" u="none" strike="noStrike">
                          <a:solidFill>
                            <a:srgbClr val="333333"/>
                          </a:solidFill>
                          <a:effectLst/>
                          <a:latin typeface="メイリオ" panose="020B0604030504040204" pitchFamily="50" charset="-128"/>
                          <a:ea typeface="メイリオ" panose="020B0604030504040204" pitchFamily="50" charset="-128"/>
                        </a:rPr>
                        <a:t>    </a:t>
                      </a:r>
                      <a:r>
                        <a:rPr lang="ja-JP" altLang="en-US" sz="1800" b="1" i="0" u="none" strike="noStrike">
                          <a:solidFill>
                            <a:srgbClr val="333333"/>
                          </a:solidFill>
                          <a:effectLst/>
                          <a:latin typeface="メイリオ" panose="020B0604030504040204" pitchFamily="50" charset="-128"/>
                          <a:ea typeface="メイリオ" panose="020B0604030504040204" pitchFamily="50" charset="-128"/>
                        </a:rPr>
                        <a:t>増加</a:t>
                      </a:r>
                    </a:p>
                  </a:txBody>
                  <a:tcPr marL="180000" marR="180000" marT="72000" marB="7200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E8F8E3"/>
                    </a:solidFill>
                  </a:tcPr>
                </a:tc>
                <a:tc>
                  <a:txBody>
                    <a:bodyPr/>
                    <a:lstStyle/>
                    <a:p>
                      <a:pPr algn="l" fontAlgn="t">
                        <a:buNone/>
                      </a:pPr>
                      <a:r>
                        <a:rPr lang="en-US" altLang="ja-JP" sz="1800" b="0" i="0" u="none" strike="noStrike">
                          <a:solidFill>
                            <a:srgbClr val="333333"/>
                          </a:solidFill>
                          <a:effectLst/>
                          <a:latin typeface="メイリオ" panose="020B0604030504040204" pitchFamily="50" charset="-128"/>
                          <a:ea typeface="メイリオ" panose="020B0604030504040204" pitchFamily="50" charset="-128"/>
                        </a:rPr>
                        <a:t>50</a:t>
                      </a:r>
                      <a:r>
                        <a:rPr lang="ja-JP" altLang="en-US" sz="1800" b="0" i="0" u="none" strike="noStrike">
                          <a:solidFill>
                            <a:srgbClr val="333333"/>
                          </a:solidFill>
                          <a:effectLst/>
                          <a:latin typeface="メイリオ" panose="020B0604030504040204" pitchFamily="50" charset="-128"/>
                          <a:ea typeface="メイリオ" panose="020B0604030504040204" pitchFamily="50" charset="-128"/>
                        </a:rPr>
                        <a:t>歳以上における</a:t>
                      </a:r>
                      <a:endParaRPr lang="en-US" altLang="ja-JP" sz="1800" b="0" i="0" u="none" strike="noStrike">
                        <a:solidFill>
                          <a:srgbClr val="333333"/>
                        </a:solidFill>
                        <a:effectLst/>
                        <a:latin typeface="メイリオ" panose="020B0604030504040204" pitchFamily="50" charset="-128"/>
                        <a:ea typeface="メイリオ" panose="020B0604030504040204" pitchFamily="50" charset="-128"/>
                      </a:endParaRPr>
                    </a:p>
                    <a:p>
                      <a:pPr algn="l" fontAlgn="t">
                        <a:buNone/>
                      </a:pPr>
                      <a:r>
                        <a:rPr lang="ja-JP" altLang="en-US" sz="1800" b="0" i="0" u="none" strike="noStrike">
                          <a:solidFill>
                            <a:srgbClr val="333333"/>
                          </a:solidFill>
                          <a:effectLst/>
                          <a:latin typeface="メイリオ" panose="020B0604030504040204" pitchFamily="50" charset="-128"/>
                          <a:ea typeface="メイリオ" panose="020B0604030504040204" pitchFamily="50" charset="-128"/>
                        </a:rPr>
                        <a:t>咀嚼良好者の割合</a:t>
                      </a:r>
                      <a:endParaRPr lang="en-US" altLang="ja-JP" sz="1800" b="0" i="0" u="none" strike="noStrike">
                        <a:solidFill>
                          <a:srgbClr val="333333"/>
                        </a:solidFill>
                        <a:effectLst/>
                        <a:latin typeface="メイリオ" panose="020B0604030504040204" pitchFamily="50" charset="-128"/>
                        <a:ea typeface="メイリオ" panose="020B0604030504040204" pitchFamily="50" charset="-128"/>
                      </a:endParaRPr>
                    </a:p>
                    <a:p>
                      <a:pPr algn="l" fontAlgn="t">
                        <a:buNone/>
                      </a:pPr>
                      <a:r>
                        <a:rPr lang="ja-JP" altLang="en-US" sz="1800" b="0" i="0" u="none" strike="noStrike">
                          <a:solidFill>
                            <a:srgbClr val="333333"/>
                          </a:solidFill>
                          <a:effectLst/>
                          <a:latin typeface="メイリオ" panose="020B0604030504040204" pitchFamily="50" charset="-128"/>
                          <a:ea typeface="メイリオ" panose="020B0604030504040204" pitchFamily="50" charset="-128"/>
                        </a:rPr>
                        <a:t>（年齢調整値）</a:t>
                      </a:r>
                    </a:p>
                  </a:txBody>
                  <a:tcPr marL="180000" marR="180000" marT="72000" marB="72000">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E8F8E3"/>
                    </a:solidFill>
                  </a:tcPr>
                </a:tc>
                <a:tc>
                  <a:txBody>
                    <a:bodyPr/>
                    <a:lstStyle/>
                    <a:p>
                      <a:pPr algn="ctr" fontAlgn="t">
                        <a:buNone/>
                      </a:pPr>
                      <a:r>
                        <a:rPr lang="en-US" altLang="ja-JP" sz="2000" b="1" i="0" u="none" strike="noStrike">
                          <a:solidFill>
                            <a:srgbClr val="333333"/>
                          </a:solidFill>
                          <a:effectLst/>
                          <a:latin typeface="メイリオ" panose="020B0604030504040204" pitchFamily="50" charset="-128"/>
                          <a:ea typeface="メイリオ" panose="020B0604030504040204" pitchFamily="50" charset="-128"/>
                        </a:rPr>
                        <a:t>80%</a:t>
                      </a:r>
                    </a:p>
                    <a:p>
                      <a:pPr algn="ctr" fontAlgn="t">
                        <a:buNone/>
                      </a:pPr>
                      <a:r>
                        <a:rPr lang="ja-JP" altLang="en-US" sz="1600" b="0" i="0" u="none" strike="noStrike">
                          <a:solidFill>
                            <a:srgbClr val="333333"/>
                          </a:solidFill>
                          <a:effectLst/>
                          <a:latin typeface="メイリオ" panose="020B0604030504040204" pitchFamily="50" charset="-128"/>
                          <a:ea typeface="メイリオ" panose="020B0604030504040204" pitchFamily="50" charset="-128"/>
                        </a:rPr>
                        <a:t>（令和</a:t>
                      </a:r>
                      <a:r>
                        <a:rPr lang="en-US" altLang="ja-JP" sz="1600" b="0" i="0" u="none" strike="noStrike">
                          <a:solidFill>
                            <a:srgbClr val="333333"/>
                          </a:solidFill>
                          <a:effectLst/>
                          <a:latin typeface="メイリオ" panose="020B0604030504040204" pitchFamily="50" charset="-128"/>
                          <a:ea typeface="メイリオ" panose="020B0604030504040204" pitchFamily="50" charset="-128"/>
                        </a:rPr>
                        <a:t>14</a:t>
                      </a:r>
                      <a:r>
                        <a:rPr lang="ja-JP" altLang="en-US" sz="1600" b="0" i="0" u="none" strike="noStrike">
                          <a:solidFill>
                            <a:srgbClr val="333333"/>
                          </a:solidFill>
                          <a:effectLst/>
                          <a:latin typeface="メイリオ" panose="020B0604030504040204" pitchFamily="50" charset="-128"/>
                          <a:ea typeface="メイリオ" panose="020B0604030504040204" pitchFamily="50" charset="-128"/>
                        </a:rPr>
                        <a:t>年度）</a:t>
                      </a:r>
                    </a:p>
                  </a:txBody>
                  <a:tcPr marL="180000" marR="180000" marT="72000" marB="72000">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E8F8E3"/>
                    </a:solidFill>
                  </a:tcPr>
                </a:tc>
                <a:extLst>
                  <a:ext uri="{0D108BD9-81ED-4DB2-BD59-A6C34878D82A}">
                    <a16:rowId xmlns:a16="http://schemas.microsoft.com/office/drawing/2014/main" val="3970225879"/>
                  </a:ext>
                </a:extLst>
              </a:tr>
              <a:tr h="836508">
                <a:tc>
                  <a:txBody>
                    <a:bodyPr/>
                    <a:lstStyle/>
                    <a:p>
                      <a:pPr algn="l" fontAlgn="ctr">
                        <a:buNone/>
                      </a:pPr>
                      <a:r>
                        <a:rPr lang="ja-JP" altLang="en-US" sz="1800" b="1" i="0" u="none" strike="noStrike">
                          <a:solidFill>
                            <a:srgbClr val="333333"/>
                          </a:solidFill>
                          <a:effectLst/>
                          <a:latin typeface="メイリオ" panose="020B0604030504040204" pitchFamily="50" charset="-128"/>
                          <a:ea typeface="メイリオ" panose="020B0604030504040204" pitchFamily="50" charset="-128"/>
                        </a:rPr>
                        <a:t>③ 歯科検診の</a:t>
                      </a:r>
                      <a:endParaRPr lang="en-US" altLang="ja-JP" sz="1800" b="1" i="0" u="none" strike="noStrike">
                        <a:solidFill>
                          <a:srgbClr val="333333"/>
                        </a:solidFill>
                        <a:effectLst/>
                        <a:latin typeface="メイリオ" panose="020B0604030504040204" pitchFamily="50" charset="-128"/>
                        <a:ea typeface="メイリオ" panose="020B0604030504040204" pitchFamily="50" charset="-128"/>
                      </a:endParaRPr>
                    </a:p>
                    <a:p>
                      <a:pPr algn="l" fontAlgn="ctr">
                        <a:buNone/>
                      </a:pPr>
                      <a:r>
                        <a:rPr lang="ja-JP" altLang="en-US" sz="1800" b="1" i="0" u="none" strike="noStrike">
                          <a:solidFill>
                            <a:srgbClr val="333333"/>
                          </a:solidFill>
                          <a:effectLst/>
                          <a:latin typeface="メイリオ" panose="020B0604030504040204" pitchFamily="50" charset="-128"/>
                          <a:ea typeface="メイリオ" panose="020B0604030504040204" pitchFamily="50" charset="-128"/>
                        </a:rPr>
                        <a:t>    受診者の増加</a:t>
                      </a:r>
                    </a:p>
                  </a:txBody>
                  <a:tcPr marL="180000" marR="180000" marT="72000" marB="7200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FFFFFF"/>
                    </a:solidFill>
                  </a:tcPr>
                </a:tc>
                <a:tc>
                  <a:txBody>
                    <a:bodyPr/>
                    <a:lstStyle/>
                    <a:p>
                      <a:pPr algn="l" fontAlgn="t">
                        <a:buNone/>
                      </a:pPr>
                      <a:r>
                        <a:rPr lang="ja-JP" altLang="en-US" sz="1800" b="0" i="0" u="none" strike="noStrike">
                          <a:solidFill>
                            <a:srgbClr val="333333"/>
                          </a:solidFill>
                          <a:effectLst/>
                          <a:latin typeface="メイリオ" panose="020B0604030504040204" pitchFamily="50" charset="-128"/>
                          <a:ea typeface="メイリオ" panose="020B0604030504040204" pitchFamily="50" charset="-128"/>
                        </a:rPr>
                        <a:t>過去１年間に</a:t>
                      </a:r>
                      <a:endParaRPr lang="en-US" altLang="ja-JP" sz="1800" b="0" i="0" u="none" strike="noStrike">
                        <a:solidFill>
                          <a:srgbClr val="333333"/>
                        </a:solidFill>
                        <a:effectLst/>
                        <a:latin typeface="メイリオ" panose="020B0604030504040204" pitchFamily="50" charset="-128"/>
                        <a:ea typeface="メイリオ" panose="020B0604030504040204" pitchFamily="50" charset="-128"/>
                      </a:endParaRPr>
                    </a:p>
                    <a:p>
                      <a:pPr algn="l" fontAlgn="t">
                        <a:buNone/>
                      </a:pPr>
                      <a:r>
                        <a:rPr lang="ja-JP" altLang="en-US" sz="1800" b="0" i="0" u="none" strike="noStrike">
                          <a:solidFill>
                            <a:srgbClr val="333333"/>
                          </a:solidFill>
                          <a:effectLst/>
                          <a:latin typeface="メイリオ" panose="020B0604030504040204" pitchFamily="50" charset="-128"/>
                          <a:ea typeface="メイリオ" panose="020B0604030504040204" pitchFamily="50" charset="-128"/>
                        </a:rPr>
                        <a:t>歯科検診を受診した者の割合</a:t>
                      </a:r>
                    </a:p>
                  </a:txBody>
                  <a:tcPr marL="180000" marR="180000" marT="72000" marB="72000">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t">
                        <a:buNone/>
                      </a:pPr>
                      <a:r>
                        <a:rPr lang="en-US" altLang="ja-JP" sz="2000" b="1" i="0" u="none" strike="noStrike">
                          <a:solidFill>
                            <a:srgbClr val="333333"/>
                          </a:solidFill>
                          <a:effectLst/>
                          <a:latin typeface="メイリオ" panose="020B0604030504040204" pitchFamily="50" charset="-128"/>
                          <a:ea typeface="メイリオ" panose="020B0604030504040204" pitchFamily="50" charset="-128"/>
                        </a:rPr>
                        <a:t>95%</a:t>
                      </a:r>
                    </a:p>
                    <a:p>
                      <a:pPr algn="ctr" fontAlgn="t">
                        <a:buNone/>
                      </a:pPr>
                      <a:r>
                        <a:rPr lang="ja-JP" altLang="en-US" sz="1600" b="0" i="0" u="none" strike="noStrike">
                          <a:solidFill>
                            <a:srgbClr val="333333"/>
                          </a:solidFill>
                          <a:effectLst/>
                          <a:latin typeface="メイリオ" panose="020B0604030504040204" pitchFamily="50" charset="-128"/>
                          <a:ea typeface="メイリオ" panose="020B0604030504040204" pitchFamily="50" charset="-128"/>
                        </a:rPr>
                        <a:t>（令和</a:t>
                      </a:r>
                      <a:r>
                        <a:rPr lang="en-US" altLang="ja-JP" sz="1600" b="0" i="0" u="none" strike="noStrike">
                          <a:solidFill>
                            <a:srgbClr val="333333"/>
                          </a:solidFill>
                          <a:effectLst/>
                          <a:latin typeface="メイリオ" panose="020B0604030504040204" pitchFamily="50" charset="-128"/>
                          <a:ea typeface="メイリオ" panose="020B0604030504040204" pitchFamily="50" charset="-128"/>
                        </a:rPr>
                        <a:t>14</a:t>
                      </a:r>
                      <a:r>
                        <a:rPr lang="ja-JP" altLang="en-US" sz="1600" b="0" i="0" u="none" strike="noStrike">
                          <a:solidFill>
                            <a:srgbClr val="333333"/>
                          </a:solidFill>
                          <a:effectLst/>
                          <a:latin typeface="メイリオ" panose="020B0604030504040204" pitchFamily="50" charset="-128"/>
                          <a:ea typeface="メイリオ" panose="020B0604030504040204" pitchFamily="50" charset="-128"/>
                        </a:rPr>
                        <a:t>年度）</a:t>
                      </a:r>
                    </a:p>
                  </a:txBody>
                  <a:tcPr marL="180000" marR="180000" marT="72000" marB="72000">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696238723"/>
                  </a:ext>
                </a:extLst>
              </a:tr>
            </a:tbl>
          </a:graphicData>
        </a:graphic>
      </p:graphicFrame>
    </p:spTree>
    <p:extLst>
      <p:ext uri="{BB962C8B-B14F-4D97-AF65-F5344CB8AC3E}">
        <p14:creationId xmlns:p14="http://schemas.microsoft.com/office/powerpoint/2010/main" val="2617523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87462E-1569-4E77-A013-39610159B8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1610" y="5603708"/>
            <a:ext cx="1672389" cy="12542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８０２０ロゴマーク">
            <a:extLst>
              <a:ext uri="{FF2B5EF4-FFF2-40B4-BE49-F238E27FC236}">
                <a16:creationId xmlns:a16="http://schemas.microsoft.com/office/drawing/2014/main" id="{278BF9D6-7105-470C-9EAD-C70AC9A342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603" y="145634"/>
            <a:ext cx="1498406" cy="504072"/>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27;p35">
            <a:extLst>
              <a:ext uri="{FF2B5EF4-FFF2-40B4-BE49-F238E27FC236}">
                <a16:creationId xmlns:a16="http://schemas.microsoft.com/office/drawing/2014/main" id="{1E81A80C-446B-4EFA-899E-DD9E1B59D74D}"/>
              </a:ext>
            </a:extLst>
          </p:cNvPr>
          <p:cNvSpPr txBox="1"/>
          <p:nvPr/>
        </p:nvSpPr>
        <p:spPr>
          <a:xfrm>
            <a:off x="246832" y="6624392"/>
            <a:ext cx="2468659"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7</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kumimoji="1" lang="en-US" altLang="ja-JP" sz="900" dirty="0">
                <a:latin typeface="メイリオ" panose="020B0604030504040204" pitchFamily="50" charset="-128"/>
                <a:ea typeface="メイリオ" panose="020B0604030504040204" pitchFamily="50" charset="-128"/>
              </a:rPr>
              <a:t>8020</a:t>
            </a:r>
            <a:r>
              <a:rPr kumimoji="1" lang="ja-JP" altLang="en-US" sz="900" dirty="0">
                <a:latin typeface="メイリオ" panose="020B0604030504040204" pitchFamily="50" charset="-128"/>
                <a:ea typeface="メイリオ" panose="020B0604030504040204" pitchFamily="50" charset="-128"/>
              </a:rPr>
              <a:t>達成型社会の産業歯科保健　パート</a:t>
            </a:r>
            <a:r>
              <a:rPr kumimoji="1" lang="en-US" altLang="ja-JP" sz="900" dirty="0">
                <a:latin typeface="メイリオ" panose="020B0604030504040204" pitchFamily="50" charset="-128"/>
                <a:ea typeface="メイリオ" panose="020B0604030504040204" pitchFamily="50" charset="-128"/>
              </a:rPr>
              <a:t>1</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sp>
        <p:nvSpPr>
          <p:cNvPr id="13" name="テキスト ボックス 12">
            <a:extLst>
              <a:ext uri="{FF2B5EF4-FFF2-40B4-BE49-F238E27FC236}">
                <a16:creationId xmlns:a16="http://schemas.microsoft.com/office/drawing/2014/main" id="{85B184AD-8EA1-ADE2-C37B-1E0FF5FAE765}"/>
              </a:ext>
            </a:extLst>
          </p:cNvPr>
          <p:cNvSpPr txBox="1"/>
          <p:nvPr/>
        </p:nvSpPr>
        <p:spPr>
          <a:xfrm>
            <a:off x="0" y="868590"/>
            <a:ext cx="9144000" cy="523220"/>
          </a:xfrm>
          <a:prstGeom prst="rect">
            <a:avLst/>
          </a:prstGeom>
          <a:noFill/>
        </p:spPr>
        <p:txBody>
          <a:bodyPr wrap="square" rtlCol="0">
            <a:spAutoFit/>
          </a:bodyPr>
          <a:lstStyle/>
          <a:p>
            <a:r>
              <a:rPr kumimoji="1" lang="en-US" altLang="ja-JP" sz="2800" b="1" dirty="0">
                <a:latin typeface="メイリオ" panose="020B0604030504040204" pitchFamily="50" charset="-128"/>
                <a:ea typeface="メイリオ" panose="020B0604030504040204" pitchFamily="50" charset="-128"/>
              </a:rPr>
              <a:t>【</a:t>
            </a:r>
            <a:r>
              <a:rPr kumimoji="1" lang="ja-JP" altLang="en-US" sz="2800" b="1" dirty="0">
                <a:latin typeface="メイリオ" panose="020B0604030504040204" pitchFamily="50" charset="-128"/>
                <a:ea typeface="メイリオ" panose="020B0604030504040204" pitchFamily="50" charset="-128"/>
              </a:rPr>
              <a:t>歯・口腔に関する健康格差の縮小に関する目標</a:t>
            </a:r>
            <a:r>
              <a:rPr kumimoji="1" lang="en-US" altLang="ja-JP" sz="2800" b="1" dirty="0">
                <a:latin typeface="メイリオ" panose="020B0604030504040204" pitchFamily="50" charset="-128"/>
                <a:ea typeface="メイリオ" panose="020B0604030504040204" pitchFamily="50" charset="-128"/>
              </a:rPr>
              <a:t>】</a:t>
            </a:r>
            <a:endParaRPr kumimoji="1" lang="ja-JP" altLang="en-US" sz="2800" b="1" dirty="0">
              <a:latin typeface="メイリオ" panose="020B0604030504040204" pitchFamily="50" charset="-128"/>
              <a:ea typeface="メイリオ" panose="020B0604030504040204" pitchFamily="50" charset="-128"/>
            </a:endParaRPr>
          </a:p>
        </p:txBody>
      </p:sp>
      <p:graphicFrame>
        <p:nvGraphicFramePr>
          <p:cNvPr id="15" name="表 3">
            <a:extLst>
              <a:ext uri="{FF2B5EF4-FFF2-40B4-BE49-F238E27FC236}">
                <a16:creationId xmlns:a16="http://schemas.microsoft.com/office/drawing/2014/main" id="{5B1D9946-AC55-FD69-DAB6-678E10125760}"/>
              </a:ext>
            </a:extLst>
          </p:cNvPr>
          <p:cNvGraphicFramePr>
            <a:graphicFrameLocks noGrp="1"/>
          </p:cNvGraphicFramePr>
          <p:nvPr>
            <p:extLst>
              <p:ext uri="{D42A27DB-BD31-4B8C-83A1-F6EECF244321}">
                <p14:modId xmlns:p14="http://schemas.microsoft.com/office/powerpoint/2010/main" val="511234347"/>
              </p:ext>
            </p:extLst>
          </p:nvPr>
        </p:nvGraphicFramePr>
        <p:xfrm>
          <a:off x="323850" y="1985940"/>
          <a:ext cx="8679062" cy="1174629"/>
        </p:xfrm>
        <a:graphic>
          <a:graphicData uri="http://schemas.openxmlformats.org/drawingml/2006/table">
            <a:tbl>
              <a:tblPr firstRow="1" bandRow="1">
                <a:tableStyleId>{00A15C55-8517-42AA-B614-E9B94910E393}</a:tableStyleId>
              </a:tblPr>
              <a:tblGrid>
                <a:gridCol w="3000375">
                  <a:extLst>
                    <a:ext uri="{9D8B030D-6E8A-4147-A177-3AD203B41FA5}">
                      <a16:colId xmlns:a16="http://schemas.microsoft.com/office/drawing/2014/main" val="3981992770"/>
                    </a:ext>
                  </a:extLst>
                </a:gridCol>
                <a:gridCol w="4591050">
                  <a:extLst>
                    <a:ext uri="{9D8B030D-6E8A-4147-A177-3AD203B41FA5}">
                      <a16:colId xmlns:a16="http://schemas.microsoft.com/office/drawing/2014/main" val="2131249197"/>
                    </a:ext>
                  </a:extLst>
                </a:gridCol>
                <a:gridCol w="1087637">
                  <a:extLst>
                    <a:ext uri="{9D8B030D-6E8A-4147-A177-3AD203B41FA5}">
                      <a16:colId xmlns:a16="http://schemas.microsoft.com/office/drawing/2014/main" val="1502630334"/>
                    </a:ext>
                  </a:extLst>
                </a:gridCol>
              </a:tblGrid>
              <a:tr h="280823">
                <a:tc>
                  <a:txBody>
                    <a:bodyPr/>
                    <a:lstStyle/>
                    <a:p>
                      <a:pPr algn="ctr"/>
                      <a:r>
                        <a:rPr kumimoji="1" lang="ja-JP" altLang="en-US" sz="1400" b="1">
                          <a:latin typeface="メイリオ" panose="020B0604030504040204" pitchFamily="50" charset="-128"/>
                          <a:ea typeface="メイリオ" panose="020B0604030504040204" pitchFamily="50" charset="-128"/>
                        </a:rPr>
                        <a:t>目標</a:t>
                      </a:r>
                      <a:endParaRPr kumimoji="1" lang="ja-JP" altLang="en-US" sz="1400" b="1" dirty="0">
                        <a:latin typeface="メイリオ" panose="020B0604030504040204" pitchFamily="50" charset="-128"/>
                        <a:ea typeface="メイリオ" panose="020B0604030504040204" pitchFamily="50" charset="-128"/>
                      </a:endParaRPr>
                    </a:p>
                  </a:txBody>
                  <a:tcPr marL="108000" marR="36000" marT="72000" marB="0">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r>
                        <a:rPr kumimoji="1" lang="ja-JP" altLang="en-US" sz="1400" b="1" dirty="0">
                          <a:latin typeface="メイリオ" panose="020B0604030504040204" pitchFamily="50" charset="-128"/>
                          <a:ea typeface="メイリオ" panose="020B0604030504040204" pitchFamily="50" charset="-128"/>
                        </a:rPr>
                        <a:t>具体的指標</a:t>
                      </a:r>
                    </a:p>
                  </a:txBody>
                  <a:tcPr marL="108000" marR="36000" marT="72000" marB="0">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r>
                        <a:rPr kumimoji="1" lang="ja-JP" altLang="en-US" sz="1400" b="1" dirty="0">
                          <a:latin typeface="メイリオ" panose="020B0604030504040204" pitchFamily="50" charset="-128"/>
                          <a:ea typeface="メイリオ" panose="020B0604030504040204" pitchFamily="50" charset="-128"/>
                        </a:rPr>
                        <a:t>目標値</a:t>
                      </a:r>
                    </a:p>
                  </a:txBody>
                  <a:tcPr marL="90000" marR="90000" marT="72000" marB="46800">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00B050"/>
                    </a:solidFill>
                  </a:tcPr>
                </a:tc>
                <a:extLst>
                  <a:ext uri="{0D108BD9-81ED-4DB2-BD59-A6C34878D82A}">
                    <a16:rowId xmlns:a16="http://schemas.microsoft.com/office/drawing/2014/main" val="3491060567"/>
                  </a:ext>
                </a:extLst>
              </a:tr>
              <a:tr h="280823">
                <a:tc rowSpan="3">
                  <a:txBody>
                    <a:bodyPr/>
                    <a:lstStyle/>
                    <a:p>
                      <a:r>
                        <a:rPr kumimoji="1" lang="ja-JP" altLang="en-US" sz="1200" b="1">
                          <a:latin typeface="メイリオ" panose="020B0604030504040204" pitchFamily="50" charset="-128"/>
                          <a:ea typeface="メイリオ" panose="020B0604030504040204" pitchFamily="50" charset="-128"/>
                        </a:rPr>
                        <a:t>①歯</a:t>
                      </a:r>
                      <a:r>
                        <a:rPr kumimoji="1" lang="ja-JP" altLang="en-US" sz="1200" b="1" dirty="0">
                          <a:latin typeface="メイリオ" panose="020B0604030504040204" pitchFamily="50" charset="-128"/>
                          <a:ea typeface="メイリオ" panose="020B0604030504040204" pitchFamily="50" charset="-128"/>
                        </a:rPr>
                        <a:t>・口腔</a:t>
                      </a:r>
                      <a:r>
                        <a:rPr kumimoji="1" lang="ja-JP" altLang="en-US" sz="1200" b="1">
                          <a:latin typeface="メイリオ" panose="020B0604030504040204" pitchFamily="50" charset="-128"/>
                          <a:ea typeface="メイリオ" panose="020B0604030504040204" pitchFamily="50" charset="-128"/>
                        </a:rPr>
                        <a:t>に関する健康</a:t>
                      </a:r>
                      <a:r>
                        <a:rPr kumimoji="1" lang="ja-JP" altLang="en-US" sz="1200" b="1" dirty="0">
                          <a:latin typeface="メイリオ" panose="020B0604030504040204" pitchFamily="50" charset="-128"/>
                          <a:ea typeface="メイリオ" panose="020B0604030504040204" pitchFamily="50" charset="-128"/>
                        </a:rPr>
                        <a:t>格差の縮小</a:t>
                      </a:r>
                    </a:p>
                  </a:txBody>
                  <a:tcPr marL="108000" marR="36000" marT="72000" marB="0">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r>
                        <a:rPr kumimoji="1" lang="ja-JP" altLang="en-US" sz="1200" b="1" dirty="0">
                          <a:latin typeface="メイリオ" panose="020B0604030504040204" pitchFamily="50" charset="-128"/>
                          <a:ea typeface="メイリオ" panose="020B0604030504040204" pitchFamily="50" charset="-128"/>
                        </a:rPr>
                        <a:t>ア　３歳児で４本以上のう蝕のある歯</a:t>
                      </a:r>
                      <a:r>
                        <a:rPr kumimoji="1" lang="ja-JP" altLang="en-US" sz="1200" b="1">
                          <a:latin typeface="メイリオ" panose="020B0604030504040204" pitchFamily="50" charset="-128"/>
                          <a:ea typeface="メイリオ" panose="020B0604030504040204" pitchFamily="50" charset="-128"/>
                        </a:rPr>
                        <a:t>を有する</a:t>
                      </a:r>
                      <a:r>
                        <a:rPr kumimoji="1" lang="ja-JP" altLang="en-US" sz="1200" b="1" dirty="0">
                          <a:latin typeface="メイリオ" panose="020B0604030504040204" pitchFamily="50" charset="-128"/>
                          <a:ea typeface="メイリオ" panose="020B0604030504040204" pitchFamily="50" charset="-128"/>
                        </a:rPr>
                        <a:t>者の割合</a:t>
                      </a:r>
                    </a:p>
                  </a:txBody>
                  <a:tcPr marL="108000" marR="36000" marT="72000" marB="0">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kumimoji="1" lang="ja-JP" altLang="en-US" sz="1200" b="1" dirty="0">
                          <a:latin typeface="メイリオ" panose="020B0604030504040204" pitchFamily="50" charset="-128"/>
                          <a:ea typeface="メイリオ" panose="020B0604030504040204" pitchFamily="50" charset="-128"/>
                        </a:rPr>
                        <a:t>０％</a:t>
                      </a:r>
                    </a:p>
                  </a:txBody>
                  <a:tcPr marL="108000" marR="36000" marT="72000" marB="0">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26552295"/>
                  </a:ext>
                </a:extLst>
              </a:tr>
              <a:tr h="280823">
                <a:tc vMerge="1">
                  <a:txBody>
                    <a:bodyPr/>
                    <a:lstStyle/>
                    <a:p>
                      <a:r>
                        <a:rPr kumimoji="1" lang="ja-JP" altLang="en-US" dirty="0">
                          <a:latin typeface="+mn-ea"/>
                          <a:ea typeface="+mn-ea"/>
                        </a:rPr>
                        <a:t>②青少年のう蝕に関する地域格差</a:t>
                      </a:r>
                      <a:endParaRPr kumimoji="1" lang="en-US" altLang="ja-JP" dirty="0">
                        <a:latin typeface="+mn-ea"/>
                        <a:ea typeface="+mn-ea"/>
                      </a:endParaRPr>
                    </a:p>
                    <a:p>
                      <a:r>
                        <a:rPr kumimoji="1" lang="ja-JP" altLang="en-US" dirty="0">
                          <a:latin typeface="+mn-ea"/>
                          <a:ea typeface="+mn-ea"/>
                        </a:rPr>
                        <a:t>　 の縮小</a:t>
                      </a:r>
                    </a:p>
                  </a:txBody>
                  <a:tcPr/>
                </a:tc>
                <a:tc>
                  <a:txBody>
                    <a:bodyPr/>
                    <a:lstStyle/>
                    <a:p>
                      <a:r>
                        <a:rPr kumimoji="1" lang="ja-JP" altLang="en-US" sz="1200" b="1">
                          <a:latin typeface="メイリオ" panose="020B0604030504040204" pitchFamily="50" charset="-128"/>
                          <a:ea typeface="メイリオ" panose="020B0604030504040204" pitchFamily="50" charset="-128"/>
                        </a:rPr>
                        <a:t>イ　</a:t>
                      </a:r>
                      <a:r>
                        <a:rPr kumimoji="1" lang="en-US" altLang="ja-JP" sz="1200" b="1">
                          <a:latin typeface="メイリオ" panose="020B0604030504040204" pitchFamily="50" charset="-128"/>
                          <a:ea typeface="メイリオ" panose="020B0604030504040204" pitchFamily="50" charset="-128"/>
                        </a:rPr>
                        <a:t>12</a:t>
                      </a:r>
                      <a:r>
                        <a:rPr kumimoji="1" lang="ja-JP" altLang="en-US" sz="1200" b="1">
                          <a:latin typeface="メイリオ" panose="020B0604030504040204" pitchFamily="50" charset="-128"/>
                          <a:ea typeface="メイリオ" panose="020B0604030504040204" pitchFamily="50" charset="-128"/>
                        </a:rPr>
                        <a:t>歳児</a:t>
                      </a:r>
                      <a:r>
                        <a:rPr kumimoji="1" lang="ja-JP" altLang="en-US" sz="1200" b="1" dirty="0">
                          <a:latin typeface="メイリオ" panose="020B0604030504040204" pitchFamily="50" charset="-128"/>
                          <a:ea typeface="メイリオ" panose="020B0604030504040204" pitchFamily="50" charset="-128"/>
                        </a:rPr>
                        <a:t>でう蝕のない者の</a:t>
                      </a:r>
                      <a:r>
                        <a:rPr kumimoji="1" lang="ja-JP" altLang="en-US" sz="1200" b="1">
                          <a:latin typeface="メイリオ" panose="020B0604030504040204" pitchFamily="50" charset="-128"/>
                          <a:ea typeface="メイリオ" panose="020B0604030504040204" pitchFamily="50" charset="-128"/>
                        </a:rPr>
                        <a:t>割合が</a:t>
                      </a:r>
                      <a:r>
                        <a:rPr kumimoji="1" lang="en-US" altLang="ja-JP" sz="1200" b="1">
                          <a:latin typeface="メイリオ" panose="020B0604030504040204" pitchFamily="50" charset="-128"/>
                          <a:ea typeface="メイリオ" panose="020B0604030504040204" pitchFamily="50" charset="-128"/>
                        </a:rPr>
                        <a:t>90</a:t>
                      </a:r>
                      <a:r>
                        <a:rPr kumimoji="1" lang="ja-JP" altLang="en-US" sz="1200" b="1">
                          <a:latin typeface="メイリオ" panose="020B0604030504040204" pitchFamily="50" charset="-128"/>
                          <a:ea typeface="メイリオ" panose="020B0604030504040204" pitchFamily="50" charset="-128"/>
                        </a:rPr>
                        <a:t>％以上</a:t>
                      </a:r>
                      <a:r>
                        <a:rPr kumimoji="1" lang="ja-JP" altLang="en-US" sz="1200" b="1" dirty="0">
                          <a:latin typeface="メイリオ" panose="020B0604030504040204" pitchFamily="50" charset="-128"/>
                          <a:ea typeface="メイリオ" panose="020B0604030504040204" pitchFamily="50" charset="-128"/>
                        </a:rPr>
                        <a:t>の都道府県数</a:t>
                      </a:r>
                    </a:p>
                  </a:txBody>
                  <a:tcPr marL="108000" marR="36000" marT="72000" marB="0">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kumimoji="1" lang="en-US" altLang="ja-JP" sz="1200" b="1">
                          <a:latin typeface="メイリオ" panose="020B0604030504040204" pitchFamily="50" charset="-128"/>
                          <a:ea typeface="メイリオ" panose="020B0604030504040204" pitchFamily="50" charset="-128"/>
                        </a:rPr>
                        <a:t>25</a:t>
                      </a:r>
                      <a:r>
                        <a:rPr kumimoji="1" lang="ja-JP" altLang="en-US" sz="1200" b="1">
                          <a:latin typeface="メイリオ" panose="020B0604030504040204" pitchFamily="50" charset="-128"/>
                          <a:ea typeface="メイリオ" panose="020B0604030504040204" pitchFamily="50" charset="-128"/>
                        </a:rPr>
                        <a:t>都道府県</a:t>
                      </a:r>
                      <a:endParaRPr kumimoji="1" lang="ja-JP" altLang="en-US" sz="1200" b="1" dirty="0">
                        <a:latin typeface="メイリオ" panose="020B0604030504040204" pitchFamily="50" charset="-128"/>
                        <a:ea typeface="メイリオ" panose="020B0604030504040204" pitchFamily="50" charset="-128"/>
                      </a:endParaRPr>
                    </a:p>
                  </a:txBody>
                  <a:tcPr marL="108000" marR="36000" marT="72000" marB="0">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65251416"/>
                  </a:ext>
                </a:extLst>
              </a:tr>
              <a:tr h="280823">
                <a:tc vMerge="1">
                  <a:txBody>
                    <a:bodyPr/>
                    <a:lstStyle/>
                    <a:p>
                      <a:r>
                        <a:rPr kumimoji="1" lang="ja-JP" altLang="en-US" dirty="0">
                          <a:latin typeface="+mn-ea"/>
                          <a:ea typeface="+mn-ea"/>
                        </a:rPr>
                        <a:t>③生涯を通じた歯の喪失に関する</a:t>
                      </a:r>
                      <a:endParaRPr kumimoji="1" lang="en-US" altLang="ja-JP" dirty="0">
                        <a:latin typeface="+mn-ea"/>
                        <a:ea typeface="+mn-ea"/>
                      </a:endParaRPr>
                    </a:p>
                    <a:p>
                      <a:r>
                        <a:rPr kumimoji="1" lang="ja-JP" altLang="en-US" dirty="0">
                          <a:latin typeface="+mn-ea"/>
                          <a:ea typeface="+mn-ea"/>
                        </a:rPr>
                        <a:t>　 健康格差の縮小</a:t>
                      </a:r>
                    </a:p>
                  </a:txBody>
                  <a:tcPr/>
                </a:tc>
                <a:tc>
                  <a:txBody>
                    <a:bodyPr/>
                    <a:lstStyle/>
                    <a:p>
                      <a:r>
                        <a:rPr kumimoji="1" lang="ja-JP" altLang="en-US" sz="1200" b="1">
                          <a:latin typeface="メイリオ" panose="020B0604030504040204" pitchFamily="50" charset="-128"/>
                          <a:ea typeface="メイリオ" panose="020B0604030504040204" pitchFamily="50" charset="-128"/>
                        </a:rPr>
                        <a:t>ウ　</a:t>
                      </a:r>
                      <a:r>
                        <a:rPr kumimoji="1" lang="en-US" altLang="ja-JP" sz="1200" b="1">
                          <a:latin typeface="メイリオ" panose="020B0604030504040204" pitchFamily="50" charset="-128"/>
                          <a:ea typeface="メイリオ" panose="020B0604030504040204" pitchFamily="50" charset="-128"/>
                        </a:rPr>
                        <a:t>40</a:t>
                      </a:r>
                      <a:r>
                        <a:rPr kumimoji="1" lang="ja-JP" altLang="en-US" sz="1200" b="1">
                          <a:latin typeface="メイリオ" panose="020B0604030504040204" pitchFamily="50" charset="-128"/>
                          <a:ea typeface="メイリオ" panose="020B0604030504040204" pitchFamily="50" charset="-128"/>
                        </a:rPr>
                        <a:t>歳</a:t>
                      </a:r>
                      <a:r>
                        <a:rPr kumimoji="1" lang="ja-JP" altLang="en-US" sz="1200" b="1" dirty="0">
                          <a:latin typeface="メイリオ" panose="020B0604030504040204" pitchFamily="50" charset="-128"/>
                          <a:ea typeface="メイリオ" panose="020B0604030504040204" pitchFamily="50" charset="-128"/>
                        </a:rPr>
                        <a:t>以上における自分の</a:t>
                      </a:r>
                      <a:r>
                        <a:rPr kumimoji="1" lang="ja-JP" altLang="en-US" sz="1200" b="1">
                          <a:latin typeface="メイリオ" panose="020B0604030504040204" pitchFamily="50" charset="-128"/>
                          <a:ea typeface="メイリオ" panose="020B0604030504040204" pitchFamily="50" charset="-128"/>
                        </a:rPr>
                        <a:t>歯が</a:t>
                      </a:r>
                      <a:r>
                        <a:rPr kumimoji="1" lang="en-US" altLang="ja-JP" sz="1200" b="1">
                          <a:latin typeface="メイリオ" panose="020B0604030504040204" pitchFamily="50" charset="-128"/>
                          <a:ea typeface="メイリオ" panose="020B0604030504040204" pitchFamily="50" charset="-128"/>
                        </a:rPr>
                        <a:t>19</a:t>
                      </a:r>
                      <a:r>
                        <a:rPr kumimoji="1" lang="ja-JP" altLang="en-US" sz="1200" b="1">
                          <a:latin typeface="メイリオ" panose="020B0604030504040204" pitchFamily="50" charset="-128"/>
                          <a:ea typeface="メイリオ" panose="020B0604030504040204" pitchFamily="50" charset="-128"/>
                        </a:rPr>
                        <a:t>歯以下</a:t>
                      </a:r>
                      <a:r>
                        <a:rPr kumimoji="1" lang="ja-JP" altLang="en-US" sz="1200" b="1" dirty="0">
                          <a:latin typeface="メイリオ" panose="020B0604030504040204" pitchFamily="50" charset="-128"/>
                          <a:ea typeface="メイリオ" panose="020B0604030504040204" pitchFamily="50" charset="-128"/>
                        </a:rPr>
                        <a:t>の者の割合</a:t>
                      </a:r>
                    </a:p>
                  </a:txBody>
                  <a:tcPr marL="108000" marR="36000" marT="72000" marB="0">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kumimoji="1" lang="ja-JP" altLang="en-US" sz="1200" b="1" dirty="0">
                          <a:latin typeface="メイリオ" panose="020B0604030504040204" pitchFamily="50" charset="-128"/>
                          <a:ea typeface="メイリオ" panose="020B0604030504040204" pitchFamily="50" charset="-128"/>
                        </a:rPr>
                        <a:t>５％</a:t>
                      </a:r>
                    </a:p>
                  </a:txBody>
                  <a:tcPr marL="108000" marR="36000" marT="72000" marB="0">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0166392"/>
                  </a:ext>
                </a:extLst>
              </a:tr>
            </a:tbl>
          </a:graphicData>
        </a:graphic>
      </p:graphicFrame>
      <p:sp>
        <p:nvSpPr>
          <p:cNvPr id="16" name="テキスト ボックス 15">
            <a:extLst>
              <a:ext uri="{FF2B5EF4-FFF2-40B4-BE49-F238E27FC236}">
                <a16:creationId xmlns:a16="http://schemas.microsoft.com/office/drawing/2014/main" id="{EBFF613B-DE48-9006-A4B9-9CBAD96AD640}"/>
              </a:ext>
            </a:extLst>
          </p:cNvPr>
          <p:cNvSpPr txBox="1"/>
          <p:nvPr/>
        </p:nvSpPr>
        <p:spPr>
          <a:xfrm>
            <a:off x="323850" y="1356364"/>
            <a:ext cx="8650514" cy="646331"/>
          </a:xfrm>
          <a:prstGeom prst="rect">
            <a:avLst/>
          </a:prstGeom>
          <a:noFill/>
        </p:spPr>
        <p:txBody>
          <a:bodyPr wrap="square" rtlCol="0">
            <a:spAutoFit/>
          </a:bodyPr>
          <a:lstStyle/>
          <a:p>
            <a:pPr algn="just"/>
            <a:r>
              <a:rPr kumimoji="1" lang="ja-JP" altLang="en-US" b="1" spc="-40" dirty="0">
                <a:latin typeface="メイリオ" panose="020B0604030504040204" pitchFamily="50" charset="-128"/>
                <a:ea typeface="メイリオ" panose="020B0604030504040204" pitchFamily="50" charset="-128"/>
              </a:rPr>
              <a:t>一　</a:t>
            </a:r>
            <a:r>
              <a:rPr kumimoji="1" lang="ja-JP" altLang="en-US" b="1" spc="-40" dirty="0">
                <a:solidFill>
                  <a:srgbClr val="00B050"/>
                </a:solidFill>
                <a:latin typeface="メイリオ" panose="020B0604030504040204" pitchFamily="50" charset="-128"/>
                <a:ea typeface="メイリオ" panose="020B0604030504040204" pitchFamily="50" charset="-128"/>
              </a:rPr>
              <a:t>歯・口腔に関する健康格差の縮小</a:t>
            </a:r>
            <a:r>
              <a:rPr kumimoji="1" lang="ja-JP" altLang="en-US" b="1" spc="-40">
                <a:solidFill>
                  <a:srgbClr val="00B050"/>
                </a:solidFill>
                <a:latin typeface="メイリオ" panose="020B0604030504040204" pitchFamily="50" charset="-128"/>
                <a:ea typeface="メイリオ" panose="020B0604030504040204" pitchFamily="50" charset="-128"/>
              </a:rPr>
              <a:t>による</a:t>
            </a:r>
            <a:endParaRPr kumimoji="1" lang="en-US" altLang="ja-JP" b="1" spc="-40">
              <a:solidFill>
                <a:srgbClr val="00B050"/>
              </a:solidFill>
              <a:latin typeface="メイリオ" panose="020B0604030504040204" pitchFamily="50" charset="-128"/>
              <a:ea typeface="メイリオ" panose="020B0604030504040204" pitchFamily="50" charset="-128"/>
            </a:endParaRPr>
          </a:p>
          <a:p>
            <a:pPr algn="just"/>
            <a:r>
              <a:rPr kumimoji="1" lang="en-US" altLang="ja-JP" b="1" spc="-40">
                <a:solidFill>
                  <a:srgbClr val="00B050"/>
                </a:solidFill>
                <a:latin typeface="メイリオ" panose="020B0604030504040204" pitchFamily="50" charset="-128"/>
                <a:ea typeface="メイリオ" panose="020B0604030504040204" pitchFamily="50" charset="-128"/>
              </a:rPr>
              <a:t>      </a:t>
            </a:r>
            <a:r>
              <a:rPr kumimoji="1" lang="ja-JP" altLang="en-US" b="1" spc="-40">
                <a:solidFill>
                  <a:srgbClr val="00B050"/>
                </a:solidFill>
                <a:latin typeface="メイリオ" panose="020B0604030504040204" pitchFamily="50" charset="-128"/>
                <a:ea typeface="メイリオ" panose="020B0604030504040204" pitchFamily="50" charset="-128"/>
              </a:rPr>
              <a:t>すべて</a:t>
            </a:r>
            <a:r>
              <a:rPr kumimoji="1" lang="ja-JP" altLang="en-US" b="1" spc="-40" dirty="0">
                <a:solidFill>
                  <a:srgbClr val="00B050"/>
                </a:solidFill>
                <a:latin typeface="メイリオ" panose="020B0604030504040204" pitchFamily="50" charset="-128"/>
                <a:ea typeface="メイリオ" panose="020B0604030504040204" pitchFamily="50" charset="-128"/>
              </a:rPr>
              <a:t>の国民の生涯を通じた歯科口腔保健の達成</a:t>
            </a:r>
          </a:p>
        </p:txBody>
      </p:sp>
      <p:sp>
        <p:nvSpPr>
          <p:cNvPr id="19" name="テキスト ボックス 18">
            <a:extLst>
              <a:ext uri="{FF2B5EF4-FFF2-40B4-BE49-F238E27FC236}">
                <a16:creationId xmlns:a16="http://schemas.microsoft.com/office/drawing/2014/main" id="{AB8384E2-38A4-B5BA-203A-AFA4D2136744}"/>
              </a:ext>
            </a:extLst>
          </p:cNvPr>
          <p:cNvSpPr txBox="1"/>
          <p:nvPr/>
        </p:nvSpPr>
        <p:spPr>
          <a:xfrm>
            <a:off x="0" y="3296558"/>
            <a:ext cx="9144000" cy="523220"/>
          </a:xfrm>
          <a:prstGeom prst="rect">
            <a:avLst/>
          </a:prstGeom>
          <a:noFill/>
        </p:spPr>
        <p:txBody>
          <a:bodyPr wrap="square" rtlCol="0">
            <a:spAutoFit/>
          </a:bodyPr>
          <a:lstStyle/>
          <a:p>
            <a:r>
              <a:rPr kumimoji="1" lang="en-US" altLang="ja-JP" sz="2800" b="1">
                <a:latin typeface="メイリオ" panose="020B0604030504040204" pitchFamily="50" charset="-128"/>
                <a:ea typeface="メイリオ" panose="020B0604030504040204" pitchFamily="50" charset="-128"/>
              </a:rPr>
              <a:t>【</a:t>
            </a:r>
            <a:r>
              <a:rPr kumimoji="1" lang="ja-JP" altLang="en-US" sz="2800" b="1">
                <a:latin typeface="メイリオ" panose="020B0604030504040204" pitchFamily="50" charset="-128"/>
                <a:ea typeface="メイリオ" panose="020B0604030504040204" pitchFamily="50" charset="-128"/>
              </a:rPr>
              <a:t>歯科疾患の予防における目標</a:t>
            </a:r>
            <a:r>
              <a:rPr kumimoji="1" lang="en-US" altLang="ja-JP" sz="2800" b="1">
                <a:latin typeface="メイリオ" panose="020B0604030504040204" pitchFamily="50" charset="-128"/>
                <a:ea typeface="メイリオ" panose="020B0604030504040204" pitchFamily="50" charset="-128"/>
              </a:rPr>
              <a:t>】</a:t>
            </a:r>
          </a:p>
        </p:txBody>
      </p:sp>
      <p:graphicFrame>
        <p:nvGraphicFramePr>
          <p:cNvPr id="20" name="表 3">
            <a:extLst>
              <a:ext uri="{FF2B5EF4-FFF2-40B4-BE49-F238E27FC236}">
                <a16:creationId xmlns:a16="http://schemas.microsoft.com/office/drawing/2014/main" id="{85BD0C81-110E-3577-06D8-F776FB43F7AE}"/>
              </a:ext>
            </a:extLst>
          </p:cNvPr>
          <p:cNvGraphicFramePr>
            <a:graphicFrameLocks noGrp="1"/>
          </p:cNvGraphicFramePr>
          <p:nvPr>
            <p:extLst>
              <p:ext uri="{D42A27DB-BD31-4B8C-83A1-F6EECF244321}">
                <p14:modId xmlns:p14="http://schemas.microsoft.com/office/powerpoint/2010/main" val="2590182202"/>
              </p:ext>
            </p:extLst>
          </p:nvPr>
        </p:nvGraphicFramePr>
        <p:xfrm>
          <a:off x="323850" y="4162425"/>
          <a:ext cx="8635365" cy="1601068"/>
        </p:xfrm>
        <a:graphic>
          <a:graphicData uri="http://schemas.openxmlformats.org/drawingml/2006/table">
            <a:tbl>
              <a:tblPr firstRow="1" bandRow="1">
                <a:tableStyleId>{00A15C55-8517-42AA-B614-E9B94910E393}</a:tableStyleId>
              </a:tblPr>
              <a:tblGrid>
                <a:gridCol w="2976880">
                  <a:extLst>
                    <a:ext uri="{9D8B030D-6E8A-4147-A177-3AD203B41FA5}">
                      <a16:colId xmlns:a16="http://schemas.microsoft.com/office/drawing/2014/main" val="3981992770"/>
                    </a:ext>
                  </a:extLst>
                </a:gridCol>
                <a:gridCol w="4608830">
                  <a:extLst>
                    <a:ext uri="{9D8B030D-6E8A-4147-A177-3AD203B41FA5}">
                      <a16:colId xmlns:a16="http://schemas.microsoft.com/office/drawing/2014/main" val="2131249197"/>
                    </a:ext>
                  </a:extLst>
                </a:gridCol>
                <a:gridCol w="1049655">
                  <a:extLst>
                    <a:ext uri="{9D8B030D-6E8A-4147-A177-3AD203B41FA5}">
                      <a16:colId xmlns:a16="http://schemas.microsoft.com/office/drawing/2014/main" val="1502630334"/>
                    </a:ext>
                  </a:extLst>
                </a:gridCol>
              </a:tblGrid>
              <a:tr h="345672">
                <a:tc>
                  <a:txBody>
                    <a:bodyPr/>
                    <a:lstStyle/>
                    <a:p>
                      <a:pPr algn="ctr"/>
                      <a:r>
                        <a:rPr kumimoji="1" lang="ja-JP" altLang="en-US" sz="1400" b="1" dirty="0">
                          <a:latin typeface="メイリオ" panose="020B0604030504040204" pitchFamily="50" charset="-128"/>
                          <a:ea typeface="メイリオ" panose="020B0604030504040204" pitchFamily="50" charset="-128"/>
                        </a:rPr>
                        <a:t>個別目標</a:t>
                      </a:r>
                    </a:p>
                  </a:txBody>
                  <a:tcPr marT="7200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r>
                        <a:rPr kumimoji="1" lang="ja-JP" altLang="en-US" sz="1400" b="1" dirty="0">
                          <a:latin typeface="メイリオ" panose="020B0604030504040204" pitchFamily="50" charset="-128"/>
                          <a:ea typeface="メイリオ" panose="020B0604030504040204" pitchFamily="50" charset="-128"/>
                        </a:rPr>
                        <a:t>具体的指標</a:t>
                      </a:r>
                    </a:p>
                  </a:txBody>
                  <a:tcPr marT="7200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r>
                        <a:rPr kumimoji="1" lang="ja-JP" altLang="en-US" sz="1400" b="1" dirty="0">
                          <a:latin typeface="メイリオ" panose="020B0604030504040204" pitchFamily="50" charset="-128"/>
                          <a:ea typeface="メイリオ" panose="020B0604030504040204" pitchFamily="50" charset="-128"/>
                        </a:rPr>
                        <a:t>目標値</a:t>
                      </a:r>
                    </a:p>
                  </a:txBody>
                  <a:tcPr marT="7200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00B050"/>
                    </a:solidFill>
                  </a:tcPr>
                </a:tc>
                <a:extLst>
                  <a:ext uri="{0D108BD9-81ED-4DB2-BD59-A6C34878D82A}">
                    <a16:rowId xmlns:a16="http://schemas.microsoft.com/office/drawing/2014/main" val="3491060567"/>
                  </a:ext>
                </a:extLst>
              </a:tr>
              <a:tr h="313849">
                <a:tc>
                  <a:txBody>
                    <a:bodyPr/>
                    <a:lstStyle/>
                    <a:p>
                      <a:r>
                        <a:rPr kumimoji="1" lang="ja-JP" altLang="en-US" sz="1200" b="1">
                          <a:latin typeface="メイリオ" panose="020B0604030504040204" pitchFamily="50" charset="-128"/>
                          <a:ea typeface="メイリオ" panose="020B0604030504040204" pitchFamily="50" charset="-128"/>
                        </a:rPr>
                        <a:t>①う</a:t>
                      </a:r>
                      <a:r>
                        <a:rPr kumimoji="1" lang="ja-JP" altLang="en-US" sz="1200" b="1" dirty="0">
                          <a:latin typeface="メイリオ" panose="020B0604030504040204" pitchFamily="50" charset="-128"/>
                          <a:ea typeface="メイリオ" panose="020B0604030504040204" pitchFamily="50" charset="-128"/>
                        </a:rPr>
                        <a:t>蝕を有する乳幼児の減少</a:t>
                      </a:r>
                    </a:p>
                  </a:txBody>
                  <a:tcPr marT="7200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a:latin typeface="メイリオ" panose="020B0604030504040204" pitchFamily="50" charset="-128"/>
                          <a:ea typeface="メイリオ" panose="020B0604030504040204" pitchFamily="50" charset="-128"/>
                        </a:rPr>
                        <a:t>３歳児で４本以上のう蝕のある者の割合（再掲）</a:t>
                      </a:r>
                    </a:p>
                  </a:txBody>
                  <a:tcPr marT="7200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kumimoji="1" lang="ja-JP" altLang="en-US" sz="1200" b="1" dirty="0">
                          <a:latin typeface="メイリオ" panose="020B0604030504040204" pitchFamily="50" charset="-128"/>
                          <a:ea typeface="メイリオ" panose="020B0604030504040204" pitchFamily="50" charset="-128"/>
                        </a:rPr>
                        <a:t>０％</a:t>
                      </a:r>
                    </a:p>
                  </a:txBody>
                  <a:tcPr marT="7200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33903259"/>
                  </a:ext>
                </a:extLst>
              </a:tr>
              <a:tr h="3138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a:latin typeface="メイリオ" panose="020B0604030504040204" pitchFamily="50" charset="-128"/>
                          <a:ea typeface="メイリオ" panose="020B0604030504040204" pitchFamily="50" charset="-128"/>
                        </a:rPr>
                        <a:t>②う</a:t>
                      </a:r>
                      <a:r>
                        <a:rPr kumimoji="1" lang="ja-JP" altLang="en-US" sz="1200" b="1" dirty="0">
                          <a:latin typeface="メイリオ" panose="020B0604030504040204" pitchFamily="50" charset="-128"/>
                          <a:ea typeface="メイリオ" panose="020B0604030504040204" pitchFamily="50" charset="-128"/>
                        </a:rPr>
                        <a:t>蝕を有する児童生徒の減少</a:t>
                      </a:r>
                    </a:p>
                  </a:txBody>
                  <a:tcPr marT="7200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a:latin typeface="メイリオ" panose="020B0604030504040204" pitchFamily="50" charset="-128"/>
                          <a:ea typeface="メイリオ" panose="020B0604030504040204" pitchFamily="50" charset="-128"/>
                        </a:rPr>
                        <a:t>12</a:t>
                      </a:r>
                      <a:r>
                        <a:rPr kumimoji="1" lang="ja-JP" altLang="en-US" sz="1200" b="1">
                          <a:latin typeface="メイリオ" panose="020B0604030504040204" pitchFamily="50" charset="-128"/>
                          <a:ea typeface="メイリオ" panose="020B0604030504040204" pitchFamily="50" charset="-128"/>
                        </a:rPr>
                        <a:t>歳児</a:t>
                      </a:r>
                      <a:r>
                        <a:rPr kumimoji="1" lang="ja-JP" altLang="en-US" sz="1200" b="1" dirty="0">
                          <a:latin typeface="メイリオ" panose="020B0604030504040204" pitchFamily="50" charset="-128"/>
                          <a:ea typeface="メイリオ" panose="020B0604030504040204" pitchFamily="50" charset="-128"/>
                        </a:rPr>
                        <a:t>でう蝕のない者の</a:t>
                      </a:r>
                      <a:r>
                        <a:rPr kumimoji="1" lang="ja-JP" altLang="en-US" sz="1200" b="1">
                          <a:latin typeface="メイリオ" panose="020B0604030504040204" pitchFamily="50" charset="-128"/>
                          <a:ea typeface="メイリオ" panose="020B0604030504040204" pitchFamily="50" charset="-128"/>
                        </a:rPr>
                        <a:t>割合が</a:t>
                      </a:r>
                      <a:r>
                        <a:rPr kumimoji="1" lang="en-US" altLang="ja-JP" sz="1200" b="1">
                          <a:latin typeface="メイリオ" panose="020B0604030504040204" pitchFamily="50" charset="-128"/>
                          <a:ea typeface="メイリオ" panose="020B0604030504040204" pitchFamily="50" charset="-128"/>
                        </a:rPr>
                        <a:t>90</a:t>
                      </a:r>
                      <a:r>
                        <a:rPr kumimoji="1" lang="ja-JP" altLang="en-US" sz="1200" b="1">
                          <a:latin typeface="メイリオ" panose="020B0604030504040204" pitchFamily="50" charset="-128"/>
                          <a:ea typeface="メイリオ" panose="020B0604030504040204" pitchFamily="50" charset="-128"/>
                        </a:rPr>
                        <a:t>％以上</a:t>
                      </a:r>
                      <a:r>
                        <a:rPr kumimoji="1" lang="ja-JP" altLang="en-US" sz="1200" b="1" dirty="0">
                          <a:latin typeface="メイリオ" panose="020B0604030504040204" pitchFamily="50" charset="-128"/>
                          <a:ea typeface="メイリオ" panose="020B0604030504040204" pitchFamily="50" charset="-128"/>
                        </a:rPr>
                        <a:t>の都道府県数（再掲）</a:t>
                      </a:r>
                    </a:p>
                  </a:txBody>
                  <a:tcPr marT="7200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a:latin typeface="メイリオ" panose="020B0604030504040204" pitchFamily="50" charset="-128"/>
                          <a:ea typeface="メイリオ" panose="020B0604030504040204" pitchFamily="50" charset="-128"/>
                        </a:rPr>
                        <a:t>25</a:t>
                      </a:r>
                      <a:r>
                        <a:rPr kumimoji="1" lang="ja-JP" altLang="en-US" sz="1200" b="1">
                          <a:latin typeface="メイリオ" panose="020B0604030504040204" pitchFamily="50" charset="-128"/>
                          <a:ea typeface="メイリオ" panose="020B0604030504040204" pitchFamily="50" charset="-128"/>
                        </a:rPr>
                        <a:t>都道府県</a:t>
                      </a:r>
                      <a:endParaRPr kumimoji="1" lang="ja-JP" altLang="en-US" sz="1200" b="1" dirty="0">
                        <a:latin typeface="メイリオ" panose="020B0604030504040204" pitchFamily="50" charset="-128"/>
                        <a:ea typeface="メイリオ" panose="020B0604030504040204" pitchFamily="50" charset="-128"/>
                      </a:endParaRPr>
                    </a:p>
                  </a:txBody>
                  <a:tcPr marT="7200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26552295"/>
                  </a:ext>
                </a:extLst>
              </a:tr>
              <a:tr h="313849">
                <a:tc>
                  <a:txBody>
                    <a:bodyPr/>
                    <a:lstStyle/>
                    <a:p>
                      <a:r>
                        <a:rPr kumimoji="1" lang="ja-JP" altLang="en-US" sz="1200" b="1">
                          <a:latin typeface="メイリオ" panose="020B0604030504040204" pitchFamily="50" charset="-128"/>
                          <a:ea typeface="メイリオ" panose="020B0604030504040204" pitchFamily="50" charset="-128"/>
                        </a:rPr>
                        <a:t>③治療</a:t>
                      </a:r>
                      <a:r>
                        <a:rPr kumimoji="1" lang="ja-JP" altLang="en-US" sz="1200" b="1" dirty="0">
                          <a:latin typeface="メイリオ" panose="020B0604030504040204" pitchFamily="50" charset="-128"/>
                          <a:ea typeface="メイリオ" panose="020B0604030504040204" pitchFamily="50" charset="-128"/>
                        </a:rPr>
                        <a:t>していないう蝕を</a:t>
                      </a:r>
                      <a:r>
                        <a:rPr kumimoji="1" lang="ja-JP" altLang="en-US" sz="1200" b="1">
                          <a:latin typeface="メイリオ" panose="020B0604030504040204" pitchFamily="50" charset="-128"/>
                          <a:ea typeface="メイリオ" panose="020B0604030504040204" pitchFamily="50" charset="-128"/>
                        </a:rPr>
                        <a:t>有する者の</a:t>
                      </a:r>
                      <a:r>
                        <a:rPr kumimoji="1" lang="ja-JP" altLang="en-US" sz="1200" b="1" dirty="0">
                          <a:latin typeface="メイリオ" panose="020B0604030504040204" pitchFamily="50" charset="-128"/>
                          <a:ea typeface="メイリオ" panose="020B0604030504040204" pitchFamily="50" charset="-128"/>
                        </a:rPr>
                        <a:t>減少</a:t>
                      </a:r>
                    </a:p>
                  </a:txBody>
                  <a:tcPr marT="7200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a:latin typeface="メイリオ" panose="020B0604030504040204" pitchFamily="50" charset="-128"/>
                          <a:ea typeface="メイリオ" panose="020B0604030504040204" pitchFamily="50" charset="-128"/>
                        </a:rPr>
                        <a:t>20</a:t>
                      </a:r>
                      <a:r>
                        <a:rPr kumimoji="1" lang="ja-JP" altLang="en-US" sz="1200" b="1">
                          <a:latin typeface="メイリオ" panose="020B0604030504040204" pitchFamily="50" charset="-128"/>
                          <a:ea typeface="メイリオ" panose="020B0604030504040204" pitchFamily="50" charset="-128"/>
                        </a:rPr>
                        <a:t>歳</a:t>
                      </a:r>
                      <a:r>
                        <a:rPr kumimoji="1" lang="ja-JP" altLang="en-US" sz="1200" b="1" dirty="0">
                          <a:latin typeface="メイリオ" panose="020B0604030504040204" pitchFamily="50" charset="-128"/>
                          <a:ea typeface="メイリオ" panose="020B0604030504040204" pitchFamily="50" charset="-128"/>
                        </a:rPr>
                        <a:t>以上における未処置歯を有する者の割合</a:t>
                      </a:r>
                    </a:p>
                  </a:txBody>
                  <a:tcPr marT="7200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kumimoji="1" lang="en-US" altLang="ja-JP" sz="1200" b="1">
                          <a:latin typeface="メイリオ" panose="020B0604030504040204" pitchFamily="50" charset="-128"/>
                          <a:ea typeface="メイリオ" panose="020B0604030504040204" pitchFamily="50" charset="-128"/>
                        </a:rPr>
                        <a:t>20</a:t>
                      </a:r>
                      <a:r>
                        <a:rPr kumimoji="1" lang="ja-JP" altLang="en-US" sz="1200" b="1">
                          <a:latin typeface="メイリオ" panose="020B0604030504040204" pitchFamily="50" charset="-128"/>
                          <a:ea typeface="メイリオ" panose="020B0604030504040204" pitchFamily="50" charset="-128"/>
                        </a:rPr>
                        <a:t>％</a:t>
                      </a:r>
                      <a:endParaRPr kumimoji="1" lang="ja-JP" altLang="en-US" sz="1200" b="1" dirty="0">
                        <a:latin typeface="メイリオ" panose="020B0604030504040204" pitchFamily="50" charset="-128"/>
                        <a:ea typeface="メイリオ" panose="020B0604030504040204" pitchFamily="50" charset="-128"/>
                      </a:endParaRPr>
                    </a:p>
                  </a:txBody>
                  <a:tcPr marT="7200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65251416"/>
                  </a:ext>
                </a:extLst>
              </a:tr>
              <a:tr h="313849">
                <a:tc>
                  <a:txBody>
                    <a:bodyPr/>
                    <a:lstStyle/>
                    <a:p>
                      <a:r>
                        <a:rPr kumimoji="1" lang="ja-JP" altLang="en-US" sz="1200" b="1">
                          <a:latin typeface="メイリオ" panose="020B0604030504040204" pitchFamily="50" charset="-128"/>
                          <a:ea typeface="メイリオ" panose="020B0604030504040204" pitchFamily="50" charset="-128"/>
                        </a:rPr>
                        <a:t>④根面</a:t>
                      </a:r>
                      <a:r>
                        <a:rPr kumimoji="1" lang="ja-JP" altLang="en-US" sz="1200" b="1" dirty="0">
                          <a:latin typeface="メイリオ" panose="020B0604030504040204" pitchFamily="50" charset="-128"/>
                          <a:ea typeface="メイリオ" panose="020B0604030504040204" pitchFamily="50" charset="-128"/>
                        </a:rPr>
                        <a:t>う蝕を有する者の減少</a:t>
                      </a:r>
                    </a:p>
                  </a:txBody>
                  <a:tcPr marT="7200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r>
                        <a:rPr kumimoji="1" lang="en-US" altLang="ja-JP" sz="1200" b="1">
                          <a:latin typeface="メイリオ" panose="020B0604030504040204" pitchFamily="50" charset="-128"/>
                          <a:ea typeface="メイリオ" panose="020B0604030504040204" pitchFamily="50" charset="-128"/>
                        </a:rPr>
                        <a:t>60</a:t>
                      </a:r>
                      <a:r>
                        <a:rPr kumimoji="1" lang="ja-JP" altLang="en-US" sz="1200" b="1">
                          <a:latin typeface="メイリオ" panose="020B0604030504040204" pitchFamily="50" charset="-128"/>
                          <a:ea typeface="メイリオ" panose="020B0604030504040204" pitchFamily="50" charset="-128"/>
                        </a:rPr>
                        <a:t>歳</a:t>
                      </a:r>
                      <a:r>
                        <a:rPr kumimoji="1" lang="ja-JP" altLang="en-US" sz="1200" b="1" dirty="0">
                          <a:latin typeface="メイリオ" panose="020B0604030504040204" pitchFamily="50" charset="-128"/>
                          <a:ea typeface="メイリオ" panose="020B0604030504040204" pitchFamily="50" charset="-128"/>
                        </a:rPr>
                        <a:t>以上における未処置の根面う蝕を有する者の割合</a:t>
                      </a:r>
                    </a:p>
                  </a:txBody>
                  <a:tcPr marT="7200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kumimoji="1" lang="ja-JP" altLang="en-US" sz="1200" b="1" dirty="0">
                          <a:latin typeface="メイリオ" panose="020B0604030504040204" pitchFamily="50" charset="-128"/>
                          <a:ea typeface="メイリオ" panose="020B0604030504040204" pitchFamily="50" charset="-128"/>
                        </a:rPr>
                        <a:t>５％</a:t>
                      </a:r>
                    </a:p>
                  </a:txBody>
                  <a:tcPr marT="7200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0166392"/>
                  </a:ext>
                </a:extLst>
              </a:tr>
            </a:tbl>
          </a:graphicData>
        </a:graphic>
      </p:graphicFrame>
      <p:sp>
        <p:nvSpPr>
          <p:cNvPr id="21" name="テキスト ボックス 20">
            <a:extLst>
              <a:ext uri="{FF2B5EF4-FFF2-40B4-BE49-F238E27FC236}">
                <a16:creationId xmlns:a16="http://schemas.microsoft.com/office/drawing/2014/main" id="{49B6532E-C8A5-FCED-0BA6-832B01F2FA95}"/>
              </a:ext>
            </a:extLst>
          </p:cNvPr>
          <p:cNvSpPr txBox="1"/>
          <p:nvPr/>
        </p:nvSpPr>
        <p:spPr>
          <a:xfrm>
            <a:off x="323850" y="3784332"/>
            <a:ext cx="8650514" cy="369332"/>
          </a:xfrm>
          <a:prstGeom prst="rect">
            <a:avLst/>
          </a:prstGeom>
          <a:noFill/>
        </p:spPr>
        <p:txBody>
          <a:bodyPr wrap="square" rtlCol="0">
            <a:spAutoFit/>
          </a:bodyPr>
          <a:lstStyle/>
          <a:p>
            <a:pPr algn="just"/>
            <a:r>
              <a:rPr kumimoji="1" lang="ja-JP" altLang="en-US" b="1" spc="-40">
                <a:latin typeface="メイリオ" panose="020B0604030504040204" pitchFamily="50" charset="-128"/>
                <a:ea typeface="メイリオ" panose="020B0604030504040204" pitchFamily="50" charset="-128"/>
              </a:rPr>
              <a:t>一　</a:t>
            </a:r>
            <a:r>
              <a:rPr kumimoji="1" lang="ja-JP" altLang="en-US" b="1" spc="-40">
                <a:solidFill>
                  <a:srgbClr val="00B050"/>
                </a:solidFill>
                <a:latin typeface="メイリオ" panose="020B0604030504040204" pitchFamily="50" charset="-128"/>
                <a:ea typeface="メイリオ" panose="020B0604030504040204" pitchFamily="50" charset="-128"/>
              </a:rPr>
              <a:t>う蝕の予防による健全な歯・口腔の育成・保持の達成</a:t>
            </a:r>
            <a:endParaRPr kumimoji="1" lang="ja-JP" altLang="en-US" b="1" spc="-40" dirty="0">
              <a:solidFill>
                <a:srgbClr val="00B05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043426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BE46E2F4-17D9-BAE6-76FA-719285EF95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1610" y="5603708"/>
            <a:ext cx="1672389" cy="12542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８０２０ロゴマーク">
            <a:extLst>
              <a:ext uri="{FF2B5EF4-FFF2-40B4-BE49-F238E27FC236}">
                <a16:creationId xmlns:a16="http://schemas.microsoft.com/office/drawing/2014/main" id="{3142796B-B70B-C14E-3D7D-838AF05B92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603" y="145634"/>
            <a:ext cx="1498406" cy="504072"/>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27;p35">
            <a:extLst>
              <a:ext uri="{FF2B5EF4-FFF2-40B4-BE49-F238E27FC236}">
                <a16:creationId xmlns:a16="http://schemas.microsoft.com/office/drawing/2014/main" id="{D5B5C163-1F3C-AA8D-19B7-B3D2B75D8C17}"/>
              </a:ext>
            </a:extLst>
          </p:cNvPr>
          <p:cNvSpPr txBox="1"/>
          <p:nvPr/>
        </p:nvSpPr>
        <p:spPr>
          <a:xfrm>
            <a:off x="246832" y="6624392"/>
            <a:ext cx="2468659"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8</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kumimoji="1" lang="en-US" altLang="ja-JP" sz="900" dirty="0">
                <a:latin typeface="メイリオ" panose="020B0604030504040204" pitchFamily="50" charset="-128"/>
                <a:ea typeface="メイリオ" panose="020B0604030504040204" pitchFamily="50" charset="-128"/>
              </a:rPr>
              <a:t>8020</a:t>
            </a:r>
            <a:r>
              <a:rPr kumimoji="1" lang="ja-JP" altLang="en-US" sz="900" dirty="0">
                <a:latin typeface="メイリオ" panose="020B0604030504040204" pitchFamily="50" charset="-128"/>
                <a:ea typeface="メイリオ" panose="020B0604030504040204" pitchFamily="50" charset="-128"/>
              </a:rPr>
              <a:t>達成型社会の産業歯科保健　パート</a:t>
            </a:r>
            <a:r>
              <a:rPr kumimoji="1" lang="en-US" altLang="ja-JP" sz="900" dirty="0">
                <a:latin typeface="メイリオ" panose="020B0604030504040204" pitchFamily="50" charset="-128"/>
                <a:ea typeface="メイリオ" panose="020B0604030504040204" pitchFamily="50" charset="-128"/>
              </a:rPr>
              <a:t>1</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sp>
        <p:nvSpPr>
          <p:cNvPr id="7" name="テキスト ボックス 6">
            <a:extLst>
              <a:ext uri="{FF2B5EF4-FFF2-40B4-BE49-F238E27FC236}">
                <a16:creationId xmlns:a16="http://schemas.microsoft.com/office/drawing/2014/main" id="{53F7CED9-BB60-4D40-3C21-BD1F557A9DBA}"/>
              </a:ext>
            </a:extLst>
          </p:cNvPr>
          <p:cNvSpPr txBox="1"/>
          <p:nvPr/>
        </p:nvSpPr>
        <p:spPr>
          <a:xfrm>
            <a:off x="0" y="868590"/>
            <a:ext cx="9144000" cy="523220"/>
          </a:xfrm>
          <a:prstGeom prst="rect">
            <a:avLst/>
          </a:prstGeom>
          <a:noFill/>
        </p:spPr>
        <p:txBody>
          <a:bodyPr wrap="square" rtlCol="0">
            <a:spAutoFit/>
          </a:bodyPr>
          <a:lstStyle/>
          <a:p>
            <a:r>
              <a:rPr kumimoji="1" lang="en-US" altLang="ja-JP" sz="2800" b="1">
                <a:latin typeface="メイリオ" panose="020B0604030504040204" pitchFamily="50" charset="-128"/>
                <a:ea typeface="メイリオ" panose="020B0604030504040204" pitchFamily="50" charset="-128"/>
              </a:rPr>
              <a:t>【</a:t>
            </a:r>
            <a:r>
              <a:rPr kumimoji="1" lang="ja-JP" altLang="en-US" sz="2800" b="1">
                <a:latin typeface="メイリオ" panose="020B0604030504040204" pitchFamily="50" charset="-128"/>
                <a:ea typeface="メイリオ" panose="020B0604030504040204" pitchFamily="50" charset="-128"/>
              </a:rPr>
              <a:t>歯科疾患の予防における目標</a:t>
            </a:r>
            <a:r>
              <a:rPr kumimoji="1" lang="en-US" altLang="ja-JP" sz="2800" b="1">
                <a:latin typeface="メイリオ" panose="020B0604030504040204" pitchFamily="50" charset="-128"/>
                <a:ea typeface="メイリオ" panose="020B0604030504040204" pitchFamily="50" charset="-128"/>
              </a:rPr>
              <a:t>】</a:t>
            </a:r>
          </a:p>
        </p:txBody>
      </p:sp>
      <p:graphicFrame>
        <p:nvGraphicFramePr>
          <p:cNvPr id="8" name="表 3">
            <a:extLst>
              <a:ext uri="{FF2B5EF4-FFF2-40B4-BE49-F238E27FC236}">
                <a16:creationId xmlns:a16="http://schemas.microsoft.com/office/drawing/2014/main" id="{AB4FAC5A-93A1-1079-9FDD-B22B3394CD70}"/>
              </a:ext>
            </a:extLst>
          </p:cNvPr>
          <p:cNvGraphicFramePr>
            <a:graphicFrameLocks noGrp="1"/>
          </p:cNvGraphicFramePr>
          <p:nvPr>
            <p:extLst>
              <p:ext uri="{D42A27DB-BD31-4B8C-83A1-F6EECF244321}">
                <p14:modId xmlns:p14="http://schemas.microsoft.com/office/powerpoint/2010/main" val="3848826622"/>
              </p:ext>
            </p:extLst>
          </p:nvPr>
        </p:nvGraphicFramePr>
        <p:xfrm>
          <a:off x="323850" y="1985940"/>
          <a:ext cx="8446489" cy="1338000"/>
        </p:xfrm>
        <a:graphic>
          <a:graphicData uri="http://schemas.openxmlformats.org/drawingml/2006/table">
            <a:tbl>
              <a:tblPr firstRow="1" bandRow="1">
                <a:tableStyleId>{00A15C55-8517-42AA-B614-E9B94910E393}</a:tableStyleId>
              </a:tblPr>
              <a:tblGrid>
                <a:gridCol w="3406321">
                  <a:extLst>
                    <a:ext uri="{9D8B030D-6E8A-4147-A177-3AD203B41FA5}">
                      <a16:colId xmlns:a16="http://schemas.microsoft.com/office/drawing/2014/main" val="3981992770"/>
                    </a:ext>
                  </a:extLst>
                </a:gridCol>
                <a:gridCol w="4304030">
                  <a:extLst>
                    <a:ext uri="{9D8B030D-6E8A-4147-A177-3AD203B41FA5}">
                      <a16:colId xmlns:a16="http://schemas.microsoft.com/office/drawing/2014/main" val="2131249197"/>
                    </a:ext>
                  </a:extLst>
                </a:gridCol>
                <a:gridCol w="736138">
                  <a:extLst>
                    <a:ext uri="{9D8B030D-6E8A-4147-A177-3AD203B41FA5}">
                      <a16:colId xmlns:a16="http://schemas.microsoft.com/office/drawing/2014/main" val="1502630334"/>
                    </a:ext>
                  </a:extLst>
                </a:gridCol>
              </a:tblGrid>
              <a:tr h="280823">
                <a:tc>
                  <a:txBody>
                    <a:bodyPr/>
                    <a:lstStyle/>
                    <a:p>
                      <a:pPr algn="ctr"/>
                      <a:r>
                        <a:rPr kumimoji="1" lang="ja-JP" altLang="en-US" sz="1400" b="1" dirty="0">
                          <a:latin typeface="メイリオ" panose="020B0604030504040204" pitchFamily="50" charset="-128"/>
                          <a:ea typeface="メイリオ" panose="020B0604030504040204" pitchFamily="50" charset="-128"/>
                        </a:rPr>
                        <a:t>目標</a:t>
                      </a:r>
                    </a:p>
                  </a:txBody>
                  <a:tcPr marL="108000" marR="36000" marT="72000" marB="72000">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r>
                        <a:rPr kumimoji="1" lang="ja-JP" altLang="en-US" sz="1400" b="1" dirty="0">
                          <a:latin typeface="メイリオ" panose="020B0604030504040204" pitchFamily="50" charset="-128"/>
                          <a:ea typeface="メイリオ" panose="020B0604030504040204" pitchFamily="50" charset="-128"/>
                        </a:rPr>
                        <a:t>具体的指標</a:t>
                      </a:r>
                    </a:p>
                  </a:txBody>
                  <a:tcPr marL="108000" marR="36000" marT="72000" marB="72000">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r>
                        <a:rPr kumimoji="1" lang="ja-JP" altLang="en-US" sz="1400" b="1" dirty="0">
                          <a:latin typeface="メイリオ" panose="020B0604030504040204" pitchFamily="50" charset="-128"/>
                          <a:ea typeface="メイリオ" panose="020B0604030504040204" pitchFamily="50" charset="-128"/>
                        </a:rPr>
                        <a:t>目標値</a:t>
                      </a:r>
                    </a:p>
                  </a:txBody>
                  <a:tcPr marL="90000" marR="90000" marT="72000" marB="7200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00B050"/>
                    </a:solidFill>
                  </a:tcPr>
                </a:tc>
                <a:extLst>
                  <a:ext uri="{0D108BD9-81ED-4DB2-BD59-A6C34878D82A}">
                    <a16:rowId xmlns:a16="http://schemas.microsoft.com/office/drawing/2014/main" val="3491060567"/>
                  </a:ext>
                </a:extLst>
              </a:tr>
              <a:tr h="280823">
                <a:tc rowSpan="2">
                  <a:txBody>
                    <a:bodyPr/>
                    <a:lstStyle/>
                    <a:p>
                      <a:r>
                        <a:rPr kumimoji="1" lang="ja-JP" altLang="en-US" sz="1200" b="1">
                          <a:latin typeface="メイリオ" panose="020B0604030504040204" pitchFamily="50" charset="-128"/>
                          <a:ea typeface="メイリオ" panose="020B0604030504040204" pitchFamily="50" charset="-128"/>
                        </a:rPr>
                        <a:t>①歯肉に炎症所見を有する者の減少</a:t>
                      </a:r>
                    </a:p>
                    <a:p>
                      <a:endParaRPr kumimoji="1" lang="ja-JP" altLang="en-US" sz="1200" b="1" dirty="0">
                        <a:latin typeface="メイリオ" panose="020B0604030504040204" pitchFamily="50" charset="-128"/>
                        <a:ea typeface="メイリオ" panose="020B0604030504040204" pitchFamily="50" charset="-128"/>
                      </a:endParaRPr>
                    </a:p>
                  </a:txBody>
                  <a:tcPr marL="108000" marR="36000" marT="72000" marB="72000">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a:latin typeface="メイリオ" panose="020B0604030504040204" pitchFamily="50" charset="-128"/>
                          <a:ea typeface="メイリオ" panose="020B0604030504040204" pitchFamily="50" charset="-128"/>
                        </a:rPr>
                        <a:t>ア　</a:t>
                      </a:r>
                      <a:r>
                        <a:rPr kumimoji="1" lang="en-US" altLang="ja-JP" sz="1200" b="1">
                          <a:latin typeface="メイリオ" panose="020B0604030504040204" pitchFamily="50" charset="-128"/>
                          <a:ea typeface="メイリオ" panose="020B0604030504040204" pitchFamily="50" charset="-128"/>
                        </a:rPr>
                        <a:t>10</a:t>
                      </a:r>
                      <a:r>
                        <a:rPr kumimoji="1" lang="ja-JP" altLang="en-US" sz="1200" b="1">
                          <a:latin typeface="メイリオ" panose="020B0604030504040204" pitchFamily="50" charset="-128"/>
                          <a:ea typeface="メイリオ" panose="020B0604030504040204" pitchFamily="50" charset="-128"/>
                        </a:rPr>
                        <a:t>代</a:t>
                      </a:r>
                      <a:r>
                        <a:rPr kumimoji="1" lang="ja-JP" altLang="en-US" sz="1200" b="1" dirty="0">
                          <a:latin typeface="メイリオ" panose="020B0604030504040204" pitchFamily="50" charset="-128"/>
                          <a:ea typeface="メイリオ" panose="020B0604030504040204" pitchFamily="50" charset="-128"/>
                        </a:rPr>
                        <a:t>における歯肉に炎症所見を有する者の割合</a:t>
                      </a:r>
                    </a:p>
                  </a:txBody>
                  <a:tcPr marT="72000" marB="72000">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kumimoji="1" lang="en-US" altLang="ja-JP" sz="1200" b="1" dirty="0">
                          <a:latin typeface="メイリオ" panose="020B0604030504040204" pitchFamily="50" charset="-128"/>
                          <a:ea typeface="メイリオ" panose="020B0604030504040204" pitchFamily="50" charset="-128"/>
                        </a:rPr>
                        <a:t>10</a:t>
                      </a:r>
                      <a:r>
                        <a:rPr kumimoji="1" lang="ja-JP" altLang="en-US" sz="1200" b="1" dirty="0">
                          <a:latin typeface="メイリオ" panose="020B0604030504040204" pitchFamily="50" charset="-128"/>
                          <a:ea typeface="メイリオ" panose="020B0604030504040204" pitchFamily="50" charset="-128"/>
                        </a:rPr>
                        <a:t>％</a:t>
                      </a:r>
                    </a:p>
                  </a:txBody>
                  <a:tcPr marL="90000" marR="90000" marT="72000" marB="72000">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26552295"/>
                  </a:ext>
                </a:extLst>
              </a:tr>
              <a:tr h="280823">
                <a:tc vMerge="1">
                  <a:txBody>
                    <a:bodyPr/>
                    <a:lstStyle/>
                    <a:p>
                      <a:r>
                        <a:rPr kumimoji="1" lang="ja-JP" altLang="en-US" dirty="0">
                          <a:latin typeface="+mn-ea"/>
                          <a:ea typeface="+mn-ea"/>
                        </a:rPr>
                        <a:t>②青少年のう蝕に関する地域格差</a:t>
                      </a:r>
                      <a:endParaRPr kumimoji="1" lang="en-US" altLang="ja-JP" dirty="0">
                        <a:latin typeface="+mn-ea"/>
                        <a:ea typeface="+mn-ea"/>
                      </a:endParaRPr>
                    </a:p>
                    <a:p>
                      <a:r>
                        <a:rPr kumimoji="1" lang="ja-JP" altLang="en-US" dirty="0">
                          <a:latin typeface="+mn-ea"/>
                          <a:ea typeface="+mn-ea"/>
                        </a:rPr>
                        <a:t>　 の縮小</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a:latin typeface="メイリオ" panose="020B0604030504040204" pitchFamily="50" charset="-128"/>
                          <a:ea typeface="メイリオ" panose="020B0604030504040204" pitchFamily="50" charset="-128"/>
                        </a:rPr>
                        <a:t>イ　</a:t>
                      </a:r>
                      <a:r>
                        <a:rPr kumimoji="1" lang="en-US" altLang="ja-JP" sz="1200" b="1">
                          <a:latin typeface="メイリオ" panose="020B0604030504040204" pitchFamily="50" charset="-128"/>
                          <a:ea typeface="メイリオ" panose="020B0604030504040204" pitchFamily="50" charset="-128"/>
                        </a:rPr>
                        <a:t>20</a:t>
                      </a:r>
                      <a:r>
                        <a:rPr kumimoji="1" lang="ja-JP" altLang="en-US" sz="1200" b="1">
                          <a:latin typeface="メイリオ" panose="020B0604030504040204" pitchFamily="50" charset="-128"/>
                          <a:ea typeface="メイリオ" panose="020B0604030504040204" pitchFamily="50" charset="-128"/>
                        </a:rPr>
                        <a:t>代～</a:t>
                      </a:r>
                      <a:r>
                        <a:rPr kumimoji="1" lang="en-US" altLang="ja-JP" sz="1200" b="1">
                          <a:latin typeface="メイリオ" panose="020B0604030504040204" pitchFamily="50" charset="-128"/>
                          <a:ea typeface="メイリオ" panose="020B0604030504040204" pitchFamily="50" charset="-128"/>
                        </a:rPr>
                        <a:t>30</a:t>
                      </a:r>
                      <a:r>
                        <a:rPr kumimoji="1" lang="ja-JP" altLang="en-US" sz="1200" b="1">
                          <a:latin typeface="メイリオ" panose="020B0604030504040204" pitchFamily="50" charset="-128"/>
                          <a:ea typeface="メイリオ" panose="020B0604030504040204" pitchFamily="50" charset="-128"/>
                        </a:rPr>
                        <a:t>代</a:t>
                      </a:r>
                      <a:r>
                        <a:rPr kumimoji="1" lang="ja-JP" altLang="en-US" sz="1200" b="1" dirty="0">
                          <a:latin typeface="メイリオ" panose="020B0604030504040204" pitchFamily="50" charset="-128"/>
                          <a:ea typeface="メイリオ" panose="020B0604030504040204" pitchFamily="50" charset="-128"/>
                        </a:rPr>
                        <a:t>における歯肉に炎症所見を有する者の割合</a:t>
                      </a:r>
                    </a:p>
                  </a:txBody>
                  <a:tcPr marT="72000" marB="72000">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kumimoji="1" lang="en-US" altLang="ja-JP" sz="1200" b="1" dirty="0">
                          <a:latin typeface="メイリオ" panose="020B0604030504040204" pitchFamily="50" charset="-128"/>
                          <a:ea typeface="メイリオ" panose="020B0604030504040204" pitchFamily="50" charset="-128"/>
                        </a:rPr>
                        <a:t>15</a:t>
                      </a:r>
                      <a:r>
                        <a:rPr kumimoji="1" lang="ja-JP" altLang="en-US" sz="1200" b="1" dirty="0">
                          <a:latin typeface="メイリオ" panose="020B0604030504040204" pitchFamily="50" charset="-128"/>
                          <a:ea typeface="メイリオ" panose="020B0604030504040204" pitchFamily="50" charset="-128"/>
                        </a:rPr>
                        <a:t>％</a:t>
                      </a:r>
                    </a:p>
                  </a:txBody>
                  <a:tcPr marL="90000" marR="90000" marT="72000" marB="72000">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65251416"/>
                  </a:ext>
                </a:extLst>
              </a:tr>
              <a:tr h="280823">
                <a:tc>
                  <a:txBody>
                    <a:bodyPr/>
                    <a:lstStyle/>
                    <a:p>
                      <a:r>
                        <a:rPr kumimoji="1" lang="ja-JP" altLang="en-US" sz="1200" b="1">
                          <a:latin typeface="メイリオ" panose="020B0604030504040204" pitchFamily="50" charset="-128"/>
                          <a:ea typeface="メイリオ" panose="020B0604030504040204" pitchFamily="50" charset="-128"/>
                        </a:rPr>
                        <a:t>②歯</a:t>
                      </a:r>
                      <a:r>
                        <a:rPr kumimoji="1" lang="ja-JP" altLang="en-US" sz="1200" b="1" dirty="0">
                          <a:latin typeface="メイリオ" panose="020B0604030504040204" pitchFamily="50" charset="-128"/>
                          <a:ea typeface="メイリオ" panose="020B0604030504040204" pitchFamily="50" charset="-128"/>
                        </a:rPr>
                        <a:t>周病を有する者の減少</a:t>
                      </a:r>
                    </a:p>
                  </a:txBody>
                  <a:tcPr marT="72000" marB="72000">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a:latin typeface="メイリオ" panose="020B0604030504040204" pitchFamily="50" charset="-128"/>
                          <a:ea typeface="メイリオ" panose="020B0604030504040204" pitchFamily="50" charset="-128"/>
                        </a:rPr>
                        <a:t>40</a:t>
                      </a:r>
                      <a:r>
                        <a:rPr kumimoji="1" lang="ja-JP" altLang="en-US" sz="1200" b="1">
                          <a:latin typeface="メイリオ" panose="020B0604030504040204" pitchFamily="50" charset="-128"/>
                          <a:ea typeface="メイリオ" panose="020B0604030504040204" pitchFamily="50" charset="-128"/>
                        </a:rPr>
                        <a:t>歳</a:t>
                      </a:r>
                      <a:r>
                        <a:rPr kumimoji="1" lang="ja-JP" altLang="en-US" sz="1200" b="1" dirty="0">
                          <a:latin typeface="メイリオ" panose="020B0604030504040204" pitchFamily="50" charset="-128"/>
                          <a:ea typeface="メイリオ" panose="020B0604030504040204" pitchFamily="50" charset="-128"/>
                        </a:rPr>
                        <a:t>以上における歯周炎を有する者の割合の減少</a:t>
                      </a:r>
                    </a:p>
                  </a:txBody>
                  <a:tcPr marT="72000" marB="72000">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kumimoji="1" lang="en-US" altLang="ja-JP" sz="1200" b="1" dirty="0">
                          <a:latin typeface="メイリオ" panose="020B0604030504040204" pitchFamily="50" charset="-128"/>
                          <a:ea typeface="メイリオ" panose="020B0604030504040204" pitchFamily="50" charset="-128"/>
                        </a:rPr>
                        <a:t>40</a:t>
                      </a:r>
                      <a:r>
                        <a:rPr kumimoji="1" lang="ja-JP" altLang="en-US" sz="1200" b="1" dirty="0">
                          <a:latin typeface="メイリオ" panose="020B0604030504040204" pitchFamily="50" charset="-128"/>
                          <a:ea typeface="メイリオ" panose="020B0604030504040204" pitchFamily="50" charset="-128"/>
                        </a:rPr>
                        <a:t>％</a:t>
                      </a:r>
                    </a:p>
                  </a:txBody>
                  <a:tcPr marT="72000" marB="72000">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46186286"/>
                  </a:ext>
                </a:extLst>
              </a:tr>
            </a:tbl>
          </a:graphicData>
        </a:graphic>
      </p:graphicFrame>
      <p:sp>
        <p:nvSpPr>
          <p:cNvPr id="9" name="テキスト ボックス 8">
            <a:extLst>
              <a:ext uri="{FF2B5EF4-FFF2-40B4-BE49-F238E27FC236}">
                <a16:creationId xmlns:a16="http://schemas.microsoft.com/office/drawing/2014/main" id="{F07398DE-F1F7-F37F-DF30-C5998E6F92B5}"/>
              </a:ext>
            </a:extLst>
          </p:cNvPr>
          <p:cNvSpPr txBox="1"/>
          <p:nvPr/>
        </p:nvSpPr>
        <p:spPr>
          <a:xfrm>
            <a:off x="323850" y="1516022"/>
            <a:ext cx="8650514" cy="369332"/>
          </a:xfrm>
          <a:prstGeom prst="rect">
            <a:avLst/>
          </a:prstGeom>
          <a:noFill/>
        </p:spPr>
        <p:txBody>
          <a:bodyPr wrap="square" rtlCol="0">
            <a:spAutoFit/>
          </a:bodyPr>
          <a:lstStyle/>
          <a:p>
            <a:pPr algn="just"/>
            <a:r>
              <a:rPr kumimoji="1" lang="ja-JP" altLang="en-US" b="1" spc="-40">
                <a:latin typeface="メイリオ" panose="020B0604030504040204" pitchFamily="50" charset="-128"/>
                <a:ea typeface="メイリオ" panose="020B0604030504040204" pitchFamily="50" charset="-128"/>
              </a:rPr>
              <a:t>ニ　</a:t>
            </a:r>
            <a:r>
              <a:rPr kumimoji="1" lang="ja-JP" altLang="en-US" b="1" spc="-40">
                <a:solidFill>
                  <a:srgbClr val="00B050"/>
                </a:solidFill>
                <a:latin typeface="メイリオ" panose="020B0604030504040204" pitchFamily="50" charset="-128"/>
                <a:ea typeface="メイリオ" panose="020B0604030504040204" pitchFamily="50" charset="-128"/>
              </a:rPr>
              <a:t>歯周病の予防による健全な歯・口腔の保持の達成</a:t>
            </a:r>
            <a:endParaRPr kumimoji="1" lang="ja-JP" altLang="en-US" b="1" spc="-40" dirty="0">
              <a:solidFill>
                <a:srgbClr val="00B050"/>
              </a:solidFill>
              <a:latin typeface="メイリオ" panose="020B0604030504040204" pitchFamily="50" charset="-128"/>
              <a:ea typeface="メイリオ" panose="020B0604030504040204" pitchFamily="50" charset="-128"/>
            </a:endParaRPr>
          </a:p>
        </p:txBody>
      </p:sp>
      <p:graphicFrame>
        <p:nvGraphicFramePr>
          <p:cNvPr id="12" name="表 3">
            <a:extLst>
              <a:ext uri="{FF2B5EF4-FFF2-40B4-BE49-F238E27FC236}">
                <a16:creationId xmlns:a16="http://schemas.microsoft.com/office/drawing/2014/main" id="{0ECE2BA8-8B55-DF5C-74B1-9A72294179A0}"/>
              </a:ext>
            </a:extLst>
          </p:cNvPr>
          <p:cNvGraphicFramePr>
            <a:graphicFrameLocks noGrp="1"/>
          </p:cNvGraphicFramePr>
          <p:nvPr>
            <p:extLst>
              <p:ext uri="{D42A27DB-BD31-4B8C-83A1-F6EECF244321}">
                <p14:modId xmlns:p14="http://schemas.microsoft.com/office/powerpoint/2010/main" val="4054554217"/>
              </p:ext>
            </p:extLst>
          </p:nvPr>
        </p:nvGraphicFramePr>
        <p:xfrm>
          <a:off x="323849" y="3944711"/>
          <a:ext cx="8442778" cy="1011120"/>
        </p:xfrm>
        <a:graphic>
          <a:graphicData uri="http://schemas.openxmlformats.org/drawingml/2006/table">
            <a:tbl>
              <a:tblPr firstRow="1" bandRow="1">
                <a:tableStyleId>{00A15C55-8517-42AA-B614-E9B94910E393}</a:tableStyleId>
              </a:tblPr>
              <a:tblGrid>
                <a:gridCol w="3503034">
                  <a:extLst>
                    <a:ext uri="{9D8B030D-6E8A-4147-A177-3AD203B41FA5}">
                      <a16:colId xmlns:a16="http://schemas.microsoft.com/office/drawing/2014/main" val="3981992770"/>
                    </a:ext>
                  </a:extLst>
                </a:gridCol>
                <a:gridCol w="4214031">
                  <a:extLst>
                    <a:ext uri="{9D8B030D-6E8A-4147-A177-3AD203B41FA5}">
                      <a16:colId xmlns:a16="http://schemas.microsoft.com/office/drawing/2014/main" val="2131249197"/>
                    </a:ext>
                  </a:extLst>
                </a:gridCol>
                <a:gridCol w="725713">
                  <a:extLst>
                    <a:ext uri="{9D8B030D-6E8A-4147-A177-3AD203B41FA5}">
                      <a16:colId xmlns:a16="http://schemas.microsoft.com/office/drawing/2014/main" val="1502630334"/>
                    </a:ext>
                  </a:extLst>
                </a:gridCol>
              </a:tblGrid>
              <a:tr h="336112">
                <a:tc>
                  <a:txBody>
                    <a:bodyPr/>
                    <a:lstStyle/>
                    <a:p>
                      <a:pPr algn="ctr"/>
                      <a:r>
                        <a:rPr kumimoji="1" lang="ja-JP" altLang="en-US" sz="1400" b="1" dirty="0">
                          <a:latin typeface="メイリオ" panose="020B0604030504040204" pitchFamily="50" charset="-128"/>
                          <a:ea typeface="メイリオ" panose="020B0604030504040204" pitchFamily="50" charset="-128"/>
                        </a:rPr>
                        <a:t>個別目標</a:t>
                      </a:r>
                    </a:p>
                  </a:txBody>
                  <a:tcPr marT="72000" marB="72000">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r>
                        <a:rPr kumimoji="1" lang="ja-JP" altLang="en-US" sz="1400" b="1" dirty="0">
                          <a:latin typeface="メイリオ" panose="020B0604030504040204" pitchFamily="50" charset="-128"/>
                          <a:ea typeface="メイリオ" panose="020B0604030504040204" pitchFamily="50" charset="-128"/>
                        </a:rPr>
                        <a:t>具体的指標</a:t>
                      </a:r>
                    </a:p>
                  </a:txBody>
                  <a:tcPr marT="72000" marB="72000">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r>
                        <a:rPr kumimoji="1" lang="ja-JP" altLang="en-US" sz="1400" b="1" dirty="0">
                          <a:latin typeface="メイリオ" panose="020B0604030504040204" pitchFamily="50" charset="-128"/>
                          <a:ea typeface="メイリオ" panose="020B0604030504040204" pitchFamily="50" charset="-128"/>
                        </a:rPr>
                        <a:t>目標値</a:t>
                      </a:r>
                    </a:p>
                  </a:txBody>
                  <a:tcPr marT="72000" marB="72000">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00B050"/>
                    </a:solidFill>
                  </a:tcPr>
                </a:tc>
                <a:extLst>
                  <a:ext uri="{0D108BD9-81ED-4DB2-BD59-A6C34878D82A}">
                    <a16:rowId xmlns:a16="http://schemas.microsoft.com/office/drawing/2014/main" val="3491060567"/>
                  </a:ext>
                </a:extLst>
              </a:tr>
              <a:tr h="309672">
                <a:tc>
                  <a:txBody>
                    <a:bodyPr/>
                    <a:lstStyle/>
                    <a:p>
                      <a:r>
                        <a:rPr kumimoji="1" lang="ja-JP" altLang="en-US" sz="1200" b="1">
                          <a:latin typeface="メイリオ" panose="020B0604030504040204" pitchFamily="50" charset="-128"/>
                          <a:ea typeface="メイリオ" panose="020B0604030504040204" pitchFamily="50" charset="-128"/>
                        </a:rPr>
                        <a:t>①歯</a:t>
                      </a:r>
                      <a:r>
                        <a:rPr kumimoji="1" lang="ja-JP" altLang="en-US" sz="1200" b="1" dirty="0">
                          <a:latin typeface="メイリオ" panose="020B0604030504040204" pitchFamily="50" charset="-128"/>
                          <a:ea typeface="メイリオ" panose="020B0604030504040204" pitchFamily="50" charset="-128"/>
                        </a:rPr>
                        <a:t>の喪失の防止</a:t>
                      </a:r>
                    </a:p>
                  </a:txBody>
                  <a:tcPr marT="72000" marB="72000">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a:latin typeface="メイリオ" panose="020B0604030504040204" pitchFamily="50" charset="-128"/>
                          <a:ea typeface="メイリオ" panose="020B0604030504040204" pitchFamily="50" charset="-128"/>
                        </a:rPr>
                        <a:t>40</a:t>
                      </a:r>
                      <a:r>
                        <a:rPr kumimoji="1" lang="ja-JP" altLang="en-US" sz="1200" b="1">
                          <a:latin typeface="メイリオ" panose="020B0604030504040204" pitchFamily="50" charset="-128"/>
                          <a:ea typeface="メイリオ" panose="020B0604030504040204" pitchFamily="50" charset="-128"/>
                        </a:rPr>
                        <a:t>歳</a:t>
                      </a:r>
                      <a:r>
                        <a:rPr kumimoji="1" lang="ja-JP" altLang="en-US" sz="1200" b="1" dirty="0">
                          <a:latin typeface="メイリオ" panose="020B0604030504040204" pitchFamily="50" charset="-128"/>
                          <a:ea typeface="メイリオ" panose="020B0604030504040204" pitchFamily="50" charset="-128"/>
                        </a:rPr>
                        <a:t>以上における自分の</a:t>
                      </a:r>
                      <a:r>
                        <a:rPr kumimoji="1" lang="ja-JP" altLang="en-US" sz="1200" b="1">
                          <a:latin typeface="メイリオ" panose="020B0604030504040204" pitchFamily="50" charset="-128"/>
                          <a:ea typeface="メイリオ" panose="020B0604030504040204" pitchFamily="50" charset="-128"/>
                        </a:rPr>
                        <a:t>歯が</a:t>
                      </a:r>
                      <a:r>
                        <a:rPr kumimoji="1" lang="en-US" altLang="ja-JP" sz="1200" b="1">
                          <a:latin typeface="メイリオ" panose="020B0604030504040204" pitchFamily="50" charset="-128"/>
                          <a:ea typeface="メイリオ" panose="020B0604030504040204" pitchFamily="50" charset="-128"/>
                        </a:rPr>
                        <a:t>19</a:t>
                      </a:r>
                      <a:r>
                        <a:rPr kumimoji="1" lang="ja-JP" altLang="en-US" sz="1200" b="1">
                          <a:latin typeface="メイリオ" panose="020B0604030504040204" pitchFamily="50" charset="-128"/>
                          <a:ea typeface="メイリオ" panose="020B0604030504040204" pitchFamily="50" charset="-128"/>
                        </a:rPr>
                        <a:t>歯</a:t>
                      </a:r>
                      <a:r>
                        <a:rPr kumimoji="1" lang="ja-JP" altLang="en-US" sz="1200" b="1" dirty="0">
                          <a:latin typeface="メイリオ" panose="020B0604030504040204" pitchFamily="50" charset="-128"/>
                          <a:ea typeface="メイリオ" panose="020B0604030504040204" pitchFamily="50" charset="-128"/>
                        </a:rPr>
                        <a:t>以下の者の割合</a:t>
                      </a:r>
                    </a:p>
                  </a:txBody>
                  <a:tcPr marT="72000" marB="72000">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kumimoji="1" lang="en-US" altLang="ja-JP" sz="1200" b="1">
                          <a:latin typeface="メイリオ" panose="020B0604030504040204" pitchFamily="50" charset="-128"/>
                          <a:ea typeface="メイリオ" panose="020B0604030504040204" pitchFamily="50" charset="-128"/>
                        </a:rPr>
                        <a:t>5</a:t>
                      </a:r>
                      <a:r>
                        <a:rPr kumimoji="1" lang="ja-JP" altLang="en-US" sz="1200" b="1">
                          <a:latin typeface="メイリオ" panose="020B0604030504040204" pitchFamily="50" charset="-128"/>
                          <a:ea typeface="メイリオ" panose="020B0604030504040204" pitchFamily="50" charset="-128"/>
                        </a:rPr>
                        <a:t>％</a:t>
                      </a:r>
                      <a:endParaRPr kumimoji="1" lang="ja-JP" altLang="en-US" sz="1200" b="1" dirty="0">
                        <a:latin typeface="メイリオ" panose="020B0604030504040204" pitchFamily="50" charset="-128"/>
                        <a:ea typeface="メイリオ" panose="020B0604030504040204" pitchFamily="50" charset="-128"/>
                      </a:endParaRPr>
                    </a:p>
                  </a:txBody>
                  <a:tcPr marT="72000" marB="72000">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33903259"/>
                  </a:ext>
                </a:extLst>
              </a:tr>
              <a:tr h="309672">
                <a:tc>
                  <a:txBody>
                    <a:bodyPr/>
                    <a:lstStyle/>
                    <a:p>
                      <a:r>
                        <a:rPr kumimoji="1" lang="ja-JP" altLang="en-US" sz="1200" b="1">
                          <a:latin typeface="メイリオ" panose="020B0604030504040204" pitchFamily="50" charset="-128"/>
                          <a:ea typeface="メイリオ" panose="020B0604030504040204" pitchFamily="50" charset="-128"/>
                        </a:rPr>
                        <a:t>②より</a:t>
                      </a:r>
                      <a:r>
                        <a:rPr kumimoji="1" lang="ja-JP" altLang="en-US" sz="1200" b="1" dirty="0">
                          <a:latin typeface="メイリオ" panose="020B0604030504040204" pitchFamily="50" charset="-128"/>
                          <a:ea typeface="メイリオ" panose="020B0604030504040204" pitchFamily="50" charset="-128"/>
                        </a:rPr>
                        <a:t>多くの自分の歯を</a:t>
                      </a:r>
                      <a:r>
                        <a:rPr kumimoji="1" lang="ja-JP" altLang="en-US" sz="1200" b="1">
                          <a:latin typeface="メイリオ" panose="020B0604030504040204" pitchFamily="50" charset="-128"/>
                          <a:ea typeface="メイリオ" panose="020B0604030504040204" pitchFamily="50" charset="-128"/>
                        </a:rPr>
                        <a:t>有する高齢者</a:t>
                      </a:r>
                      <a:r>
                        <a:rPr kumimoji="1" lang="ja-JP" altLang="en-US" sz="1200" b="1" dirty="0">
                          <a:latin typeface="メイリオ" panose="020B0604030504040204" pitchFamily="50" charset="-128"/>
                          <a:ea typeface="メイリオ" panose="020B0604030504040204" pitchFamily="50" charset="-128"/>
                        </a:rPr>
                        <a:t>の増加</a:t>
                      </a:r>
                    </a:p>
                  </a:txBody>
                  <a:tcPr marT="72000" marB="72000">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a:latin typeface="メイリオ" panose="020B0604030504040204" pitchFamily="50" charset="-128"/>
                          <a:ea typeface="メイリオ" panose="020B0604030504040204" pitchFamily="50" charset="-128"/>
                        </a:rPr>
                        <a:t>80</a:t>
                      </a:r>
                      <a:r>
                        <a:rPr kumimoji="1" lang="ja-JP" altLang="en-US" sz="1200" b="1">
                          <a:latin typeface="メイリオ" panose="020B0604030504040204" pitchFamily="50" charset="-128"/>
                          <a:ea typeface="メイリオ" panose="020B0604030504040204" pitchFamily="50" charset="-128"/>
                        </a:rPr>
                        <a:t>歳で</a:t>
                      </a:r>
                      <a:r>
                        <a:rPr kumimoji="1" lang="en-US" altLang="ja-JP" sz="1200" b="1">
                          <a:latin typeface="メイリオ" panose="020B0604030504040204" pitchFamily="50" charset="-128"/>
                          <a:ea typeface="メイリオ" panose="020B0604030504040204" pitchFamily="50" charset="-128"/>
                        </a:rPr>
                        <a:t>20</a:t>
                      </a:r>
                      <a:r>
                        <a:rPr kumimoji="1" lang="ja-JP" altLang="en-US" sz="1200" b="1">
                          <a:latin typeface="メイリオ" panose="020B0604030504040204" pitchFamily="50" charset="-128"/>
                          <a:ea typeface="メイリオ" panose="020B0604030504040204" pitchFamily="50" charset="-128"/>
                        </a:rPr>
                        <a:t>歯</a:t>
                      </a:r>
                      <a:r>
                        <a:rPr kumimoji="1" lang="ja-JP" altLang="en-US" sz="1200" b="1" dirty="0">
                          <a:latin typeface="メイリオ" panose="020B0604030504040204" pitchFamily="50" charset="-128"/>
                          <a:ea typeface="メイリオ" panose="020B0604030504040204" pitchFamily="50" charset="-128"/>
                        </a:rPr>
                        <a:t>以上の自分の歯を有する者の割合</a:t>
                      </a:r>
                    </a:p>
                  </a:txBody>
                  <a:tcPr marT="72000" marB="72000">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kumimoji="1" lang="en-US" altLang="ja-JP" sz="1200" b="1" dirty="0">
                          <a:latin typeface="メイリオ" panose="020B0604030504040204" pitchFamily="50" charset="-128"/>
                          <a:ea typeface="メイリオ" panose="020B0604030504040204" pitchFamily="50" charset="-128"/>
                        </a:rPr>
                        <a:t>85</a:t>
                      </a:r>
                      <a:r>
                        <a:rPr kumimoji="1" lang="ja-JP" altLang="en-US" sz="1200" b="1" dirty="0">
                          <a:latin typeface="メイリオ" panose="020B0604030504040204" pitchFamily="50" charset="-128"/>
                          <a:ea typeface="メイリオ" panose="020B0604030504040204" pitchFamily="50" charset="-128"/>
                        </a:rPr>
                        <a:t>％</a:t>
                      </a:r>
                    </a:p>
                  </a:txBody>
                  <a:tcPr marT="72000" marB="72000">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26552295"/>
                  </a:ext>
                </a:extLst>
              </a:tr>
            </a:tbl>
          </a:graphicData>
        </a:graphic>
      </p:graphicFrame>
      <p:sp>
        <p:nvSpPr>
          <p:cNvPr id="14" name="テキスト ボックス 13">
            <a:extLst>
              <a:ext uri="{FF2B5EF4-FFF2-40B4-BE49-F238E27FC236}">
                <a16:creationId xmlns:a16="http://schemas.microsoft.com/office/drawing/2014/main" id="{C55F4AB5-E1BD-F713-26BD-E959C24E2274}"/>
              </a:ext>
            </a:extLst>
          </p:cNvPr>
          <p:cNvSpPr txBox="1"/>
          <p:nvPr/>
        </p:nvSpPr>
        <p:spPr>
          <a:xfrm>
            <a:off x="323850" y="3566618"/>
            <a:ext cx="8650514" cy="369332"/>
          </a:xfrm>
          <a:prstGeom prst="rect">
            <a:avLst/>
          </a:prstGeom>
          <a:noFill/>
        </p:spPr>
        <p:txBody>
          <a:bodyPr wrap="square" rtlCol="0">
            <a:spAutoFit/>
          </a:bodyPr>
          <a:lstStyle/>
          <a:p>
            <a:pPr algn="just"/>
            <a:r>
              <a:rPr kumimoji="1" lang="ja-JP" altLang="en-US" b="1" spc="-40">
                <a:latin typeface="メイリオ" panose="020B0604030504040204" pitchFamily="50" charset="-128"/>
                <a:ea typeface="メイリオ" panose="020B0604030504040204" pitchFamily="50" charset="-128"/>
              </a:rPr>
              <a:t>三　</a:t>
            </a:r>
            <a:r>
              <a:rPr kumimoji="1" lang="ja-JP" altLang="en-US" b="1" spc="-40">
                <a:solidFill>
                  <a:srgbClr val="00B050"/>
                </a:solidFill>
                <a:latin typeface="メイリオ" panose="020B0604030504040204" pitchFamily="50" charset="-128"/>
                <a:ea typeface="メイリオ" panose="020B0604030504040204" pitchFamily="50" charset="-128"/>
              </a:rPr>
              <a:t>歯の喪失防止による健全な歯・口腔の育成・保持の達成</a:t>
            </a:r>
            <a:endParaRPr kumimoji="1" lang="ja-JP" altLang="en-US" b="1" spc="-40" dirty="0">
              <a:solidFill>
                <a:srgbClr val="00B050"/>
              </a:solidFill>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197221E5-CE2D-1CAC-F478-3493B844A7AF}"/>
              </a:ext>
            </a:extLst>
          </p:cNvPr>
          <p:cNvSpPr txBox="1"/>
          <p:nvPr/>
        </p:nvSpPr>
        <p:spPr>
          <a:xfrm>
            <a:off x="703942" y="5916527"/>
            <a:ext cx="4027715" cy="276999"/>
          </a:xfrm>
          <a:prstGeom prst="rect">
            <a:avLst/>
          </a:prstGeom>
          <a:solidFill>
            <a:schemeClr val="bg1"/>
          </a:solidFill>
          <a:ln w="19050">
            <a:noFill/>
          </a:ln>
        </p:spPr>
        <p:txBody>
          <a:bodyPr wrap="square">
            <a:spAutoFit/>
          </a:bodyPr>
          <a:lstStyle/>
          <a:p>
            <a:pPr marL="50165" algn="just">
              <a:buNone/>
            </a:pPr>
            <a:r>
              <a:rPr lang="ja-JP" altLang="ja-JP" sz="1200" kern="100">
                <a:effectLst/>
                <a:latin typeface="メイリオ" panose="020B0604030504040204" pitchFamily="50" charset="-128"/>
                <a:ea typeface="メイリオ" panose="020B0604030504040204" pitchFamily="50" charset="-128"/>
                <a:cs typeface="Times New Roman" panose="02020603050405020304" pitchFamily="18" charset="0"/>
              </a:rPr>
              <a:t>は</a:t>
            </a:r>
            <a:r>
              <a:rPr lang="ja-JP" altLang="en-US" sz="1200">
                <a:solidFill>
                  <a:srgbClr val="333333"/>
                </a:solidFill>
                <a:latin typeface="Meiryo" panose="020B0604030504040204" pitchFamily="50" charset="-128"/>
                <a:ea typeface="Meiryo" panose="020B0604030504040204" pitchFamily="50" charset="-128"/>
              </a:rPr>
              <a:t>「健康日本</a:t>
            </a:r>
            <a:r>
              <a:rPr lang="en-US" altLang="ja-JP" sz="1200">
                <a:solidFill>
                  <a:srgbClr val="333333"/>
                </a:solidFill>
                <a:latin typeface="Meiryo" panose="020B0604030504040204" pitchFamily="50" charset="-128"/>
                <a:ea typeface="Meiryo" panose="020B0604030504040204" pitchFamily="50" charset="-128"/>
              </a:rPr>
              <a:t>21</a:t>
            </a:r>
            <a:r>
              <a:rPr lang="ja-JP" altLang="en-US" sz="1200">
                <a:solidFill>
                  <a:srgbClr val="333333"/>
                </a:solidFill>
                <a:latin typeface="Meiryo" panose="020B0604030504040204" pitchFamily="50" charset="-128"/>
                <a:ea typeface="Meiryo" panose="020B0604030504040204" pitchFamily="50" charset="-128"/>
              </a:rPr>
              <a:t>（第三次）」</a:t>
            </a:r>
            <a:r>
              <a:rPr lang="ja-JP" altLang="ja-JP" sz="1200" kern="100">
                <a:effectLst/>
                <a:latin typeface="メイリオ" panose="020B0604030504040204" pitchFamily="50" charset="-128"/>
                <a:ea typeface="メイリオ" panose="020B0604030504040204" pitchFamily="50" charset="-128"/>
                <a:cs typeface="Times New Roman" panose="02020603050405020304" pitchFamily="18" charset="0"/>
              </a:rPr>
              <a:t>と重複する事項</a:t>
            </a:r>
          </a:p>
        </p:txBody>
      </p:sp>
      <p:sp>
        <p:nvSpPr>
          <p:cNvPr id="20" name="正方形/長方形 19">
            <a:extLst>
              <a:ext uri="{FF2B5EF4-FFF2-40B4-BE49-F238E27FC236}">
                <a16:creationId xmlns:a16="http://schemas.microsoft.com/office/drawing/2014/main" id="{F1B08771-F6FC-1025-7378-FF64BF041E7C}"/>
              </a:ext>
            </a:extLst>
          </p:cNvPr>
          <p:cNvSpPr/>
          <p:nvPr/>
        </p:nvSpPr>
        <p:spPr>
          <a:xfrm>
            <a:off x="323850" y="5936342"/>
            <a:ext cx="445407" cy="180000"/>
          </a:xfrm>
          <a:prstGeom prst="rect">
            <a:avLst/>
          </a:prstGeom>
          <a:solidFill>
            <a:schemeClr val="accent4">
              <a:lumMod val="20000"/>
              <a:lumOff val="80000"/>
            </a:schemeClr>
          </a:solidFill>
          <a:ln w="63500">
            <a:solidFill>
              <a:schemeClr val="accent4">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l"/>
            <a:endParaRPr kumimoji="1" lang="ja-JP" altLang="en-US" sz="1600" b="1" dirty="0">
              <a:latin typeface="メイリオ" panose="020B0604030504040204" pitchFamily="50" charset="-128"/>
              <a:ea typeface="メイリオ" panose="020B0604030504040204" pitchFamily="50" charset="-128"/>
            </a:endParaRPr>
          </a:p>
        </p:txBody>
      </p:sp>
    </p:spTree>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63500">
          <a:solidFill>
            <a:srgbClr val="8AD1F5"/>
          </a:solidFill>
        </a:ln>
      </a:spPr>
      <a:bodyPr rtlCol="0" anchor="ctr"/>
      <a:lstStyle>
        <a:defPPr algn="l">
          <a:defRPr kumimoji="1" sz="1600" b="1" dirty="0">
            <a:latin typeface="メイリオ" panose="020B0604030504040204" pitchFamily="50" charset="-128"/>
            <a:ea typeface="メイリオ" panose="020B0604030504040204" pitchFamily="50" charset="-128"/>
          </a:defRPr>
        </a:defPPr>
      </a:lstStyle>
      <a:style>
        <a:lnRef idx="2">
          <a:schemeClr val="accent1"/>
        </a:lnRef>
        <a:fillRef idx="1">
          <a:schemeClr val="lt1"/>
        </a:fillRef>
        <a:effectRef idx="0">
          <a:schemeClr val="accent1"/>
        </a:effectRef>
        <a:fontRef idx="minor">
          <a:schemeClr val="dk1"/>
        </a:fontRef>
      </a:style>
    </a:spDef>
    <a:txDef>
      <a:spPr>
        <a:noFill/>
        <a:ln w="19050">
          <a:solidFill>
            <a:schemeClr val="tx1"/>
          </a:solidFill>
        </a:ln>
      </a:spPr>
      <a:bodyPr wrap="square" rtlCol="0" anchor="ctr">
        <a:spAutoFit/>
      </a:bodyPr>
      <a:lstStyle>
        <a:defPPr algn="ctr" defTabSz="195938">
          <a:defRPr kumimoji="1" sz="840" b="1" dirty="0">
            <a:solidFill>
              <a:prstClr val="black"/>
            </a:solidFill>
            <a:latin typeface="メイリオ" panose="020B0604030504040204" pitchFamily="50" charset="-128"/>
            <a:ea typeface="メイリオ" panose="020B0604030504040204" pitchFamily="50"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34978</TotalTime>
  <Words>3484</Words>
  <Application>Microsoft Office PowerPoint</Application>
  <PresentationFormat>画面に合わせる (4:3)</PresentationFormat>
  <Paragraphs>569</Paragraphs>
  <Slides>25</Slides>
  <Notes>11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25</vt:i4>
      </vt:variant>
    </vt:vector>
  </HeadingPairs>
  <TitlesOfParts>
    <vt:vector size="32" baseType="lpstr">
      <vt:lpstr>メイリオ</vt:lpstr>
      <vt:lpstr>メイリオ</vt:lpstr>
      <vt:lpstr>游ゴシック</vt:lpstr>
      <vt:lpstr>Arial</vt:lpstr>
      <vt:lpstr>Calibri</vt:lpstr>
      <vt:lpstr>Calibri Light</vt:lpstr>
      <vt:lpstr>Office テーマ</vt:lpstr>
      <vt:lpstr>8020達成型社会の 産業歯科保健 （パート１　歯・口腔の健康と全身の健康）</vt:lpstr>
      <vt:lpstr>PowerPoint プレゼンテーション</vt:lpstr>
      <vt:lpstr>PowerPoint プレゼンテーション</vt:lpstr>
      <vt:lpstr>80歳で20本</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TSUBASA</dc:creator>
  <cp:lastModifiedBy>一世印刷　友松弘次</cp:lastModifiedBy>
  <cp:revision>18</cp:revision>
  <cp:lastPrinted>2022-05-20T08:27:03Z</cp:lastPrinted>
  <dcterms:created xsi:type="dcterms:W3CDTF">2020-07-15T03:33:39Z</dcterms:created>
  <dcterms:modified xsi:type="dcterms:W3CDTF">2025-12-11T03:24:17Z</dcterms:modified>
</cp:coreProperties>
</file>