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</p:sldIdLst>
  <p:sldSz cx="12801600" cy="96012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4CF"/>
    <a:srgbClr val="08B9EB"/>
    <a:srgbClr val="38B24F"/>
    <a:srgbClr val="7E709C"/>
    <a:srgbClr val="595959"/>
    <a:srgbClr val="6C7994"/>
    <a:srgbClr val="39A942"/>
    <a:srgbClr val="FEFEFE"/>
    <a:srgbClr val="70C0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93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29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41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23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50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34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94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62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66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97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42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0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/>
            </a:gs>
            <a:gs pos="1000">
              <a:schemeClr val="bg1"/>
            </a:gs>
            <a:gs pos="100000">
              <a:srgbClr val="A6D7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508D006-2616-B5C8-7333-ADE844262D96}"/>
              </a:ext>
            </a:extLst>
          </p:cNvPr>
          <p:cNvCxnSpPr>
            <a:cxnSpLocks/>
          </p:cNvCxnSpPr>
          <p:nvPr/>
        </p:nvCxnSpPr>
        <p:spPr>
          <a:xfrm>
            <a:off x="9406143" y="3025492"/>
            <a:ext cx="0" cy="6575708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FC847D8-30C4-1BA1-A246-429100126E8D}"/>
              </a:ext>
            </a:extLst>
          </p:cNvPr>
          <p:cNvCxnSpPr>
            <a:cxnSpLocks/>
          </p:cNvCxnSpPr>
          <p:nvPr/>
        </p:nvCxnSpPr>
        <p:spPr>
          <a:xfrm>
            <a:off x="3607592" y="3025492"/>
            <a:ext cx="0" cy="6575708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E47BAAEB-CB4B-B9DB-194F-77A564E739D5}"/>
              </a:ext>
            </a:extLst>
          </p:cNvPr>
          <p:cNvSpPr/>
          <p:nvPr/>
        </p:nvSpPr>
        <p:spPr>
          <a:xfrm rot="21336064">
            <a:off x="-102459" y="4570304"/>
            <a:ext cx="12528645" cy="4167153"/>
          </a:xfrm>
          <a:custGeom>
            <a:avLst/>
            <a:gdLst>
              <a:gd name="connsiteX0" fmla="*/ 0 w 12918892"/>
              <a:gd name="connsiteY0" fmla="*/ 6026196 h 6248635"/>
              <a:gd name="connsiteX1" fmla="*/ 1828800 w 12918892"/>
              <a:gd name="connsiteY1" fmla="*/ 908285 h 6248635"/>
              <a:gd name="connsiteX2" fmla="*/ 6687403 w 12918892"/>
              <a:gd name="connsiteY2" fmla="*/ 89420 h 6248635"/>
              <a:gd name="connsiteX3" fmla="*/ 8570794 w 12918892"/>
              <a:gd name="connsiteY3" fmla="*/ 1986459 h 6248635"/>
              <a:gd name="connsiteX4" fmla="*/ 9840035 w 12918892"/>
              <a:gd name="connsiteY4" fmla="*/ 1986459 h 6248635"/>
              <a:gd name="connsiteX5" fmla="*/ 10495128 w 12918892"/>
              <a:gd name="connsiteY5" fmla="*/ 3255700 h 6248635"/>
              <a:gd name="connsiteX6" fmla="*/ 11409528 w 12918892"/>
              <a:gd name="connsiteY6" fmla="*/ 3337587 h 6248635"/>
              <a:gd name="connsiteX7" fmla="*/ 12801600 w 12918892"/>
              <a:gd name="connsiteY7" fmla="*/ 6012548 h 6248635"/>
              <a:gd name="connsiteX8" fmla="*/ 12747008 w 12918892"/>
              <a:gd name="connsiteY8" fmla="*/ 5944309 h 624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18892" h="6248635">
                <a:moveTo>
                  <a:pt x="0" y="6026196"/>
                </a:moveTo>
                <a:cubicBezTo>
                  <a:pt x="357116" y="3961972"/>
                  <a:pt x="714233" y="1897748"/>
                  <a:pt x="1828800" y="908285"/>
                </a:cubicBezTo>
                <a:cubicBezTo>
                  <a:pt x="2943367" y="-81178"/>
                  <a:pt x="5563737" y="-90276"/>
                  <a:pt x="6687403" y="89420"/>
                </a:cubicBezTo>
                <a:cubicBezTo>
                  <a:pt x="7811069" y="269116"/>
                  <a:pt x="8045355" y="1670286"/>
                  <a:pt x="8570794" y="1986459"/>
                </a:cubicBezTo>
                <a:cubicBezTo>
                  <a:pt x="9096233" y="2302632"/>
                  <a:pt x="9519313" y="1774919"/>
                  <a:pt x="9840035" y="1986459"/>
                </a:cubicBezTo>
                <a:cubicBezTo>
                  <a:pt x="10160757" y="2197999"/>
                  <a:pt x="10233546" y="3030512"/>
                  <a:pt x="10495128" y="3255700"/>
                </a:cubicBezTo>
                <a:cubicBezTo>
                  <a:pt x="10756710" y="3480888"/>
                  <a:pt x="11025116" y="2878112"/>
                  <a:pt x="11409528" y="3337587"/>
                </a:cubicBezTo>
                <a:cubicBezTo>
                  <a:pt x="11793940" y="3797062"/>
                  <a:pt x="12578687" y="5578094"/>
                  <a:pt x="12801600" y="6012548"/>
                </a:cubicBezTo>
                <a:cubicBezTo>
                  <a:pt x="13024513" y="6447002"/>
                  <a:pt x="12885760" y="6195655"/>
                  <a:pt x="12747008" y="5944309"/>
                </a:cubicBezTo>
              </a:path>
            </a:pathLst>
          </a:cu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BA13BD67-B142-3E3E-F29E-069C65044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121" y="4711593"/>
            <a:ext cx="1878964" cy="152364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502982-6662-62CB-5E0A-46E020656038}"/>
              </a:ext>
            </a:extLst>
          </p:cNvPr>
          <p:cNvSpPr txBox="1"/>
          <p:nvPr/>
        </p:nvSpPr>
        <p:spPr>
          <a:xfrm>
            <a:off x="3009901" y="185997"/>
            <a:ext cx="678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歯科</a:t>
            </a:r>
            <a:r>
              <a:rPr lang="ja-JP" altLang="en-US" sz="40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からの</a:t>
            </a:r>
            <a:r>
              <a:rPr lang="ja-JP" altLang="en-US" sz="4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食育・食支援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37621F-FC76-40EF-98DA-DF3D6E7B8850}"/>
              </a:ext>
            </a:extLst>
          </p:cNvPr>
          <p:cNvSpPr txBox="1"/>
          <p:nvPr/>
        </p:nvSpPr>
        <p:spPr>
          <a:xfrm>
            <a:off x="1924050" y="931851"/>
            <a:ext cx="895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食べ方支援・口腔健康管理で全身の健康を支援</a:t>
            </a:r>
            <a:endParaRPr kumimoji="1" lang="en-US" altLang="ja-JP" sz="2800" dirty="0">
              <a:solidFill>
                <a:schemeClr val="bg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E60B76D-C302-D924-7698-4421242F80CE}"/>
              </a:ext>
            </a:extLst>
          </p:cNvPr>
          <p:cNvSpPr/>
          <p:nvPr/>
        </p:nvSpPr>
        <p:spPr>
          <a:xfrm>
            <a:off x="74842" y="6099950"/>
            <a:ext cx="11120405" cy="2979831"/>
          </a:xfrm>
          <a:custGeom>
            <a:avLst/>
            <a:gdLst>
              <a:gd name="connsiteX0" fmla="*/ 74308 w 12289054"/>
              <a:gd name="connsiteY0" fmla="*/ 3600142 h 3768892"/>
              <a:gd name="connsiteX1" fmla="*/ 142547 w 12289054"/>
              <a:gd name="connsiteY1" fmla="*/ 3613789 h 3768892"/>
              <a:gd name="connsiteX2" fmla="*/ 156195 w 12289054"/>
              <a:gd name="connsiteY2" fmla="*/ 3504607 h 3768892"/>
              <a:gd name="connsiteX3" fmla="*/ 2244302 w 12289054"/>
              <a:gd name="connsiteY3" fmla="*/ 420213 h 3768892"/>
              <a:gd name="connsiteX4" fmla="*/ 6297687 w 12289054"/>
              <a:gd name="connsiteY4" fmla="*/ 188201 h 3768892"/>
              <a:gd name="connsiteX5" fmla="*/ 7935419 w 12289054"/>
              <a:gd name="connsiteY5" fmla="*/ 1921467 h 3768892"/>
              <a:gd name="connsiteX6" fmla="*/ 9395729 w 12289054"/>
              <a:gd name="connsiteY6" fmla="*/ 2835867 h 3768892"/>
              <a:gd name="connsiteX7" fmla="*/ 12289054 w 12289054"/>
              <a:gd name="connsiteY7" fmla="*/ 3613789 h 3768892"/>
              <a:gd name="connsiteX0" fmla="*/ 0 w 12214746"/>
              <a:gd name="connsiteY0" fmla="*/ 3608609 h 3892050"/>
              <a:gd name="connsiteX1" fmla="*/ 68239 w 12214746"/>
              <a:gd name="connsiteY1" fmla="*/ 3622256 h 3892050"/>
              <a:gd name="connsiteX2" fmla="*/ 268320 w 12214746"/>
              <a:gd name="connsiteY2" fmla="*/ 3663920 h 3892050"/>
              <a:gd name="connsiteX3" fmla="*/ 2169994 w 12214746"/>
              <a:gd name="connsiteY3" fmla="*/ 428680 h 3892050"/>
              <a:gd name="connsiteX4" fmla="*/ 6223379 w 12214746"/>
              <a:gd name="connsiteY4" fmla="*/ 196668 h 3892050"/>
              <a:gd name="connsiteX5" fmla="*/ 7861111 w 12214746"/>
              <a:gd name="connsiteY5" fmla="*/ 1929934 h 3892050"/>
              <a:gd name="connsiteX6" fmla="*/ 9321421 w 12214746"/>
              <a:gd name="connsiteY6" fmla="*/ 2844334 h 3892050"/>
              <a:gd name="connsiteX7" fmla="*/ 12214746 w 12214746"/>
              <a:gd name="connsiteY7" fmla="*/ 3622256 h 3892050"/>
              <a:gd name="connsiteX0" fmla="*/ 105159 w 12319905"/>
              <a:gd name="connsiteY0" fmla="*/ 3606251 h 3855197"/>
              <a:gd name="connsiteX1" fmla="*/ 173398 w 12319905"/>
              <a:gd name="connsiteY1" fmla="*/ 3619898 h 3855197"/>
              <a:gd name="connsiteX2" fmla="*/ 2275153 w 12319905"/>
              <a:gd name="connsiteY2" fmla="*/ 426322 h 3855197"/>
              <a:gd name="connsiteX3" fmla="*/ 6328538 w 12319905"/>
              <a:gd name="connsiteY3" fmla="*/ 194310 h 3855197"/>
              <a:gd name="connsiteX4" fmla="*/ 7966270 w 12319905"/>
              <a:gd name="connsiteY4" fmla="*/ 1927576 h 3855197"/>
              <a:gd name="connsiteX5" fmla="*/ 9426580 w 12319905"/>
              <a:gd name="connsiteY5" fmla="*/ 2841976 h 3855197"/>
              <a:gd name="connsiteX6" fmla="*/ 12319905 w 12319905"/>
              <a:gd name="connsiteY6" fmla="*/ 3619898 h 3855197"/>
              <a:gd name="connsiteX0" fmla="*/ 0 w 12214746"/>
              <a:gd name="connsiteY0" fmla="*/ 3605481 h 3619129"/>
              <a:gd name="connsiteX1" fmla="*/ 2169994 w 12214746"/>
              <a:gd name="connsiteY1" fmla="*/ 425552 h 3619129"/>
              <a:gd name="connsiteX2" fmla="*/ 6223379 w 12214746"/>
              <a:gd name="connsiteY2" fmla="*/ 193540 h 3619129"/>
              <a:gd name="connsiteX3" fmla="*/ 7861111 w 12214746"/>
              <a:gd name="connsiteY3" fmla="*/ 1926806 h 3619129"/>
              <a:gd name="connsiteX4" fmla="*/ 9321421 w 12214746"/>
              <a:gd name="connsiteY4" fmla="*/ 2841206 h 3619129"/>
              <a:gd name="connsiteX5" fmla="*/ 12214746 w 12214746"/>
              <a:gd name="connsiteY5" fmla="*/ 3619128 h 3619129"/>
              <a:gd name="connsiteX0" fmla="*/ 0 w 12214746"/>
              <a:gd name="connsiteY0" fmla="*/ 3763939 h 3763938"/>
              <a:gd name="connsiteX1" fmla="*/ 2169994 w 12214746"/>
              <a:gd name="connsiteY1" fmla="*/ 434093 h 3763938"/>
              <a:gd name="connsiteX2" fmla="*/ 6223379 w 12214746"/>
              <a:gd name="connsiteY2" fmla="*/ 202081 h 3763938"/>
              <a:gd name="connsiteX3" fmla="*/ 7861111 w 12214746"/>
              <a:gd name="connsiteY3" fmla="*/ 1935347 h 3763938"/>
              <a:gd name="connsiteX4" fmla="*/ 9321421 w 12214746"/>
              <a:gd name="connsiteY4" fmla="*/ 2849747 h 3763938"/>
              <a:gd name="connsiteX5" fmla="*/ 12214746 w 12214746"/>
              <a:gd name="connsiteY5" fmla="*/ 3627669 h 3763938"/>
              <a:gd name="connsiteX0" fmla="*/ 0 w 12284811"/>
              <a:gd name="connsiteY0" fmla="*/ 3680025 h 3680025"/>
              <a:gd name="connsiteX1" fmla="*/ 2240059 w 12284811"/>
              <a:gd name="connsiteY1" fmla="*/ 429547 h 3680025"/>
              <a:gd name="connsiteX2" fmla="*/ 6293444 w 12284811"/>
              <a:gd name="connsiteY2" fmla="*/ 197535 h 3680025"/>
              <a:gd name="connsiteX3" fmla="*/ 7931176 w 12284811"/>
              <a:gd name="connsiteY3" fmla="*/ 1930801 h 3680025"/>
              <a:gd name="connsiteX4" fmla="*/ 9391486 w 12284811"/>
              <a:gd name="connsiteY4" fmla="*/ 2845201 h 3680025"/>
              <a:gd name="connsiteX5" fmla="*/ 12284811 w 12284811"/>
              <a:gd name="connsiteY5" fmla="*/ 3623123 h 3680025"/>
              <a:gd name="connsiteX0" fmla="*/ 0 w 12284811"/>
              <a:gd name="connsiteY0" fmla="*/ 3680025 h 3680025"/>
              <a:gd name="connsiteX1" fmla="*/ 2240059 w 12284811"/>
              <a:gd name="connsiteY1" fmla="*/ 429547 h 3680025"/>
              <a:gd name="connsiteX2" fmla="*/ 6293444 w 12284811"/>
              <a:gd name="connsiteY2" fmla="*/ 197535 h 3680025"/>
              <a:gd name="connsiteX3" fmla="*/ 7931176 w 12284811"/>
              <a:gd name="connsiteY3" fmla="*/ 1930801 h 3680025"/>
              <a:gd name="connsiteX4" fmla="*/ 9391486 w 12284811"/>
              <a:gd name="connsiteY4" fmla="*/ 2845201 h 3680025"/>
              <a:gd name="connsiteX5" fmla="*/ 12284811 w 12284811"/>
              <a:gd name="connsiteY5" fmla="*/ 3623123 h 3680025"/>
              <a:gd name="connsiteX0" fmla="*/ 0 w 12308167"/>
              <a:gd name="connsiteY0" fmla="*/ 3735961 h 3735961"/>
              <a:gd name="connsiteX1" fmla="*/ 2263415 w 12308167"/>
              <a:gd name="connsiteY1" fmla="*/ 432571 h 3735961"/>
              <a:gd name="connsiteX2" fmla="*/ 6316800 w 12308167"/>
              <a:gd name="connsiteY2" fmla="*/ 200559 h 3735961"/>
              <a:gd name="connsiteX3" fmla="*/ 7954532 w 12308167"/>
              <a:gd name="connsiteY3" fmla="*/ 1933825 h 3735961"/>
              <a:gd name="connsiteX4" fmla="*/ 9414842 w 12308167"/>
              <a:gd name="connsiteY4" fmla="*/ 2848225 h 3735961"/>
              <a:gd name="connsiteX5" fmla="*/ 12308167 w 12308167"/>
              <a:gd name="connsiteY5" fmla="*/ 3626147 h 373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8167" h="3735961">
                <a:moveTo>
                  <a:pt x="0" y="3735961"/>
                </a:moveTo>
                <a:cubicBezTo>
                  <a:pt x="452082" y="3073476"/>
                  <a:pt x="1210615" y="1021805"/>
                  <a:pt x="2263415" y="432571"/>
                </a:cubicBezTo>
                <a:cubicBezTo>
                  <a:pt x="3316215" y="-156663"/>
                  <a:pt x="5368281" y="-49650"/>
                  <a:pt x="6316800" y="200559"/>
                </a:cubicBezTo>
                <a:cubicBezTo>
                  <a:pt x="7265319" y="450768"/>
                  <a:pt x="7438192" y="1492547"/>
                  <a:pt x="7954532" y="1933825"/>
                </a:cubicBezTo>
                <a:cubicBezTo>
                  <a:pt x="8470872" y="2375103"/>
                  <a:pt x="8689236" y="2566171"/>
                  <a:pt x="9414842" y="2848225"/>
                </a:cubicBezTo>
                <a:cubicBezTo>
                  <a:pt x="10140448" y="3130279"/>
                  <a:pt x="11224307" y="3378213"/>
                  <a:pt x="12308167" y="3626147"/>
                </a:cubicBezTo>
              </a:path>
            </a:pathLst>
          </a:custGeom>
          <a:noFill/>
          <a:ln w="120650" cap="rnd">
            <a:solidFill>
              <a:srgbClr val="FF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BF58E05-BA4B-EAC2-9C15-5339A655D339}"/>
              </a:ext>
            </a:extLst>
          </p:cNvPr>
          <p:cNvSpPr/>
          <p:nvPr/>
        </p:nvSpPr>
        <p:spPr>
          <a:xfrm>
            <a:off x="3009899" y="1593457"/>
            <a:ext cx="6781800" cy="4616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876AA4-D352-75E7-ECA8-45D9BAD44AA5}"/>
              </a:ext>
            </a:extLst>
          </p:cNvPr>
          <p:cNvSpPr txBox="1"/>
          <p:nvPr/>
        </p:nvSpPr>
        <p:spPr>
          <a:xfrm>
            <a:off x="2845253" y="1587185"/>
            <a:ext cx="7111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すべてのライフステージで「食」･「口腔機能」を支援</a:t>
            </a:r>
            <a:endParaRPr kumimoji="1" lang="en-US" altLang="ja-JP" sz="24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0C4B51D-B5E1-2EC4-1EFD-B2849F2C351E}"/>
              </a:ext>
            </a:extLst>
          </p:cNvPr>
          <p:cNvSpPr txBox="1">
            <a:spLocks/>
          </p:cNvSpPr>
          <p:nvPr/>
        </p:nvSpPr>
        <p:spPr>
          <a:xfrm>
            <a:off x="0" y="2269267"/>
            <a:ext cx="12820651" cy="584775"/>
          </a:xfrm>
          <a:prstGeom prst="flowChartProcess">
            <a:avLst/>
          </a:prstGeom>
          <a:gradFill flip="none" rotWithShape="1">
            <a:gsLst>
              <a:gs pos="83000">
                <a:srgbClr val="A08DB9"/>
              </a:gs>
              <a:gs pos="35000">
                <a:srgbClr val="28EA64"/>
              </a:gs>
              <a:gs pos="53000">
                <a:srgbClr val="1BB11F"/>
              </a:gs>
              <a:gs pos="20000">
                <a:srgbClr val="00ADEA"/>
              </a:gs>
              <a:gs pos="1000">
                <a:srgbClr val="2AEDF2"/>
              </a:gs>
              <a:gs pos="100000">
                <a:srgbClr val="DAAECE"/>
              </a:gs>
            </a:gsLst>
            <a:lin ang="0" scaled="1"/>
            <a:tileRect/>
          </a:gra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　　　　　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92F41A-8148-B897-EECD-A8DFFEDDE3BF}"/>
              </a:ext>
            </a:extLst>
          </p:cNvPr>
          <p:cNvSpPr txBox="1"/>
          <p:nvPr/>
        </p:nvSpPr>
        <p:spPr>
          <a:xfrm>
            <a:off x="459236" y="2323374"/>
            <a:ext cx="315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成長期</a:t>
            </a:r>
            <a:r>
              <a:rPr lang="en-ID" altLang="zh-CN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zh-CN" altLang="en-US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妊娠期～学齢期</a:t>
            </a:r>
            <a:r>
              <a:rPr lang="en-ID" altLang="zh-CN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en-ID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91C4C0E-5F56-1FE3-C621-64F3A54236A2}"/>
              </a:ext>
            </a:extLst>
          </p:cNvPr>
          <p:cNvSpPr txBox="1"/>
          <p:nvPr/>
        </p:nvSpPr>
        <p:spPr>
          <a:xfrm>
            <a:off x="6016988" y="232337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成人期</a:t>
            </a:r>
            <a:endParaRPr lang="en-ID" sz="24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5530228-F21C-44CE-479B-0A316431ACED}"/>
              </a:ext>
            </a:extLst>
          </p:cNvPr>
          <p:cNvSpPr txBox="1"/>
          <p:nvPr/>
        </p:nvSpPr>
        <p:spPr>
          <a:xfrm>
            <a:off x="10641249" y="232337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高齢期</a:t>
            </a:r>
            <a:endParaRPr lang="en-ID" sz="24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C811CCF2-76E3-3C64-9170-FA2092F3C3F1}"/>
              </a:ext>
            </a:extLst>
          </p:cNvPr>
          <p:cNvCxnSpPr/>
          <p:nvPr/>
        </p:nvCxnSpPr>
        <p:spPr>
          <a:xfrm>
            <a:off x="304800" y="3025492"/>
            <a:ext cx="0" cy="1527458"/>
          </a:xfrm>
          <a:prstGeom prst="line">
            <a:avLst/>
          </a:prstGeom>
          <a:ln w="111125">
            <a:solidFill>
              <a:srgbClr val="08B9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4757156-0FB6-3BE9-649F-BC4562A11CAA}"/>
              </a:ext>
            </a:extLst>
          </p:cNvPr>
          <p:cNvSpPr txBox="1"/>
          <p:nvPr/>
        </p:nvSpPr>
        <p:spPr>
          <a:xfrm>
            <a:off x="378587" y="3039545"/>
            <a:ext cx="33171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rgbClr val="08B9EB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・口腔機能発達不全症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88F4A40-4317-9683-2E24-3991C3E9C79D}"/>
              </a:ext>
            </a:extLst>
          </p:cNvPr>
          <p:cNvSpPr txBox="1"/>
          <p:nvPr/>
        </p:nvSpPr>
        <p:spPr>
          <a:xfrm>
            <a:off x="226731" y="3532947"/>
            <a:ext cx="278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08B9EB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●</a:t>
            </a:r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口腔機能の</a:t>
            </a:r>
            <a:endParaRPr kumimoji="1" lang="en-ID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 育成を支援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973DFF85-48E1-80D5-7D35-34A6ED333932}"/>
              </a:ext>
            </a:extLst>
          </p:cNvPr>
          <p:cNvCxnSpPr/>
          <p:nvPr/>
        </p:nvCxnSpPr>
        <p:spPr>
          <a:xfrm>
            <a:off x="3945842" y="3007094"/>
            <a:ext cx="0" cy="1527458"/>
          </a:xfrm>
          <a:prstGeom prst="line">
            <a:avLst/>
          </a:prstGeom>
          <a:ln w="111125">
            <a:solidFill>
              <a:srgbClr val="27A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7E40238-B3C4-0D0E-2662-1C536192FB2D}"/>
              </a:ext>
            </a:extLst>
          </p:cNvPr>
          <p:cNvSpPr txBox="1"/>
          <p:nvPr/>
        </p:nvSpPr>
        <p:spPr>
          <a:xfrm>
            <a:off x="4019629" y="3021147"/>
            <a:ext cx="5439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rgbClr val="27AE2D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・生活習慣病・メタボリックシンドローム予防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82FA821-DEFE-C354-88FC-15E7EE1AAABB}"/>
              </a:ext>
            </a:extLst>
          </p:cNvPr>
          <p:cNvSpPr txBox="1"/>
          <p:nvPr/>
        </p:nvSpPr>
        <p:spPr>
          <a:xfrm>
            <a:off x="5147969" y="3479527"/>
            <a:ext cx="278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27AE2D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●</a:t>
            </a:r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歯の喪失防止</a:t>
            </a:r>
          </a:p>
          <a:p>
            <a:r>
              <a:rPr kumimoji="1" lang="ja-JP" altLang="en-US" sz="2400" b="1" dirty="0">
                <a:solidFill>
                  <a:srgbClr val="27AE2D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●</a:t>
            </a:r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咬合の保持</a:t>
            </a: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62B35FE2-3B33-6749-B5CA-2DF7094B2F0C}"/>
              </a:ext>
            </a:extLst>
          </p:cNvPr>
          <p:cNvCxnSpPr/>
          <p:nvPr/>
        </p:nvCxnSpPr>
        <p:spPr>
          <a:xfrm>
            <a:off x="9746354" y="3025492"/>
            <a:ext cx="0" cy="1527458"/>
          </a:xfrm>
          <a:prstGeom prst="line">
            <a:avLst/>
          </a:prstGeom>
          <a:ln w="111125">
            <a:solidFill>
              <a:srgbClr val="9A8F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D09B0CA-07C4-A5C8-D0E2-9DD175AAC19C}"/>
              </a:ext>
            </a:extLst>
          </p:cNvPr>
          <p:cNvSpPr txBox="1"/>
          <p:nvPr/>
        </p:nvSpPr>
        <p:spPr>
          <a:xfrm>
            <a:off x="9820141" y="3039545"/>
            <a:ext cx="3317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rgbClr val="7E709C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・オーラルフレイル対策</a:t>
            </a:r>
            <a:endParaRPr kumimoji="1" lang="en-ID" altLang="ja-JP" sz="2200" b="1" dirty="0">
              <a:solidFill>
                <a:srgbClr val="7E709C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2200" b="1" dirty="0">
                <a:solidFill>
                  <a:srgbClr val="7E709C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kumimoji="1" lang="zh-TW" altLang="en-US" sz="2200" b="1" dirty="0">
                <a:solidFill>
                  <a:srgbClr val="7E709C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口腔機能低下症</a:t>
            </a:r>
          </a:p>
          <a:p>
            <a:endParaRPr kumimoji="1" lang="ja-JP" altLang="en-US" sz="22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E39461E-B23E-9C35-C6F7-FE388E903A26}"/>
              </a:ext>
            </a:extLst>
          </p:cNvPr>
          <p:cNvSpPr txBox="1"/>
          <p:nvPr/>
        </p:nvSpPr>
        <p:spPr>
          <a:xfrm>
            <a:off x="9783902" y="3808923"/>
            <a:ext cx="278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9A8FB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●</a:t>
            </a:r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口腔機能の</a:t>
            </a:r>
          </a:p>
          <a:p>
            <a:pPr algn="ctr"/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  維持を支援</a:t>
            </a: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00EE956F-51B5-E5A9-DA05-014B4B87F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6238" y="5679561"/>
            <a:ext cx="918164" cy="1086472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10131CA3-875D-22E3-2BBA-18906E35E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580" y="4677370"/>
            <a:ext cx="1877046" cy="1072598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35F7F3B9-0646-6004-2232-80288372E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310" y="4331595"/>
            <a:ext cx="1289076" cy="2184612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65FCB032-EAA0-7DF4-EA45-863AD3141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1894" y="3917401"/>
            <a:ext cx="2034754" cy="1373275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885D7E9-D20F-176A-A609-9033B08FE1FA}"/>
              </a:ext>
            </a:extLst>
          </p:cNvPr>
          <p:cNvSpPr txBox="1"/>
          <p:nvPr/>
        </p:nvSpPr>
        <p:spPr>
          <a:xfrm>
            <a:off x="10057217" y="1786755"/>
            <a:ext cx="26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口腔機能イメージ図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BEC1CC5-E029-86C2-842C-B97DDC08C6EE}"/>
              </a:ext>
            </a:extLst>
          </p:cNvPr>
          <p:cNvSpPr txBox="1"/>
          <p:nvPr/>
        </p:nvSpPr>
        <p:spPr>
          <a:xfrm>
            <a:off x="9869645" y="7275515"/>
            <a:ext cx="1666448" cy="38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口腔機能の差</a:t>
            </a:r>
          </a:p>
        </p:txBody>
      </p: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59322859-424E-2880-AABD-FF5A721FAA07}"/>
              </a:ext>
            </a:extLst>
          </p:cNvPr>
          <p:cNvCxnSpPr/>
          <p:nvPr/>
        </p:nvCxnSpPr>
        <p:spPr>
          <a:xfrm flipV="1">
            <a:off x="9746989" y="6365588"/>
            <a:ext cx="0" cy="2135710"/>
          </a:xfrm>
          <a:prstGeom prst="straightConnector1">
            <a:avLst/>
          </a:prstGeom>
          <a:ln w="57150" cap="flat" cmpd="sng" algn="ctr">
            <a:solidFill>
              <a:srgbClr val="595959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8CE95A87-2271-5705-BCA9-9364248C8899}"/>
              </a:ext>
            </a:extLst>
          </p:cNvPr>
          <p:cNvGrpSpPr/>
          <p:nvPr/>
        </p:nvGrpSpPr>
        <p:grpSpPr>
          <a:xfrm>
            <a:off x="289523" y="561739"/>
            <a:ext cx="12222554" cy="0"/>
            <a:chOff x="344990" y="537025"/>
            <a:chExt cx="12222554" cy="0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8191978D-3885-C575-710F-84B41639B00B}"/>
                </a:ext>
              </a:extLst>
            </p:cNvPr>
            <p:cNvCxnSpPr>
              <a:cxnSpLocks/>
            </p:cNvCxnSpPr>
            <p:nvPr/>
          </p:nvCxnSpPr>
          <p:spPr>
            <a:xfrm>
              <a:off x="9956346" y="537025"/>
              <a:ext cx="2611198" cy="0"/>
            </a:xfrm>
            <a:prstGeom prst="line">
              <a:avLst/>
            </a:prstGeom>
            <a:ln w="184150" cmpd="thickThin">
              <a:solidFill>
                <a:srgbClr val="70C0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E97B792C-32FE-F92D-5F3B-1AB57B7185D9}"/>
                </a:ext>
              </a:extLst>
            </p:cNvPr>
            <p:cNvCxnSpPr>
              <a:cxnSpLocks/>
            </p:cNvCxnSpPr>
            <p:nvPr/>
          </p:nvCxnSpPr>
          <p:spPr>
            <a:xfrm>
              <a:off x="344990" y="537025"/>
              <a:ext cx="2611198" cy="0"/>
            </a:xfrm>
            <a:prstGeom prst="line">
              <a:avLst/>
            </a:prstGeom>
            <a:ln w="184150" cmpd="thickThin">
              <a:solidFill>
                <a:srgbClr val="70C0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80FEBC3C-5CFB-F27C-506A-57CE79BB56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-6090" r="-10803" b="49885"/>
          <a:stretch/>
        </p:blipFill>
        <p:spPr>
          <a:xfrm>
            <a:off x="440129" y="-11681"/>
            <a:ext cx="2175962" cy="228094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1C96FB9-A70E-975F-2B72-AA2F3D7B4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096" y="4058028"/>
            <a:ext cx="1032655" cy="108428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362927B-6230-F3DE-3C61-A4EDE29FA1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5" t="-4626" r="-14090" b="5648"/>
          <a:stretch/>
        </p:blipFill>
        <p:spPr>
          <a:xfrm>
            <a:off x="107692" y="5832862"/>
            <a:ext cx="1763391" cy="1848493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F3D061E-5883-164D-1ED9-36C72CD5D53F}"/>
              </a:ext>
            </a:extLst>
          </p:cNvPr>
          <p:cNvGrpSpPr/>
          <p:nvPr/>
        </p:nvGrpSpPr>
        <p:grpSpPr>
          <a:xfrm>
            <a:off x="1536289" y="7001259"/>
            <a:ext cx="6671255" cy="2364272"/>
            <a:chOff x="1650589" y="7001259"/>
            <a:chExt cx="6671255" cy="2364272"/>
          </a:xfrm>
        </p:grpSpPr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B7197672-8C4F-1D55-7B46-CC2034F70F6B}"/>
                </a:ext>
              </a:extLst>
            </p:cNvPr>
            <p:cNvSpPr/>
            <p:nvPr/>
          </p:nvSpPr>
          <p:spPr>
            <a:xfrm>
              <a:off x="1650589" y="7001259"/>
              <a:ext cx="4832301" cy="2364272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286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F46D6176-D694-C966-2575-DA82D70CAA25}"/>
                </a:ext>
              </a:extLst>
            </p:cNvPr>
            <p:cNvCxnSpPr>
              <a:cxnSpLocks/>
            </p:cNvCxnSpPr>
            <p:nvPr/>
          </p:nvCxnSpPr>
          <p:spPr>
            <a:xfrm>
              <a:off x="1949313" y="7399969"/>
              <a:ext cx="647699" cy="0"/>
            </a:xfrm>
            <a:prstGeom prst="line">
              <a:avLst/>
            </a:prstGeom>
            <a:ln w="120650" cap="rnd">
              <a:solidFill>
                <a:srgbClr val="FF2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9539849D-5FC6-CE90-4C6D-B1362B93D609}"/>
                </a:ext>
              </a:extLst>
            </p:cNvPr>
            <p:cNvCxnSpPr>
              <a:cxnSpLocks/>
            </p:cNvCxnSpPr>
            <p:nvPr/>
          </p:nvCxnSpPr>
          <p:spPr>
            <a:xfrm>
              <a:off x="1930263" y="7937775"/>
              <a:ext cx="666749" cy="0"/>
            </a:xfrm>
            <a:prstGeom prst="line">
              <a:avLst/>
            </a:prstGeom>
            <a:ln w="123825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7C9A80B7-8AE0-2148-05D2-68C32D970F54}"/>
                </a:ext>
              </a:extLst>
            </p:cNvPr>
            <p:cNvSpPr txBox="1"/>
            <p:nvPr/>
          </p:nvSpPr>
          <p:spPr>
            <a:xfrm>
              <a:off x="2692225" y="7192259"/>
              <a:ext cx="5629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spc="100" dirty="0">
                  <a:solidFill>
                    <a:srgbClr val="FF2D2D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歯科の支援なし</a:t>
              </a:r>
              <a:r>
                <a:rPr lang="ja-JP" altLang="en-US" sz="2000" b="1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の場合</a:t>
              </a:r>
              <a:endParaRPr lang="ja-JP" alt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CA8D36A-2C3A-F9F6-62C0-E8D1B6C6FECA}"/>
                </a:ext>
              </a:extLst>
            </p:cNvPr>
            <p:cNvSpPr txBox="1"/>
            <p:nvPr/>
          </p:nvSpPr>
          <p:spPr>
            <a:xfrm>
              <a:off x="2692224" y="7713882"/>
              <a:ext cx="5629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spc="100" dirty="0">
                  <a:solidFill>
                    <a:srgbClr val="0070C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歯科の支援あり</a:t>
              </a:r>
              <a:r>
                <a:rPr lang="ja-JP" altLang="en-US" sz="2000" b="1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の場合</a:t>
              </a:r>
              <a:endParaRPr lang="ja-JP" alt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99CE2716-993C-2D98-4DDE-3DD541C6D4AA}"/>
                </a:ext>
              </a:extLst>
            </p:cNvPr>
            <p:cNvSpPr txBox="1"/>
            <p:nvPr/>
          </p:nvSpPr>
          <p:spPr>
            <a:xfrm>
              <a:off x="1828801" y="8214368"/>
              <a:ext cx="4654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歯科が介入する事により口腔機能の十分な</a:t>
              </a:r>
              <a:endParaRPr kumimoji="1" lang="en-ID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発達が促され、また機能低下を抑制することが期待できます</a:t>
              </a:r>
            </a:p>
          </p:txBody>
        </p:sp>
      </p:grpSp>
      <p:pic>
        <p:nvPicPr>
          <p:cNvPr id="52" name="図 51">
            <a:extLst>
              <a:ext uri="{FF2B5EF4-FFF2-40B4-BE49-F238E27FC236}">
                <a16:creationId xmlns:a16="http://schemas.microsoft.com/office/drawing/2014/main" id="{7E24AA12-6D93-A452-B7EB-0FD7F59CAD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0314" y="6365588"/>
            <a:ext cx="1388133" cy="3042934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BD5C3B0A-74CF-DB40-5E60-61B6833884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1633" y="6229342"/>
            <a:ext cx="1418852" cy="31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7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11193</TotalTime>
  <Words>131</Words>
  <Application>Microsoft Office PowerPoint</Application>
  <PresentationFormat>A3 297x420 mm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Meiryo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歯科からの食育支援</dc:title>
  <dc:creator>司人</dc:creator>
  <cp:lastModifiedBy>松岡 寛人</cp:lastModifiedBy>
  <cp:revision>74</cp:revision>
  <dcterms:created xsi:type="dcterms:W3CDTF">2022-06-03T04:23:41Z</dcterms:created>
  <dcterms:modified xsi:type="dcterms:W3CDTF">2023-06-14T01:54:51Z</dcterms:modified>
</cp:coreProperties>
</file>