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sldIdLst>
    <p:sldId id="272" r:id="rId2"/>
    <p:sldId id="268" r:id="rId3"/>
  </p:sldIdLst>
  <p:sldSz cx="7559675" cy="10691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guide id="3" pos="4422" userDrawn="1">
          <p15:clr>
            <a:srgbClr val="A4A3A4"/>
          </p15:clr>
        </p15:guide>
        <p15:guide id="4" pos="340" userDrawn="1">
          <p15:clr>
            <a:srgbClr val="A4A3A4"/>
          </p15:clr>
        </p15:guide>
        <p15:guide id="5" orient="horz" pos="654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0099CC"/>
    <a:srgbClr val="FFC611"/>
    <a:srgbClr val="00CC99"/>
    <a:srgbClr val="FF6699"/>
    <a:srgbClr val="FFE79B"/>
    <a:srgbClr val="0066FF"/>
    <a:srgbClr val="FF0066"/>
    <a:srgbClr val="FFDA65"/>
    <a:srgbClr val="95D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54" autoAdjust="0"/>
    <p:restoredTop sz="94660"/>
  </p:normalViewPr>
  <p:slideViewPr>
    <p:cSldViewPr snapToGrid="0" snapToObjects="1" showGuides="1">
      <p:cViewPr>
        <p:scale>
          <a:sx n="121" d="100"/>
          <a:sy n="121" d="100"/>
        </p:scale>
        <p:origin x="1104" y="72"/>
      </p:cViewPr>
      <p:guideLst>
        <p:guide orient="horz" pos="3368"/>
        <p:guide pos="2381"/>
        <p:guide pos="4422"/>
        <p:guide pos="340"/>
        <p:guide orient="horz" pos="6549"/>
      </p:guideLst>
    </p:cSldViewPr>
  </p:slideViewPr>
  <p:notesTextViewPr>
    <p:cViewPr>
      <p:scale>
        <a:sx n="1" d="1"/>
        <a:sy n="1" d="1"/>
      </p:scale>
      <p:origin x="0" y="0"/>
    </p:cViewPr>
  </p:notesTextViewPr>
  <p:sorterViewPr>
    <p:cViewPr>
      <p:scale>
        <a:sx n="200" d="100"/>
        <a:sy n="200" d="100"/>
      </p:scale>
      <p:origin x="0" y="-7339"/>
    </p:cViewPr>
  </p:sorterViewPr>
  <p:gridSpacing cx="72000" cy="720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B7ACFC9-00A9-44D4-A069-7C960853AEB1}" type="datetimeFigureOut">
              <a:rPr kumimoji="1" lang="ja-JP" altLang="en-US" smtClean="0"/>
              <a:t>2022/3/23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D79E31-0334-498B-B854-1F88523B2205}" type="slidenum">
              <a:rPr kumimoji="1" lang="ja-JP" altLang="en-US" smtClean="0"/>
              <a:t>‹#›</a:t>
            </a:fld>
            <a:endParaRPr kumimoji="1" lang="ja-JP" altLang="en-US"/>
          </a:p>
        </p:txBody>
      </p:sp>
    </p:spTree>
    <p:extLst>
      <p:ext uri="{BB962C8B-B14F-4D97-AF65-F5344CB8AC3E}">
        <p14:creationId xmlns:p14="http://schemas.microsoft.com/office/powerpoint/2010/main" val="3662887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B7ACFC9-00A9-44D4-A069-7C960853AEB1}" type="datetimeFigureOut">
              <a:rPr kumimoji="1" lang="ja-JP" altLang="en-US" smtClean="0"/>
              <a:t>2022/3/23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D79E31-0334-498B-B854-1F88523B2205}" type="slidenum">
              <a:rPr kumimoji="1" lang="ja-JP" altLang="en-US" smtClean="0"/>
              <a:t>‹#›</a:t>
            </a:fld>
            <a:endParaRPr kumimoji="1" lang="ja-JP" altLang="en-US"/>
          </a:p>
        </p:txBody>
      </p:sp>
    </p:spTree>
    <p:extLst>
      <p:ext uri="{BB962C8B-B14F-4D97-AF65-F5344CB8AC3E}">
        <p14:creationId xmlns:p14="http://schemas.microsoft.com/office/powerpoint/2010/main" val="258797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B7ACFC9-00A9-44D4-A069-7C960853AEB1}" type="datetimeFigureOut">
              <a:rPr kumimoji="1" lang="ja-JP" altLang="en-US" smtClean="0"/>
              <a:t>2022/3/23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D79E31-0334-498B-B854-1F88523B2205}" type="slidenum">
              <a:rPr kumimoji="1" lang="ja-JP" altLang="en-US" smtClean="0"/>
              <a:t>‹#›</a:t>
            </a:fld>
            <a:endParaRPr kumimoji="1" lang="ja-JP" altLang="en-US"/>
          </a:p>
        </p:txBody>
      </p:sp>
    </p:spTree>
    <p:extLst>
      <p:ext uri="{BB962C8B-B14F-4D97-AF65-F5344CB8AC3E}">
        <p14:creationId xmlns:p14="http://schemas.microsoft.com/office/powerpoint/2010/main" val="1504079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B7ACFC9-00A9-44D4-A069-7C960853AEB1}" type="datetimeFigureOut">
              <a:rPr kumimoji="1" lang="ja-JP" altLang="en-US" smtClean="0"/>
              <a:t>2022/3/23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D79E31-0334-498B-B854-1F88523B2205}" type="slidenum">
              <a:rPr kumimoji="1" lang="ja-JP" altLang="en-US" smtClean="0"/>
              <a:t>‹#›</a:t>
            </a:fld>
            <a:endParaRPr kumimoji="1" lang="ja-JP" altLang="en-US"/>
          </a:p>
        </p:txBody>
      </p:sp>
    </p:spTree>
    <p:extLst>
      <p:ext uri="{BB962C8B-B14F-4D97-AF65-F5344CB8AC3E}">
        <p14:creationId xmlns:p14="http://schemas.microsoft.com/office/powerpoint/2010/main" val="1968303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B7ACFC9-00A9-44D4-A069-7C960853AEB1}" type="datetimeFigureOut">
              <a:rPr kumimoji="1" lang="ja-JP" altLang="en-US" smtClean="0"/>
              <a:t>2022/3/23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D79E31-0334-498B-B854-1F88523B2205}" type="slidenum">
              <a:rPr kumimoji="1" lang="ja-JP" altLang="en-US" smtClean="0"/>
              <a:t>‹#›</a:t>
            </a:fld>
            <a:endParaRPr kumimoji="1" lang="ja-JP" altLang="en-US"/>
          </a:p>
        </p:txBody>
      </p:sp>
    </p:spTree>
    <p:extLst>
      <p:ext uri="{BB962C8B-B14F-4D97-AF65-F5344CB8AC3E}">
        <p14:creationId xmlns:p14="http://schemas.microsoft.com/office/powerpoint/2010/main" val="2258121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B7ACFC9-00A9-44D4-A069-7C960853AEB1}" type="datetimeFigureOut">
              <a:rPr kumimoji="1" lang="ja-JP" altLang="en-US" smtClean="0"/>
              <a:t>2022/3/23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8D79E31-0334-498B-B854-1F88523B2205}" type="slidenum">
              <a:rPr kumimoji="1" lang="ja-JP" altLang="en-US" smtClean="0"/>
              <a:t>‹#›</a:t>
            </a:fld>
            <a:endParaRPr kumimoji="1" lang="ja-JP" altLang="en-US"/>
          </a:p>
        </p:txBody>
      </p:sp>
    </p:spTree>
    <p:extLst>
      <p:ext uri="{BB962C8B-B14F-4D97-AF65-F5344CB8AC3E}">
        <p14:creationId xmlns:p14="http://schemas.microsoft.com/office/powerpoint/2010/main" val="2842107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B7ACFC9-00A9-44D4-A069-7C960853AEB1}" type="datetimeFigureOut">
              <a:rPr kumimoji="1" lang="ja-JP" altLang="en-US" smtClean="0"/>
              <a:t>2022/3/23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8D79E31-0334-498B-B854-1F88523B2205}" type="slidenum">
              <a:rPr kumimoji="1" lang="ja-JP" altLang="en-US" smtClean="0"/>
              <a:t>‹#›</a:t>
            </a:fld>
            <a:endParaRPr kumimoji="1" lang="ja-JP" altLang="en-US"/>
          </a:p>
        </p:txBody>
      </p:sp>
    </p:spTree>
    <p:extLst>
      <p:ext uri="{BB962C8B-B14F-4D97-AF65-F5344CB8AC3E}">
        <p14:creationId xmlns:p14="http://schemas.microsoft.com/office/powerpoint/2010/main" val="1840006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B7ACFC9-00A9-44D4-A069-7C960853AEB1}" type="datetimeFigureOut">
              <a:rPr kumimoji="1" lang="ja-JP" altLang="en-US" smtClean="0"/>
              <a:t>2022/3/23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8D79E31-0334-498B-B854-1F88523B2205}" type="slidenum">
              <a:rPr kumimoji="1" lang="ja-JP" altLang="en-US" smtClean="0"/>
              <a:t>‹#›</a:t>
            </a:fld>
            <a:endParaRPr kumimoji="1" lang="ja-JP" altLang="en-US"/>
          </a:p>
        </p:txBody>
      </p:sp>
    </p:spTree>
    <p:extLst>
      <p:ext uri="{BB962C8B-B14F-4D97-AF65-F5344CB8AC3E}">
        <p14:creationId xmlns:p14="http://schemas.microsoft.com/office/powerpoint/2010/main" val="2109487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7ACFC9-00A9-44D4-A069-7C960853AEB1}" type="datetimeFigureOut">
              <a:rPr kumimoji="1" lang="ja-JP" altLang="en-US" smtClean="0"/>
              <a:t>2022/3/23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8D79E31-0334-498B-B854-1F88523B2205}" type="slidenum">
              <a:rPr kumimoji="1" lang="ja-JP" altLang="en-US" smtClean="0"/>
              <a:t>‹#›</a:t>
            </a:fld>
            <a:endParaRPr kumimoji="1" lang="ja-JP" altLang="en-US"/>
          </a:p>
        </p:txBody>
      </p:sp>
    </p:spTree>
    <p:extLst>
      <p:ext uri="{BB962C8B-B14F-4D97-AF65-F5344CB8AC3E}">
        <p14:creationId xmlns:p14="http://schemas.microsoft.com/office/powerpoint/2010/main" val="3433357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B7ACFC9-00A9-44D4-A069-7C960853AEB1}" type="datetimeFigureOut">
              <a:rPr kumimoji="1" lang="ja-JP" altLang="en-US" smtClean="0"/>
              <a:t>2022/3/23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8D79E31-0334-498B-B854-1F88523B2205}" type="slidenum">
              <a:rPr kumimoji="1" lang="ja-JP" altLang="en-US" smtClean="0"/>
              <a:t>‹#›</a:t>
            </a:fld>
            <a:endParaRPr kumimoji="1" lang="ja-JP" altLang="en-US"/>
          </a:p>
        </p:txBody>
      </p:sp>
    </p:spTree>
    <p:extLst>
      <p:ext uri="{BB962C8B-B14F-4D97-AF65-F5344CB8AC3E}">
        <p14:creationId xmlns:p14="http://schemas.microsoft.com/office/powerpoint/2010/main" val="2282947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B7ACFC9-00A9-44D4-A069-7C960853AEB1}" type="datetimeFigureOut">
              <a:rPr kumimoji="1" lang="ja-JP" altLang="en-US" smtClean="0"/>
              <a:t>2022/3/23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8D79E31-0334-498B-B854-1F88523B2205}" type="slidenum">
              <a:rPr kumimoji="1" lang="ja-JP" altLang="en-US" smtClean="0"/>
              <a:t>‹#›</a:t>
            </a:fld>
            <a:endParaRPr kumimoji="1" lang="ja-JP" altLang="en-US"/>
          </a:p>
        </p:txBody>
      </p:sp>
    </p:spTree>
    <p:extLst>
      <p:ext uri="{BB962C8B-B14F-4D97-AF65-F5344CB8AC3E}">
        <p14:creationId xmlns:p14="http://schemas.microsoft.com/office/powerpoint/2010/main" val="1869684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3B7ACFC9-00A9-44D4-A069-7C960853AEB1}" type="datetimeFigureOut">
              <a:rPr kumimoji="1" lang="ja-JP" altLang="en-US" smtClean="0"/>
              <a:t>2022/3/23</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8D79E31-0334-498B-B854-1F88523B2205}" type="slidenum">
              <a:rPr kumimoji="1" lang="ja-JP" altLang="en-US" smtClean="0"/>
              <a:t>‹#›</a:t>
            </a:fld>
            <a:endParaRPr kumimoji="1" lang="ja-JP" altLang="en-US"/>
          </a:p>
        </p:txBody>
      </p:sp>
    </p:spTree>
    <p:extLst>
      <p:ext uri="{BB962C8B-B14F-4D97-AF65-F5344CB8AC3E}">
        <p14:creationId xmlns:p14="http://schemas.microsoft.com/office/powerpoint/2010/main" val="33670303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ED9B889E-E342-4C30-8678-704CAD78CAEE}"/>
              </a:ext>
            </a:extLst>
          </p:cNvPr>
          <p:cNvSpPr/>
          <p:nvPr/>
        </p:nvSpPr>
        <p:spPr>
          <a:xfrm>
            <a:off x="700173" y="1981216"/>
            <a:ext cx="6180687" cy="2021296"/>
          </a:xfrm>
          <a:prstGeom prst="roundRect">
            <a:avLst>
              <a:gd name="adj" fmla="val 4981"/>
            </a:avLst>
          </a:prstGeom>
          <a:solidFill>
            <a:srgbClr val="FFDA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F0D644FE-D0D2-4351-A5CF-B0DE375D51CB}"/>
              </a:ext>
            </a:extLst>
          </p:cNvPr>
          <p:cNvSpPr txBox="1"/>
          <p:nvPr/>
        </p:nvSpPr>
        <p:spPr>
          <a:xfrm>
            <a:off x="978640" y="2298175"/>
            <a:ext cx="3214426" cy="1318759"/>
          </a:xfrm>
          <a:prstGeom prst="rect">
            <a:avLst/>
          </a:prstGeom>
          <a:noFill/>
        </p:spPr>
        <p:txBody>
          <a:bodyPr wrap="square" rtlCol="0">
            <a:spAutoFit/>
          </a:bodyPr>
          <a:lstStyle/>
          <a:p>
            <a:pPr marL="171450" indent="-171450">
              <a:lnSpc>
                <a:spcPct val="150000"/>
              </a:lnSpc>
              <a:buSzPct val="118000"/>
              <a:buBlip>
                <a:blip r:embed="rId2"/>
              </a:buBlip>
            </a:pPr>
            <a:r>
              <a:rPr kumimoji="1" lang="ja-JP" altLang="en-US" sz="1100" b="1" dirty="0">
                <a:latin typeface="BIZ UDPゴシック" panose="020B0400000000000000" pitchFamily="50" charset="-128"/>
                <a:ea typeface="BIZ UDPゴシック" panose="020B0400000000000000" pitchFamily="50" charset="-128"/>
              </a:rPr>
              <a:t>体がかなり小さいな</a:t>
            </a:r>
            <a:endParaRPr kumimoji="1" lang="en-US" altLang="ja-JP" sz="1100" b="1" dirty="0">
              <a:latin typeface="BIZ UDPゴシック" panose="020B0400000000000000" pitchFamily="50" charset="-128"/>
              <a:ea typeface="BIZ UDPゴシック" panose="020B0400000000000000" pitchFamily="50" charset="-128"/>
            </a:endParaRPr>
          </a:p>
          <a:p>
            <a:pPr marL="171450" indent="-171450">
              <a:lnSpc>
                <a:spcPct val="150000"/>
              </a:lnSpc>
              <a:buSzPct val="118000"/>
              <a:buBlip>
                <a:blip r:embed="rId2"/>
              </a:buBlip>
            </a:pPr>
            <a:r>
              <a:rPr kumimoji="1" lang="ja-JP" altLang="en-US" sz="1100" b="1" dirty="0">
                <a:latin typeface="BIZ UDPゴシック" panose="020B0400000000000000" pitchFamily="50" charset="-128"/>
                <a:ea typeface="BIZ UDPゴシック" panose="020B0400000000000000" pitchFamily="50" charset="-128"/>
              </a:rPr>
              <a:t>髪や服装が不潔な感じがする</a:t>
            </a:r>
            <a:endParaRPr kumimoji="1" lang="en-US" altLang="ja-JP" sz="1100" b="1" dirty="0">
              <a:latin typeface="BIZ UDPゴシック" panose="020B0400000000000000" pitchFamily="50" charset="-128"/>
              <a:ea typeface="BIZ UDPゴシック" panose="020B0400000000000000" pitchFamily="50" charset="-128"/>
            </a:endParaRPr>
          </a:p>
          <a:p>
            <a:pPr marL="171450" indent="-171450">
              <a:lnSpc>
                <a:spcPct val="150000"/>
              </a:lnSpc>
              <a:buSzPct val="118000"/>
              <a:buBlip>
                <a:blip r:embed="rId2"/>
              </a:buBlip>
            </a:pP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目をそむけるなど態度が不自然</a:t>
            </a:r>
            <a:endPar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171450" indent="-171450">
              <a:lnSpc>
                <a:spcPct val="150000"/>
              </a:lnSpc>
              <a:buSzPct val="118000"/>
              <a:buBlip>
                <a:blip r:embed="rId2"/>
              </a:buBlip>
            </a:pPr>
            <a:r>
              <a:rPr kumimoji="1" lang="ja-JP" altLang="en-US" sz="1100" b="1" dirty="0">
                <a:latin typeface="BIZ UDPゴシック" panose="020B0400000000000000" pitchFamily="50" charset="-128"/>
                <a:ea typeface="BIZ UDPゴシック" panose="020B0400000000000000" pitchFamily="50" charset="-128"/>
              </a:rPr>
              <a:t>顔や口にキズがある、前歯が欠けている</a:t>
            </a:r>
            <a:endPar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171450" marR="0" lvl="0" indent="-171450" algn="l" defTabSz="457200" rtl="0" eaLnBrk="1" fontAlgn="auto" latinLnBrk="0" hangingPunct="1">
              <a:lnSpc>
                <a:spcPct val="150000"/>
              </a:lnSpc>
              <a:spcBef>
                <a:spcPts val="0"/>
              </a:spcBef>
              <a:spcAft>
                <a:spcPts val="0"/>
              </a:spcAft>
              <a:buClrTx/>
              <a:buSzPct val="118000"/>
              <a:buBlip>
                <a:blip r:embed="rId2"/>
              </a:buBlip>
              <a:tabLst/>
              <a:defRPr/>
            </a:pP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歯みがきの習慣があまりにもできてない</a:t>
            </a:r>
            <a:endPar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696A8595-E24F-4B99-B724-DC42218FB19D}"/>
              </a:ext>
            </a:extLst>
          </p:cNvPr>
          <p:cNvSpPr/>
          <p:nvPr/>
        </p:nvSpPr>
        <p:spPr>
          <a:xfrm>
            <a:off x="0" y="0"/>
            <a:ext cx="7559675" cy="1293156"/>
          </a:xfrm>
          <a:prstGeom prst="rect">
            <a:avLst/>
          </a:prstGeom>
          <a:solidFill>
            <a:srgbClr val="00C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15"/>
          </a:p>
        </p:txBody>
      </p:sp>
      <p:sp>
        <p:nvSpPr>
          <p:cNvPr id="29" name="タイトル 1">
            <a:extLst>
              <a:ext uri="{FF2B5EF4-FFF2-40B4-BE49-F238E27FC236}">
                <a16:creationId xmlns:a16="http://schemas.microsoft.com/office/drawing/2014/main" id="{93AA763B-4E3B-431D-9054-C7A32323CBDD}"/>
              </a:ext>
            </a:extLst>
          </p:cNvPr>
          <p:cNvSpPr txBox="1">
            <a:spLocks/>
          </p:cNvSpPr>
          <p:nvPr/>
        </p:nvSpPr>
        <p:spPr>
          <a:xfrm>
            <a:off x="661662" y="116567"/>
            <a:ext cx="6291720" cy="1064959"/>
          </a:xfrm>
          <a:prstGeom prst="rect">
            <a:avLst/>
          </a:prstGeom>
          <a:ln w="63500">
            <a:noFill/>
          </a:ln>
        </p:spPr>
        <p:txBody>
          <a:bodyPr vert="horz" lIns="91440" tIns="45720" rIns="91440" bIns="45720" rtlCol="0" anchor="b">
            <a:normAutofit fontScale="97500"/>
          </a:bodyPr>
          <a:lstStyle>
            <a:lvl1pPr algn="ctr" defTabSz="755934" rtl="0" eaLnBrk="1" latinLnBrk="0" hangingPunct="1">
              <a:lnSpc>
                <a:spcPct val="90000"/>
              </a:lnSpc>
              <a:spcBef>
                <a:spcPct val="0"/>
              </a:spcBef>
              <a:buNone/>
              <a:defRPr kumimoji="1" sz="4960" kern="1200">
                <a:solidFill>
                  <a:schemeClr val="tx1"/>
                </a:solidFill>
                <a:latin typeface="+mj-lt"/>
                <a:ea typeface="+mj-ea"/>
                <a:cs typeface="+mj-cs"/>
              </a:defRPr>
            </a:lvl1pPr>
          </a:lstStyle>
          <a:p>
            <a:pPr>
              <a:lnSpc>
                <a:spcPct val="120000"/>
              </a:lnSpc>
            </a:pPr>
            <a:r>
              <a:rPr lang="ja-JP" altLang="en-US" sz="3000" b="1">
                <a:solidFill>
                  <a:schemeClr val="bg1"/>
                </a:solidFill>
                <a:effectLst>
                  <a:outerShdw blurRad="50800" dist="38100" algn="l" rotWithShape="0">
                    <a:prstClr val="black">
                      <a:alpha val="40000"/>
                    </a:prstClr>
                  </a:outerShdw>
                </a:effectLst>
                <a:latin typeface="BIZ UDPゴシック" panose="020B0400000000000000" pitchFamily="50" charset="-128"/>
                <a:ea typeface="BIZ UDPゴシック" panose="020B0400000000000000" pitchFamily="50" charset="-128"/>
              </a:rPr>
              <a:t>健やかな子育て支援のチェックリスト</a:t>
            </a:r>
            <a:br>
              <a:rPr lang="en-US" altLang="ja-JP" sz="2590">
                <a:solidFill>
                  <a:schemeClr val="bg1"/>
                </a:solidFill>
                <a:effectLst>
                  <a:outerShdw blurRad="50800" dist="38100" algn="l" rotWithShape="0">
                    <a:prstClr val="black">
                      <a:alpha val="40000"/>
                    </a:prstClr>
                  </a:outerShdw>
                </a:effectLst>
                <a:latin typeface="BIZ UDPゴシック" panose="020B0400000000000000" pitchFamily="50" charset="-128"/>
                <a:ea typeface="BIZ UDPゴシック" panose="020B0400000000000000" pitchFamily="50" charset="-128"/>
              </a:rPr>
            </a:br>
            <a:r>
              <a:rPr lang="ja-JP" altLang="en-US" sz="2400" b="1">
                <a:solidFill>
                  <a:schemeClr val="bg1"/>
                </a:solidFill>
                <a:effectLst>
                  <a:outerShdw blurRad="50800" dist="38100" algn="l" rotWithShape="0">
                    <a:prstClr val="black">
                      <a:alpha val="40000"/>
                    </a:prstClr>
                  </a:outerShdw>
                </a:effectLst>
                <a:latin typeface="BIZ UDPゴシック" panose="020B0400000000000000" pitchFamily="50" charset="-128"/>
                <a:ea typeface="BIZ UDPゴシック" panose="020B0400000000000000" pitchFamily="50" charset="-128"/>
              </a:rPr>
              <a:t>学校健診</a:t>
            </a:r>
            <a:endParaRPr lang="ja-JP" altLang="en-US" sz="2400" b="1" dirty="0">
              <a:solidFill>
                <a:schemeClr val="bg1"/>
              </a:solidFill>
              <a:effectLst>
                <a:outerShdw blurRad="50800" dist="38100" algn="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2D5A70F5-D67A-4869-B89C-4AF16AE0116A}"/>
              </a:ext>
            </a:extLst>
          </p:cNvPr>
          <p:cNvSpPr/>
          <p:nvPr/>
        </p:nvSpPr>
        <p:spPr>
          <a:xfrm>
            <a:off x="-1" y="9798049"/>
            <a:ext cx="7559675" cy="893764"/>
          </a:xfrm>
          <a:prstGeom prst="rect">
            <a:avLst/>
          </a:prstGeom>
          <a:solidFill>
            <a:srgbClr val="00C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15" dirty="0"/>
          </a:p>
        </p:txBody>
      </p:sp>
      <p:sp>
        <p:nvSpPr>
          <p:cNvPr id="40" name="字幕 2">
            <a:extLst>
              <a:ext uri="{FF2B5EF4-FFF2-40B4-BE49-F238E27FC236}">
                <a16:creationId xmlns:a16="http://schemas.microsoft.com/office/drawing/2014/main" id="{8358425A-C8D7-4772-867D-D68FBA21CA0B}"/>
              </a:ext>
            </a:extLst>
          </p:cNvPr>
          <p:cNvSpPr>
            <a:spLocks noGrp="1"/>
          </p:cNvSpPr>
          <p:nvPr>
            <p:ph type="subTitle" idx="1"/>
          </p:nvPr>
        </p:nvSpPr>
        <p:spPr>
          <a:xfrm>
            <a:off x="-2" y="9811467"/>
            <a:ext cx="7559676" cy="893764"/>
          </a:xfrm>
        </p:spPr>
        <p:txBody>
          <a:bodyPr>
            <a:normAutofit fontScale="92500" lnSpcReduction="10000"/>
          </a:bodyPr>
          <a:lstStyle/>
          <a:p>
            <a:pPr>
              <a:lnSpc>
                <a:spcPct val="110000"/>
              </a:lnSpc>
            </a:pPr>
            <a:r>
              <a:rPr lang="ja-JP" altLang="en-US" sz="2600" b="1" dirty="0">
                <a:solidFill>
                  <a:schemeClr val="bg1"/>
                </a:solidFill>
                <a:latin typeface="BIZ UDPゴシック" panose="020B0400000000000000" pitchFamily="50" charset="-128"/>
                <a:ea typeface="BIZ UDPゴシック" panose="020B0400000000000000" pitchFamily="50" charset="-128"/>
              </a:rPr>
              <a:t>公益社団法人　日本歯科医師会</a:t>
            </a:r>
            <a:endParaRPr lang="en-US" altLang="ja-JP" sz="2600" b="1" dirty="0">
              <a:solidFill>
                <a:schemeClr val="bg1"/>
              </a:solidFill>
              <a:latin typeface="BIZ UDPゴシック" panose="020B0400000000000000" pitchFamily="50" charset="-128"/>
              <a:ea typeface="BIZ UDPゴシック" panose="020B0400000000000000" pitchFamily="50" charset="-128"/>
            </a:endParaRPr>
          </a:p>
          <a:p>
            <a:r>
              <a:rPr lang="ja-JP" altLang="en-US" sz="2600" b="1" dirty="0">
                <a:solidFill>
                  <a:schemeClr val="bg1"/>
                </a:solidFill>
                <a:latin typeface="BIZ UDPゴシック" panose="020B0400000000000000" pitchFamily="50" charset="-128"/>
                <a:ea typeface="BIZ UDPゴシック" panose="020B0400000000000000" pitchFamily="50" charset="-128"/>
              </a:rPr>
              <a:t>公益社団法人　日本学校歯科医会</a:t>
            </a:r>
          </a:p>
        </p:txBody>
      </p:sp>
      <p:sp>
        <p:nvSpPr>
          <p:cNvPr id="62" name="object 2">
            <a:extLst>
              <a:ext uri="{FF2B5EF4-FFF2-40B4-BE49-F238E27FC236}">
                <a16:creationId xmlns:a16="http://schemas.microsoft.com/office/drawing/2014/main" id="{9046CBA5-7E5D-4232-8F48-370407CB1FF4}"/>
              </a:ext>
            </a:extLst>
          </p:cNvPr>
          <p:cNvSpPr/>
          <p:nvPr/>
        </p:nvSpPr>
        <p:spPr>
          <a:xfrm rot="10800000">
            <a:off x="2466483" y="4248000"/>
            <a:ext cx="2652676" cy="882069"/>
          </a:xfrm>
          <a:custGeom>
            <a:avLst/>
            <a:gdLst/>
            <a:ahLst/>
            <a:cxnLst/>
            <a:rect l="l" t="t" r="r" b="b"/>
            <a:pathLst>
              <a:path w="3157220" h="2159635">
                <a:moveTo>
                  <a:pt x="1578342" y="0"/>
                </a:moveTo>
                <a:lnTo>
                  <a:pt x="1533283" y="5386"/>
                </a:lnTo>
                <a:lnTo>
                  <a:pt x="1490284" y="21547"/>
                </a:lnTo>
                <a:lnTo>
                  <a:pt x="1451405" y="48482"/>
                </a:lnTo>
                <a:lnTo>
                  <a:pt x="63549" y="1290034"/>
                </a:lnTo>
                <a:lnTo>
                  <a:pt x="33196" y="1324024"/>
                </a:lnTo>
                <a:lnTo>
                  <a:pt x="12849" y="1361523"/>
                </a:lnTo>
                <a:lnTo>
                  <a:pt x="1964" y="1401111"/>
                </a:lnTo>
                <a:lnTo>
                  <a:pt x="0" y="1441365"/>
                </a:lnTo>
                <a:lnTo>
                  <a:pt x="6412" y="1480863"/>
                </a:lnTo>
                <a:lnTo>
                  <a:pt x="20660" y="1518185"/>
                </a:lnTo>
                <a:lnTo>
                  <a:pt x="42199" y="1551909"/>
                </a:lnTo>
                <a:lnTo>
                  <a:pt x="70488" y="1580614"/>
                </a:lnTo>
                <a:lnTo>
                  <a:pt x="104983" y="1602877"/>
                </a:lnTo>
                <a:lnTo>
                  <a:pt x="145142" y="1617277"/>
                </a:lnTo>
                <a:lnTo>
                  <a:pt x="190422" y="1622393"/>
                </a:lnTo>
                <a:lnTo>
                  <a:pt x="849552" y="1622393"/>
                </a:lnTo>
                <a:lnTo>
                  <a:pt x="849552" y="2002377"/>
                </a:lnTo>
                <a:lnTo>
                  <a:pt x="857550" y="2052010"/>
                </a:lnTo>
                <a:lnTo>
                  <a:pt x="879825" y="2095103"/>
                </a:lnTo>
                <a:lnTo>
                  <a:pt x="913798" y="2129076"/>
                </a:lnTo>
                <a:lnTo>
                  <a:pt x="956891" y="2151351"/>
                </a:lnTo>
                <a:lnTo>
                  <a:pt x="1006524" y="2159349"/>
                </a:lnTo>
                <a:lnTo>
                  <a:pt x="2150159" y="2159349"/>
                </a:lnTo>
                <a:lnTo>
                  <a:pt x="2199793" y="2151351"/>
                </a:lnTo>
                <a:lnTo>
                  <a:pt x="2242886" y="2129076"/>
                </a:lnTo>
                <a:lnTo>
                  <a:pt x="2276859" y="2095103"/>
                </a:lnTo>
                <a:lnTo>
                  <a:pt x="2299134" y="2052010"/>
                </a:lnTo>
                <a:lnTo>
                  <a:pt x="2307131" y="2002377"/>
                </a:lnTo>
                <a:lnTo>
                  <a:pt x="2307131" y="1622393"/>
                </a:lnTo>
                <a:lnTo>
                  <a:pt x="2966261" y="1622393"/>
                </a:lnTo>
                <a:lnTo>
                  <a:pt x="3011542" y="1617277"/>
                </a:lnTo>
                <a:lnTo>
                  <a:pt x="3051701" y="1602877"/>
                </a:lnTo>
                <a:lnTo>
                  <a:pt x="3086198" y="1580614"/>
                </a:lnTo>
                <a:lnTo>
                  <a:pt x="3114491" y="1551909"/>
                </a:lnTo>
                <a:lnTo>
                  <a:pt x="3136036" y="1518185"/>
                </a:lnTo>
                <a:lnTo>
                  <a:pt x="3150292" y="1480863"/>
                </a:lnTo>
                <a:lnTo>
                  <a:pt x="3156717" y="1441365"/>
                </a:lnTo>
                <a:lnTo>
                  <a:pt x="3154769" y="1401111"/>
                </a:lnTo>
                <a:lnTo>
                  <a:pt x="3143905" y="1361523"/>
                </a:lnTo>
                <a:lnTo>
                  <a:pt x="3123583" y="1324024"/>
                </a:lnTo>
                <a:lnTo>
                  <a:pt x="3093261" y="1290034"/>
                </a:lnTo>
                <a:lnTo>
                  <a:pt x="1705278" y="48482"/>
                </a:lnTo>
                <a:lnTo>
                  <a:pt x="1666400" y="21547"/>
                </a:lnTo>
                <a:lnTo>
                  <a:pt x="1623401" y="5386"/>
                </a:lnTo>
                <a:lnTo>
                  <a:pt x="1578342" y="0"/>
                </a:lnTo>
                <a:close/>
              </a:path>
            </a:pathLst>
          </a:custGeom>
          <a:gradFill>
            <a:gsLst>
              <a:gs pos="32000">
                <a:srgbClr val="FFDA65"/>
              </a:gs>
              <a:gs pos="100000">
                <a:srgbClr val="FFEEB9"/>
              </a:gs>
            </a:gsLst>
            <a:lin ang="5400000" scaled="1"/>
          </a:gradFill>
          <a:effectLst>
            <a:outerShdw blurRad="50800" dist="38100" dir="5400000" algn="t" rotWithShape="0">
              <a:prstClr val="black">
                <a:alpha val="40000"/>
              </a:prstClr>
            </a:outerShdw>
          </a:effectLst>
        </p:spPr>
        <p:txBody>
          <a:bodyPr wrap="square" lIns="0" tIns="0" rIns="0" bIns="0" rtlCol="0"/>
          <a:lstStyle/>
          <a:p>
            <a:endParaRPr/>
          </a:p>
        </p:txBody>
      </p:sp>
      <p:sp>
        <p:nvSpPr>
          <p:cNvPr id="63" name="四角形: 角を丸くする 62">
            <a:extLst>
              <a:ext uri="{FF2B5EF4-FFF2-40B4-BE49-F238E27FC236}">
                <a16:creationId xmlns:a16="http://schemas.microsoft.com/office/drawing/2014/main" id="{CA247A17-CDDA-48A1-A2DE-2863732FF7B9}"/>
              </a:ext>
            </a:extLst>
          </p:cNvPr>
          <p:cNvSpPr/>
          <p:nvPr/>
        </p:nvSpPr>
        <p:spPr>
          <a:xfrm>
            <a:off x="6022660" y="3622567"/>
            <a:ext cx="602076" cy="261619"/>
          </a:xfrm>
          <a:prstGeom prst="roundRect">
            <a:avLst>
              <a:gd name="adj" fmla="val 50000"/>
            </a:avLst>
          </a:prstGeom>
          <a:solidFill>
            <a:schemeClr val="bg1"/>
          </a:solidFill>
          <a:ln>
            <a:solidFill>
              <a:srgbClr val="00C4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rgbClr val="00C4D3"/>
                </a:solidFill>
                <a:latin typeface="BIZ UDPゴシック" panose="020B0400000000000000" pitchFamily="50" charset="-128"/>
                <a:ea typeface="BIZ UDPゴシック" panose="020B0400000000000000" pitchFamily="50" charset="-128"/>
              </a:rPr>
              <a:t>注</a:t>
            </a:r>
            <a:r>
              <a:rPr kumimoji="1" lang="en-US" altLang="ja-JP" sz="1100" dirty="0">
                <a:solidFill>
                  <a:srgbClr val="00C4D3"/>
                </a:solidFill>
                <a:latin typeface="BIZ UDPゴシック" panose="020B0400000000000000" pitchFamily="50" charset="-128"/>
                <a:ea typeface="BIZ UDPゴシック" panose="020B0400000000000000" pitchFamily="50" charset="-128"/>
              </a:rPr>
              <a:t>1</a:t>
            </a:r>
            <a:endParaRPr kumimoji="1" lang="ja-JP" altLang="en-US" sz="1100" dirty="0">
              <a:solidFill>
                <a:srgbClr val="00C4D3"/>
              </a:solidFill>
              <a:latin typeface="BIZ UDPゴシック" panose="020B0400000000000000" pitchFamily="50" charset="-128"/>
              <a:ea typeface="BIZ UDPゴシック" panose="020B0400000000000000" pitchFamily="50" charset="-128"/>
            </a:endParaRPr>
          </a:p>
        </p:txBody>
      </p:sp>
      <p:grpSp>
        <p:nvGrpSpPr>
          <p:cNvPr id="16" name="グループ化 15">
            <a:extLst>
              <a:ext uri="{FF2B5EF4-FFF2-40B4-BE49-F238E27FC236}">
                <a16:creationId xmlns:a16="http://schemas.microsoft.com/office/drawing/2014/main" id="{6A50EF21-0354-44A4-80BE-FC1649AC7B08}"/>
              </a:ext>
            </a:extLst>
          </p:cNvPr>
          <p:cNvGrpSpPr/>
          <p:nvPr/>
        </p:nvGrpSpPr>
        <p:grpSpPr>
          <a:xfrm>
            <a:off x="975647" y="5009209"/>
            <a:ext cx="5542700" cy="2095988"/>
            <a:chOff x="975647" y="5009209"/>
            <a:chExt cx="5542700" cy="2095988"/>
          </a:xfrm>
        </p:grpSpPr>
        <p:sp>
          <p:nvSpPr>
            <p:cNvPr id="61" name="object 11">
              <a:extLst>
                <a:ext uri="{FF2B5EF4-FFF2-40B4-BE49-F238E27FC236}">
                  <a16:creationId xmlns:a16="http://schemas.microsoft.com/office/drawing/2014/main" id="{3C275B2A-7863-4268-82BB-B8E8F8F2DB65}"/>
                </a:ext>
              </a:extLst>
            </p:cNvPr>
            <p:cNvSpPr/>
            <p:nvPr/>
          </p:nvSpPr>
          <p:spPr>
            <a:xfrm rot="10800000" flipH="1">
              <a:off x="975647" y="5012191"/>
              <a:ext cx="2626280" cy="1962037"/>
            </a:xfrm>
            <a:custGeom>
              <a:avLst/>
              <a:gdLst/>
              <a:ahLst/>
              <a:cxnLst/>
              <a:rect l="l" t="t" r="r" b="b"/>
              <a:pathLst>
                <a:path w="2282190" h="1704975">
                  <a:moveTo>
                    <a:pt x="1140968" y="0"/>
                  </a:moveTo>
                  <a:lnTo>
                    <a:pt x="1085684" y="982"/>
                  </a:lnTo>
                  <a:lnTo>
                    <a:pt x="1031079" y="3902"/>
                  </a:lnTo>
                  <a:lnTo>
                    <a:pt x="977214" y="8712"/>
                  </a:lnTo>
                  <a:lnTo>
                    <a:pt x="924147" y="15369"/>
                  </a:lnTo>
                  <a:lnTo>
                    <a:pt x="871940" y="23829"/>
                  </a:lnTo>
                  <a:lnTo>
                    <a:pt x="820650" y="34046"/>
                  </a:lnTo>
                  <a:lnTo>
                    <a:pt x="770339" y="45976"/>
                  </a:lnTo>
                  <a:lnTo>
                    <a:pt x="721065" y="59574"/>
                  </a:lnTo>
                  <a:lnTo>
                    <a:pt x="672890" y="74795"/>
                  </a:lnTo>
                  <a:lnTo>
                    <a:pt x="625871" y="91595"/>
                  </a:lnTo>
                  <a:lnTo>
                    <a:pt x="580070" y="109929"/>
                  </a:lnTo>
                  <a:lnTo>
                    <a:pt x="535546" y="129753"/>
                  </a:lnTo>
                  <a:lnTo>
                    <a:pt x="492358" y="151021"/>
                  </a:lnTo>
                  <a:lnTo>
                    <a:pt x="450566" y="173690"/>
                  </a:lnTo>
                  <a:lnTo>
                    <a:pt x="410231" y="197714"/>
                  </a:lnTo>
                  <a:lnTo>
                    <a:pt x="371412" y="223049"/>
                  </a:lnTo>
                  <a:lnTo>
                    <a:pt x="334168" y="249650"/>
                  </a:lnTo>
                  <a:lnTo>
                    <a:pt x="298560" y="277472"/>
                  </a:lnTo>
                  <a:lnTo>
                    <a:pt x="264647" y="306471"/>
                  </a:lnTo>
                  <a:lnTo>
                    <a:pt x="232489" y="336602"/>
                  </a:lnTo>
                  <a:lnTo>
                    <a:pt x="202145" y="367821"/>
                  </a:lnTo>
                  <a:lnTo>
                    <a:pt x="173676" y="400083"/>
                  </a:lnTo>
                  <a:lnTo>
                    <a:pt x="147141" y="433342"/>
                  </a:lnTo>
                  <a:lnTo>
                    <a:pt x="122600" y="467555"/>
                  </a:lnTo>
                  <a:lnTo>
                    <a:pt x="100112" y="502677"/>
                  </a:lnTo>
                  <a:lnTo>
                    <a:pt x="79738" y="538663"/>
                  </a:lnTo>
                  <a:lnTo>
                    <a:pt x="61538" y="575468"/>
                  </a:lnTo>
                  <a:lnTo>
                    <a:pt x="45570" y="613048"/>
                  </a:lnTo>
                  <a:lnTo>
                    <a:pt x="31894" y="651358"/>
                  </a:lnTo>
                  <a:lnTo>
                    <a:pt x="20572" y="690354"/>
                  </a:lnTo>
                  <a:lnTo>
                    <a:pt x="11661" y="729990"/>
                  </a:lnTo>
                  <a:lnTo>
                    <a:pt x="5222" y="770222"/>
                  </a:lnTo>
                  <a:lnTo>
                    <a:pt x="1315" y="811006"/>
                  </a:lnTo>
                  <a:lnTo>
                    <a:pt x="0" y="852297"/>
                  </a:lnTo>
                  <a:lnTo>
                    <a:pt x="1692" y="899146"/>
                  </a:lnTo>
                  <a:lnTo>
                    <a:pt x="6713" y="945333"/>
                  </a:lnTo>
                  <a:lnTo>
                    <a:pt x="14974" y="990792"/>
                  </a:lnTo>
                  <a:lnTo>
                    <a:pt x="26388" y="1035458"/>
                  </a:lnTo>
                  <a:lnTo>
                    <a:pt x="40867" y="1079265"/>
                  </a:lnTo>
                  <a:lnTo>
                    <a:pt x="58325" y="1122148"/>
                  </a:lnTo>
                  <a:lnTo>
                    <a:pt x="78675" y="1164042"/>
                  </a:lnTo>
                  <a:lnTo>
                    <a:pt x="101828" y="1204881"/>
                  </a:lnTo>
                  <a:lnTo>
                    <a:pt x="127698" y="1244600"/>
                  </a:lnTo>
                  <a:lnTo>
                    <a:pt x="156197" y="1283133"/>
                  </a:lnTo>
                  <a:lnTo>
                    <a:pt x="187239" y="1320416"/>
                  </a:lnTo>
                  <a:lnTo>
                    <a:pt x="220735" y="1356383"/>
                  </a:lnTo>
                  <a:lnTo>
                    <a:pt x="256599" y="1390969"/>
                  </a:lnTo>
                  <a:lnTo>
                    <a:pt x="294743" y="1424108"/>
                  </a:lnTo>
                  <a:lnTo>
                    <a:pt x="335080" y="1455735"/>
                  </a:lnTo>
                  <a:lnTo>
                    <a:pt x="377522" y="1485784"/>
                  </a:lnTo>
                  <a:lnTo>
                    <a:pt x="421983" y="1514191"/>
                  </a:lnTo>
                  <a:lnTo>
                    <a:pt x="468375" y="1540891"/>
                  </a:lnTo>
                  <a:lnTo>
                    <a:pt x="435611" y="1584874"/>
                  </a:lnTo>
                  <a:lnTo>
                    <a:pt x="398097" y="1625488"/>
                  </a:lnTo>
                  <a:lnTo>
                    <a:pt x="356129" y="1662316"/>
                  </a:lnTo>
                  <a:lnTo>
                    <a:pt x="310006" y="1694942"/>
                  </a:lnTo>
                  <a:lnTo>
                    <a:pt x="360513" y="1702171"/>
                  </a:lnTo>
                  <a:lnTo>
                    <a:pt x="412210" y="1704673"/>
                  </a:lnTo>
                  <a:lnTo>
                    <a:pt x="464812" y="1702246"/>
                  </a:lnTo>
                  <a:lnTo>
                    <a:pt x="518032" y="1694688"/>
                  </a:lnTo>
                  <a:lnTo>
                    <a:pt x="562711" y="1684311"/>
                  </a:lnTo>
                  <a:lnTo>
                    <a:pt x="605615" y="1670637"/>
                  </a:lnTo>
                  <a:lnTo>
                    <a:pt x="646638" y="1653843"/>
                  </a:lnTo>
                  <a:lnTo>
                    <a:pt x="685672" y="1634109"/>
                  </a:lnTo>
                  <a:lnTo>
                    <a:pt x="732686" y="1648505"/>
                  </a:lnTo>
                  <a:lnTo>
                    <a:pt x="780725" y="1661356"/>
                  </a:lnTo>
                  <a:lnTo>
                    <a:pt x="829733" y="1672622"/>
                  </a:lnTo>
                  <a:lnTo>
                    <a:pt x="879653" y="1682265"/>
                  </a:lnTo>
                  <a:lnTo>
                    <a:pt x="930430" y="1690243"/>
                  </a:lnTo>
                  <a:lnTo>
                    <a:pt x="982006" y="1696517"/>
                  </a:lnTo>
                  <a:lnTo>
                    <a:pt x="1034325" y="1701048"/>
                  </a:lnTo>
                  <a:lnTo>
                    <a:pt x="1087331" y="1703796"/>
                  </a:lnTo>
                  <a:lnTo>
                    <a:pt x="1140968" y="1704721"/>
                  </a:lnTo>
                  <a:lnTo>
                    <a:pt x="1196262" y="1703738"/>
                  </a:lnTo>
                  <a:lnTo>
                    <a:pt x="1250877" y="1700818"/>
                  </a:lnTo>
                  <a:lnTo>
                    <a:pt x="1304752" y="1696008"/>
                  </a:lnTo>
                  <a:lnTo>
                    <a:pt x="1357827" y="1689350"/>
                  </a:lnTo>
                  <a:lnTo>
                    <a:pt x="1410044" y="1680891"/>
                  </a:lnTo>
                  <a:lnTo>
                    <a:pt x="1461341" y="1670673"/>
                  </a:lnTo>
                  <a:lnTo>
                    <a:pt x="1511660" y="1658743"/>
                  </a:lnTo>
                  <a:lnTo>
                    <a:pt x="1560940" y="1645145"/>
                  </a:lnTo>
                  <a:lnTo>
                    <a:pt x="1609122" y="1629923"/>
                  </a:lnTo>
                  <a:lnTo>
                    <a:pt x="1656146" y="1613122"/>
                  </a:lnTo>
                  <a:lnTo>
                    <a:pt x="1701953" y="1594786"/>
                  </a:lnTo>
                  <a:lnTo>
                    <a:pt x="1746482" y="1574962"/>
                  </a:lnTo>
                  <a:lnTo>
                    <a:pt x="1789674" y="1553692"/>
                  </a:lnTo>
                  <a:lnTo>
                    <a:pt x="1831470" y="1531021"/>
                  </a:lnTo>
                  <a:lnTo>
                    <a:pt x="1871809" y="1506995"/>
                  </a:lnTo>
                  <a:lnTo>
                    <a:pt x="1910631" y="1481658"/>
                  </a:lnTo>
                  <a:lnTo>
                    <a:pt x="1947878" y="1455054"/>
                  </a:lnTo>
                  <a:lnTo>
                    <a:pt x="1983489" y="1427229"/>
                  </a:lnTo>
                  <a:lnTo>
                    <a:pt x="2017404" y="1398227"/>
                  </a:lnTo>
                  <a:lnTo>
                    <a:pt x="2049564" y="1368092"/>
                  </a:lnTo>
                  <a:lnTo>
                    <a:pt x="2079910" y="1336869"/>
                  </a:lnTo>
                  <a:lnTo>
                    <a:pt x="2108380" y="1304603"/>
                  </a:lnTo>
                  <a:lnTo>
                    <a:pt x="2134917" y="1271339"/>
                  </a:lnTo>
                  <a:lnTo>
                    <a:pt x="2159459" y="1237120"/>
                  </a:lnTo>
                  <a:lnTo>
                    <a:pt x="2181947" y="1201993"/>
                  </a:lnTo>
                  <a:lnTo>
                    <a:pt x="2202322" y="1166001"/>
                  </a:lnTo>
                  <a:lnTo>
                    <a:pt x="2220523" y="1129188"/>
                  </a:lnTo>
                  <a:lnTo>
                    <a:pt x="2236492" y="1091601"/>
                  </a:lnTo>
                  <a:lnTo>
                    <a:pt x="2250167" y="1053283"/>
                  </a:lnTo>
                  <a:lnTo>
                    <a:pt x="2261490" y="1014279"/>
                  </a:lnTo>
                  <a:lnTo>
                    <a:pt x="2270401" y="974634"/>
                  </a:lnTo>
                  <a:lnTo>
                    <a:pt x="2276840" y="934392"/>
                  </a:lnTo>
                  <a:lnTo>
                    <a:pt x="2280747" y="893598"/>
                  </a:lnTo>
                  <a:lnTo>
                    <a:pt x="2282063" y="852297"/>
                  </a:lnTo>
                  <a:lnTo>
                    <a:pt x="2280747" y="811006"/>
                  </a:lnTo>
                  <a:lnTo>
                    <a:pt x="2276840" y="770222"/>
                  </a:lnTo>
                  <a:lnTo>
                    <a:pt x="2270401" y="729990"/>
                  </a:lnTo>
                  <a:lnTo>
                    <a:pt x="2261490" y="690354"/>
                  </a:lnTo>
                  <a:lnTo>
                    <a:pt x="2250167" y="651358"/>
                  </a:lnTo>
                  <a:lnTo>
                    <a:pt x="2236492" y="613048"/>
                  </a:lnTo>
                  <a:lnTo>
                    <a:pt x="2220523" y="575468"/>
                  </a:lnTo>
                  <a:lnTo>
                    <a:pt x="2202322" y="538663"/>
                  </a:lnTo>
                  <a:lnTo>
                    <a:pt x="2181947" y="502677"/>
                  </a:lnTo>
                  <a:lnTo>
                    <a:pt x="2159459" y="467555"/>
                  </a:lnTo>
                  <a:lnTo>
                    <a:pt x="2134917" y="433342"/>
                  </a:lnTo>
                  <a:lnTo>
                    <a:pt x="2108380" y="400083"/>
                  </a:lnTo>
                  <a:lnTo>
                    <a:pt x="2079910" y="367821"/>
                  </a:lnTo>
                  <a:lnTo>
                    <a:pt x="2049564" y="336602"/>
                  </a:lnTo>
                  <a:lnTo>
                    <a:pt x="2017404" y="306471"/>
                  </a:lnTo>
                  <a:lnTo>
                    <a:pt x="1983489" y="277472"/>
                  </a:lnTo>
                  <a:lnTo>
                    <a:pt x="1947878" y="249650"/>
                  </a:lnTo>
                  <a:lnTo>
                    <a:pt x="1910631" y="223049"/>
                  </a:lnTo>
                  <a:lnTo>
                    <a:pt x="1871809" y="197714"/>
                  </a:lnTo>
                  <a:lnTo>
                    <a:pt x="1831470" y="173690"/>
                  </a:lnTo>
                  <a:lnTo>
                    <a:pt x="1789674" y="151021"/>
                  </a:lnTo>
                  <a:lnTo>
                    <a:pt x="1746482" y="129753"/>
                  </a:lnTo>
                  <a:lnTo>
                    <a:pt x="1701953" y="109929"/>
                  </a:lnTo>
                  <a:lnTo>
                    <a:pt x="1656146" y="91595"/>
                  </a:lnTo>
                  <a:lnTo>
                    <a:pt x="1609122" y="74795"/>
                  </a:lnTo>
                  <a:lnTo>
                    <a:pt x="1560940" y="59574"/>
                  </a:lnTo>
                  <a:lnTo>
                    <a:pt x="1511660" y="45976"/>
                  </a:lnTo>
                  <a:lnTo>
                    <a:pt x="1461341" y="34046"/>
                  </a:lnTo>
                  <a:lnTo>
                    <a:pt x="1410044" y="23829"/>
                  </a:lnTo>
                  <a:lnTo>
                    <a:pt x="1357827" y="15369"/>
                  </a:lnTo>
                  <a:lnTo>
                    <a:pt x="1304752" y="8712"/>
                  </a:lnTo>
                  <a:lnTo>
                    <a:pt x="1250877" y="3902"/>
                  </a:lnTo>
                  <a:lnTo>
                    <a:pt x="1196262" y="982"/>
                  </a:lnTo>
                  <a:lnTo>
                    <a:pt x="1140968" y="0"/>
                  </a:lnTo>
                  <a:close/>
                </a:path>
              </a:pathLst>
            </a:custGeom>
            <a:solidFill>
              <a:schemeClr val="bg1"/>
            </a:solidFill>
            <a:ln>
              <a:solidFill>
                <a:schemeClr val="bg1">
                  <a:lumMod val="75000"/>
                </a:schemeClr>
              </a:solidFill>
            </a:ln>
          </p:spPr>
          <p:txBody>
            <a:bodyPr wrap="square" lIns="0" tIns="0" rIns="0" bIns="0" rtlCol="0"/>
            <a:lstStyle/>
            <a:p>
              <a:endParaRPr/>
            </a:p>
          </p:txBody>
        </p:sp>
        <p:sp>
          <p:nvSpPr>
            <p:cNvPr id="60" name="object 11">
              <a:extLst>
                <a:ext uri="{FF2B5EF4-FFF2-40B4-BE49-F238E27FC236}">
                  <a16:creationId xmlns:a16="http://schemas.microsoft.com/office/drawing/2014/main" id="{05CE4293-5959-4DCF-92FD-6B40941B6ED0}"/>
                </a:ext>
              </a:extLst>
            </p:cNvPr>
            <p:cNvSpPr/>
            <p:nvPr/>
          </p:nvSpPr>
          <p:spPr>
            <a:xfrm rot="10800000">
              <a:off x="3892067" y="5009209"/>
              <a:ext cx="2626280" cy="1962037"/>
            </a:xfrm>
            <a:custGeom>
              <a:avLst/>
              <a:gdLst/>
              <a:ahLst/>
              <a:cxnLst/>
              <a:rect l="l" t="t" r="r" b="b"/>
              <a:pathLst>
                <a:path w="2282190" h="1704975">
                  <a:moveTo>
                    <a:pt x="1140968" y="0"/>
                  </a:moveTo>
                  <a:lnTo>
                    <a:pt x="1085684" y="982"/>
                  </a:lnTo>
                  <a:lnTo>
                    <a:pt x="1031079" y="3902"/>
                  </a:lnTo>
                  <a:lnTo>
                    <a:pt x="977214" y="8712"/>
                  </a:lnTo>
                  <a:lnTo>
                    <a:pt x="924147" y="15369"/>
                  </a:lnTo>
                  <a:lnTo>
                    <a:pt x="871940" y="23829"/>
                  </a:lnTo>
                  <a:lnTo>
                    <a:pt x="820650" y="34046"/>
                  </a:lnTo>
                  <a:lnTo>
                    <a:pt x="770339" y="45976"/>
                  </a:lnTo>
                  <a:lnTo>
                    <a:pt x="721065" y="59574"/>
                  </a:lnTo>
                  <a:lnTo>
                    <a:pt x="672890" y="74795"/>
                  </a:lnTo>
                  <a:lnTo>
                    <a:pt x="625871" y="91595"/>
                  </a:lnTo>
                  <a:lnTo>
                    <a:pt x="580070" y="109929"/>
                  </a:lnTo>
                  <a:lnTo>
                    <a:pt x="535546" y="129753"/>
                  </a:lnTo>
                  <a:lnTo>
                    <a:pt x="492358" y="151021"/>
                  </a:lnTo>
                  <a:lnTo>
                    <a:pt x="450566" y="173690"/>
                  </a:lnTo>
                  <a:lnTo>
                    <a:pt x="410231" y="197714"/>
                  </a:lnTo>
                  <a:lnTo>
                    <a:pt x="371412" y="223049"/>
                  </a:lnTo>
                  <a:lnTo>
                    <a:pt x="334168" y="249650"/>
                  </a:lnTo>
                  <a:lnTo>
                    <a:pt x="298560" y="277472"/>
                  </a:lnTo>
                  <a:lnTo>
                    <a:pt x="264647" y="306471"/>
                  </a:lnTo>
                  <a:lnTo>
                    <a:pt x="232489" y="336602"/>
                  </a:lnTo>
                  <a:lnTo>
                    <a:pt x="202145" y="367821"/>
                  </a:lnTo>
                  <a:lnTo>
                    <a:pt x="173676" y="400083"/>
                  </a:lnTo>
                  <a:lnTo>
                    <a:pt x="147141" y="433342"/>
                  </a:lnTo>
                  <a:lnTo>
                    <a:pt x="122600" y="467555"/>
                  </a:lnTo>
                  <a:lnTo>
                    <a:pt x="100112" y="502677"/>
                  </a:lnTo>
                  <a:lnTo>
                    <a:pt x="79738" y="538663"/>
                  </a:lnTo>
                  <a:lnTo>
                    <a:pt x="61538" y="575468"/>
                  </a:lnTo>
                  <a:lnTo>
                    <a:pt x="45570" y="613048"/>
                  </a:lnTo>
                  <a:lnTo>
                    <a:pt x="31894" y="651358"/>
                  </a:lnTo>
                  <a:lnTo>
                    <a:pt x="20572" y="690354"/>
                  </a:lnTo>
                  <a:lnTo>
                    <a:pt x="11661" y="729990"/>
                  </a:lnTo>
                  <a:lnTo>
                    <a:pt x="5222" y="770222"/>
                  </a:lnTo>
                  <a:lnTo>
                    <a:pt x="1315" y="811006"/>
                  </a:lnTo>
                  <a:lnTo>
                    <a:pt x="0" y="852297"/>
                  </a:lnTo>
                  <a:lnTo>
                    <a:pt x="1692" y="899146"/>
                  </a:lnTo>
                  <a:lnTo>
                    <a:pt x="6713" y="945333"/>
                  </a:lnTo>
                  <a:lnTo>
                    <a:pt x="14974" y="990792"/>
                  </a:lnTo>
                  <a:lnTo>
                    <a:pt x="26388" y="1035458"/>
                  </a:lnTo>
                  <a:lnTo>
                    <a:pt x="40867" y="1079265"/>
                  </a:lnTo>
                  <a:lnTo>
                    <a:pt x="58325" y="1122148"/>
                  </a:lnTo>
                  <a:lnTo>
                    <a:pt x="78675" y="1164042"/>
                  </a:lnTo>
                  <a:lnTo>
                    <a:pt x="101828" y="1204881"/>
                  </a:lnTo>
                  <a:lnTo>
                    <a:pt x="127698" y="1244600"/>
                  </a:lnTo>
                  <a:lnTo>
                    <a:pt x="156197" y="1283133"/>
                  </a:lnTo>
                  <a:lnTo>
                    <a:pt x="187239" y="1320416"/>
                  </a:lnTo>
                  <a:lnTo>
                    <a:pt x="220735" y="1356383"/>
                  </a:lnTo>
                  <a:lnTo>
                    <a:pt x="256599" y="1390969"/>
                  </a:lnTo>
                  <a:lnTo>
                    <a:pt x="294743" y="1424108"/>
                  </a:lnTo>
                  <a:lnTo>
                    <a:pt x="335080" y="1455735"/>
                  </a:lnTo>
                  <a:lnTo>
                    <a:pt x="377522" y="1485784"/>
                  </a:lnTo>
                  <a:lnTo>
                    <a:pt x="421983" y="1514191"/>
                  </a:lnTo>
                  <a:lnTo>
                    <a:pt x="468375" y="1540891"/>
                  </a:lnTo>
                  <a:lnTo>
                    <a:pt x="435611" y="1584874"/>
                  </a:lnTo>
                  <a:lnTo>
                    <a:pt x="398097" y="1625488"/>
                  </a:lnTo>
                  <a:lnTo>
                    <a:pt x="356129" y="1662316"/>
                  </a:lnTo>
                  <a:lnTo>
                    <a:pt x="310006" y="1694942"/>
                  </a:lnTo>
                  <a:lnTo>
                    <a:pt x="360513" y="1702171"/>
                  </a:lnTo>
                  <a:lnTo>
                    <a:pt x="412210" y="1704673"/>
                  </a:lnTo>
                  <a:lnTo>
                    <a:pt x="464812" y="1702246"/>
                  </a:lnTo>
                  <a:lnTo>
                    <a:pt x="518032" y="1694688"/>
                  </a:lnTo>
                  <a:lnTo>
                    <a:pt x="562711" y="1684311"/>
                  </a:lnTo>
                  <a:lnTo>
                    <a:pt x="605615" y="1670637"/>
                  </a:lnTo>
                  <a:lnTo>
                    <a:pt x="646638" y="1653843"/>
                  </a:lnTo>
                  <a:lnTo>
                    <a:pt x="685672" y="1634109"/>
                  </a:lnTo>
                  <a:lnTo>
                    <a:pt x="732686" y="1648505"/>
                  </a:lnTo>
                  <a:lnTo>
                    <a:pt x="780725" y="1661356"/>
                  </a:lnTo>
                  <a:lnTo>
                    <a:pt x="829733" y="1672622"/>
                  </a:lnTo>
                  <a:lnTo>
                    <a:pt x="879653" y="1682265"/>
                  </a:lnTo>
                  <a:lnTo>
                    <a:pt x="930430" y="1690243"/>
                  </a:lnTo>
                  <a:lnTo>
                    <a:pt x="982006" y="1696517"/>
                  </a:lnTo>
                  <a:lnTo>
                    <a:pt x="1034325" y="1701048"/>
                  </a:lnTo>
                  <a:lnTo>
                    <a:pt x="1087331" y="1703796"/>
                  </a:lnTo>
                  <a:lnTo>
                    <a:pt x="1140968" y="1704721"/>
                  </a:lnTo>
                  <a:lnTo>
                    <a:pt x="1196262" y="1703738"/>
                  </a:lnTo>
                  <a:lnTo>
                    <a:pt x="1250877" y="1700818"/>
                  </a:lnTo>
                  <a:lnTo>
                    <a:pt x="1304752" y="1696008"/>
                  </a:lnTo>
                  <a:lnTo>
                    <a:pt x="1357827" y="1689350"/>
                  </a:lnTo>
                  <a:lnTo>
                    <a:pt x="1410044" y="1680891"/>
                  </a:lnTo>
                  <a:lnTo>
                    <a:pt x="1461341" y="1670673"/>
                  </a:lnTo>
                  <a:lnTo>
                    <a:pt x="1511660" y="1658743"/>
                  </a:lnTo>
                  <a:lnTo>
                    <a:pt x="1560940" y="1645145"/>
                  </a:lnTo>
                  <a:lnTo>
                    <a:pt x="1609122" y="1629923"/>
                  </a:lnTo>
                  <a:lnTo>
                    <a:pt x="1656146" y="1613122"/>
                  </a:lnTo>
                  <a:lnTo>
                    <a:pt x="1701953" y="1594786"/>
                  </a:lnTo>
                  <a:lnTo>
                    <a:pt x="1746482" y="1574962"/>
                  </a:lnTo>
                  <a:lnTo>
                    <a:pt x="1789674" y="1553692"/>
                  </a:lnTo>
                  <a:lnTo>
                    <a:pt x="1831470" y="1531021"/>
                  </a:lnTo>
                  <a:lnTo>
                    <a:pt x="1871809" y="1506995"/>
                  </a:lnTo>
                  <a:lnTo>
                    <a:pt x="1910631" y="1481658"/>
                  </a:lnTo>
                  <a:lnTo>
                    <a:pt x="1947878" y="1455054"/>
                  </a:lnTo>
                  <a:lnTo>
                    <a:pt x="1983489" y="1427229"/>
                  </a:lnTo>
                  <a:lnTo>
                    <a:pt x="2017404" y="1398227"/>
                  </a:lnTo>
                  <a:lnTo>
                    <a:pt x="2049564" y="1368092"/>
                  </a:lnTo>
                  <a:lnTo>
                    <a:pt x="2079910" y="1336869"/>
                  </a:lnTo>
                  <a:lnTo>
                    <a:pt x="2108380" y="1304603"/>
                  </a:lnTo>
                  <a:lnTo>
                    <a:pt x="2134917" y="1271339"/>
                  </a:lnTo>
                  <a:lnTo>
                    <a:pt x="2159459" y="1237120"/>
                  </a:lnTo>
                  <a:lnTo>
                    <a:pt x="2181947" y="1201993"/>
                  </a:lnTo>
                  <a:lnTo>
                    <a:pt x="2202322" y="1166001"/>
                  </a:lnTo>
                  <a:lnTo>
                    <a:pt x="2220523" y="1129188"/>
                  </a:lnTo>
                  <a:lnTo>
                    <a:pt x="2236492" y="1091601"/>
                  </a:lnTo>
                  <a:lnTo>
                    <a:pt x="2250167" y="1053283"/>
                  </a:lnTo>
                  <a:lnTo>
                    <a:pt x="2261490" y="1014279"/>
                  </a:lnTo>
                  <a:lnTo>
                    <a:pt x="2270401" y="974634"/>
                  </a:lnTo>
                  <a:lnTo>
                    <a:pt x="2276840" y="934392"/>
                  </a:lnTo>
                  <a:lnTo>
                    <a:pt x="2280747" y="893598"/>
                  </a:lnTo>
                  <a:lnTo>
                    <a:pt x="2282063" y="852297"/>
                  </a:lnTo>
                  <a:lnTo>
                    <a:pt x="2280747" y="811006"/>
                  </a:lnTo>
                  <a:lnTo>
                    <a:pt x="2276840" y="770222"/>
                  </a:lnTo>
                  <a:lnTo>
                    <a:pt x="2270401" y="729990"/>
                  </a:lnTo>
                  <a:lnTo>
                    <a:pt x="2261490" y="690354"/>
                  </a:lnTo>
                  <a:lnTo>
                    <a:pt x="2250167" y="651358"/>
                  </a:lnTo>
                  <a:lnTo>
                    <a:pt x="2236492" y="613048"/>
                  </a:lnTo>
                  <a:lnTo>
                    <a:pt x="2220523" y="575468"/>
                  </a:lnTo>
                  <a:lnTo>
                    <a:pt x="2202322" y="538663"/>
                  </a:lnTo>
                  <a:lnTo>
                    <a:pt x="2181947" y="502677"/>
                  </a:lnTo>
                  <a:lnTo>
                    <a:pt x="2159459" y="467555"/>
                  </a:lnTo>
                  <a:lnTo>
                    <a:pt x="2134917" y="433342"/>
                  </a:lnTo>
                  <a:lnTo>
                    <a:pt x="2108380" y="400083"/>
                  </a:lnTo>
                  <a:lnTo>
                    <a:pt x="2079910" y="367821"/>
                  </a:lnTo>
                  <a:lnTo>
                    <a:pt x="2049564" y="336602"/>
                  </a:lnTo>
                  <a:lnTo>
                    <a:pt x="2017404" y="306471"/>
                  </a:lnTo>
                  <a:lnTo>
                    <a:pt x="1983489" y="277472"/>
                  </a:lnTo>
                  <a:lnTo>
                    <a:pt x="1947878" y="249650"/>
                  </a:lnTo>
                  <a:lnTo>
                    <a:pt x="1910631" y="223049"/>
                  </a:lnTo>
                  <a:lnTo>
                    <a:pt x="1871809" y="197714"/>
                  </a:lnTo>
                  <a:lnTo>
                    <a:pt x="1831470" y="173690"/>
                  </a:lnTo>
                  <a:lnTo>
                    <a:pt x="1789674" y="151021"/>
                  </a:lnTo>
                  <a:lnTo>
                    <a:pt x="1746482" y="129753"/>
                  </a:lnTo>
                  <a:lnTo>
                    <a:pt x="1701953" y="109929"/>
                  </a:lnTo>
                  <a:lnTo>
                    <a:pt x="1656146" y="91595"/>
                  </a:lnTo>
                  <a:lnTo>
                    <a:pt x="1609122" y="74795"/>
                  </a:lnTo>
                  <a:lnTo>
                    <a:pt x="1560940" y="59574"/>
                  </a:lnTo>
                  <a:lnTo>
                    <a:pt x="1511660" y="45976"/>
                  </a:lnTo>
                  <a:lnTo>
                    <a:pt x="1461341" y="34046"/>
                  </a:lnTo>
                  <a:lnTo>
                    <a:pt x="1410044" y="23829"/>
                  </a:lnTo>
                  <a:lnTo>
                    <a:pt x="1357827" y="15369"/>
                  </a:lnTo>
                  <a:lnTo>
                    <a:pt x="1304752" y="8712"/>
                  </a:lnTo>
                  <a:lnTo>
                    <a:pt x="1250877" y="3902"/>
                  </a:lnTo>
                  <a:lnTo>
                    <a:pt x="1196262" y="982"/>
                  </a:lnTo>
                  <a:lnTo>
                    <a:pt x="1140968" y="0"/>
                  </a:lnTo>
                  <a:close/>
                </a:path>
              </a:pathLst>
            </a:custGeom>
            <a:solidFill>
              <a:schemeClr val="bg1"/>
            </a:solidFill>
            <a:ln>
              <a:solidFill>
                <a:schemeClr val="bg1">
                  <a:lumMod val="75000"/>
                </a:schemeClr>
              </a:solidFill>
            </a:ln>
          </p:spPr>
          <p:txBody>
            <a:bodyPr wrap="square" lIns="0" tIns="0" rIns="0" bIns="0" rtlCol="0"/>
            <a:lstStyle/>
            <a:p>
              <a:endParaRPr/>
            </a:p>
          </p:txBody>
        </p:sp>
        <p:sp>
          <p:nvSpPr>
            <p:cNvPr id="30" name="テキスト ボックス 29">
              <a:extLst>
                <a:ext uri="{FF2B5EF4-FFF2-40B4-BE49-F238E27FC236}">
                  <a16:creationId xmlns:a16="http://schemas.microsoft.com/office/drawing/2014/main" id="{C9B9D766-AB2A-4FC0-A623-97F19B791216}"/>
                </a:ext>
              </a:extLst>
            </p:cNvPr>
            <p:cNvSpPr txBox="1"/>
            <p:nvPr/>
          </p:nvSpPr>
          <p:spPr>
            <a:xfrm>
              <a:off x="1343990" y="5475286"/>
              <a:ext cx="2019833" cy="1064843"/>
            </a:xfrm>
            <a:prstGeom prst="rect">
              <a:avLst/>
            </a:prstGeom>
            <a:noFill/>
          </p:spPr>
          <p:txBody>
            <a:bodyPr wrap="square" rtlCol="0">
              <a:spAutoFit/>
            </a:bodyPr>
            <a:lstStyle/>
            <a:p>
              <a:pPr>
                <a:lnSpc>
                  <a:spcPct val="150000"/>
                </a:lnSpc>
              </a:pPr>
              <a:r>
                <a:rPr kumimoji="1" lang="ja-JP" altLang="en-US" sz="1100" b="1" dirty="0">
                  <a:latin typeface="BIZ UDPゴシック" panose="020B0400000000000000" pitchFamily="50" charset="-128"/>
                  <a:ea typeface="BIZ UDPゴシック" panose="020B0400000000000000" pitchFamily="50" charset="-128"/>
                </a:rPr>
                <a:t>〇〇さんは、去年も未処置の</a:t>
              </a:r>
              <a:endParaRPr kumimoji="1" lang="en-US" altLang="ja-JP" sz="1100" b="1"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100" b="1" dirty="0">
                  <a:latin typeface="BIZ UDPゴシック" panose="020B0400000000000000" pitchFamily="50" charset="-128"/>
                  <a:ea typeface="BIZ UDPゴシック" panose="020B0400000000000000" pitchFamily="50" charset="-128"/>
                </a:rPr>
                <a:t>むし歯がありましたが、</a:t>
              </a:r>
              <a:endParaRPr kumimoji="1" lang="en-US" altLang="ja-JP" sz="1100" b="1"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100" b="1" dirty="0">
                  <a:latin typeface="BIZ UDPゴシック" panose="020B0400000000000000" pitchFamily="50" charset="-128"/>
                  <a:ea typeface="BIZ UDPゴシック" panose="020B0400000000000000" pitchFamily="50" charset="-128"/>
                </a:rPr>
                <a:t>治療のお知らせを出した後に</a:t>
              </a:r>
              <a:endParaRPr kumimoji="1" lang="en-US" altLang="ja-JP" sz="1100" b="1"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100" b="1" dirty="0">
                  <a:latin typeface="BIZ UDPゴシック" panose="020B0400000000000000" pitchFamily="50" charset="-128"/>
                  <a:ea typeface="BIZ UDPゴシック" panose="020B0400000000000000" pitchFamily="50" charset="-128"/>
                </a:rPr>
                <a:t>治療を受けましたか？</a:t>
              </a:r>
              <a:endParaRPr kumimoji="1" lang="en-US" altLang="ja-JP" sz="1100" b="1" dirty="0">
                <a:latin typeface="BIZ UDPゴシック" panose="020B0400000000000000" pitchFamily="50" charset="-128"/>
                <a:ea typeface="BIZ UDPゴシック" panose="020B0400000000000000" pitchFamily="50" charset="-128"/>
              </a:endParaRPr>
            </a:p>
          </p:txBody>
        </p:sp>
        <p:sp>
          <p:nvSpPr>
            <p:cNvPr id="57" name="テキスト ボックス 56">
              <a:extLst>
                <a:ext uri="{FF2B5EF4-FFF2-40B4-BE49-F238E27FC236}">
                  <a16:creationId xmlns:a16="http://schemas.microsoft.com/office/drawing/2014/main" id="{96ACCA51-51E8-4C23-B9BC-A5646BEED744}"/>
                </a:ext>
              </a:extLst>
            </p:cNvPr>
            <p:cNvSpPr txBox="1"/>
            <p:nvPr/>
          </p:nvSpPr>
          <p:spPr>
            <a:xfrm>
              <a:off x="4159557" y="5431987"/>
              <a:ext cx="2261060" cy="1064843"/>
            </a:xfrm>
            <a:prstGeom prst="rect">
              <a:avLst/>
            </a:prstGeom>
            <a:noFill/>
          </p:spPr>
          <p:txBody>
            <a:bodyPr wrap="square" rtlCol="0">
              <a:spAutoFit/>
            </a:bodyPr>
            <a:lstStyle/>
            <a:p>
              <a:pPr>
                <a:lnSpc>
                  <a:spcPct val="150000"/>
                </a:lnSpc>
              </a:pPr>
              <a:r>
                <a:rPr kumimoji="1" lang="ja-JP" altLang="en-US" sz="1100" b="1" dirty="0">
                  <a:latin typeface="BIZ UDPゴシック" panose="020B0400000000000000" pitchFamily="50" charset="-128"/>
                  <a:ea typeface="BIZ UDPゴシック" panose="020B0400000000000000" pitchFamily="50" charset="-128"/>
                </a:rPr>
                <a:t>治療のお知らせを出したのです</a:t>
              </a:r>
              <a:endParaRPr kumimoji="1" lang="en-US" altLang="ja-JP" sz="1100" b="1"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100" b="1" dirty="0">
                  <a:latin typeface="BIZ UDPゴシック" panose="020B0400000000000000" pitchFamily="50" charset="-128"/>
                  <a:ea typeface="BIZ UDPゴシック" panose="020B0400000000000000" pitchFamily="50" charset="-128"/>
                </a:rPr>
                <a:t>が、返事は返ってきていません。</a:t>
              </a:r>
              <a:endParaRPr kumimoji="1" lang="en-US" altLang="ja-JP" sz="1100" b="1"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100" b="1" dirty="0">
                  <a:latin typeface="BIZ UDPゴシック" panose="020B0400000000000000" pitchFamily="50" charset="-128"/>
                  <a:ea typeface="BIZ UDPゴシック" panose="020B0400000000000000" pitchFamily="50" charset="-128"/>
                </a:rPr>
                <a:t>養育者は子どもへの関心が</a:t>
              </a:r>
              <a:endParaRPr kumimoji="1" lang="en-US" altLang="ja-JP" sz="1100" b="1"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100" b="1" dirty="0">
                  <a:latin typeface="BIZ UDPゴシック" panose="020B0400000000000000" pitchFamily="50" charset="-128"/>
                  <a:ea typeface="BIZ UDPゴシック" panose="020B0400000000000000" pitchFamily="50" charset="-128"/>
                </a:rPr>
                <a:t>薄いようです。</a:t>
              </a:r>
              <a:endParaRPr kumimoji="1" lang="en-US" altLang="ja-JP" sz="1100" b="1" dirty="0">
                <a:latin typeface="BIZ UDPゴシック" panose="020B0400000000000000" pitchFamily="50" charset="-128"/>
                <a:ea typeface="BIZ UDPゴシック" panose="020B0400000000000000" pitchFamily="50" charset="-128"/>
              </a:endParaRPr>
            </a:p>
          </p:txBody>
        </p:sp>
        <p:sp>
          <p:nvSpPr>
            <p:cNvPr id="64" name="四角形: 角を丸くする 63">
              <a:extLst>
                <a:ext uri="{FF2B5EF4-FFF2-40B4-BE49-F238E27FC236}">
                  <a16:creationId xmlns:a16="http://schemas.microsoft.com/office/drawing/2014/main" id="{1264850E-3F46-406D-9D38-8F8430312F6B}"/>
                </a:ext>
              </a:extLst>
            </p:cNvPr>
            <p:cNvSpPr/>
            <p:nvPr/>
          </p:nvSpPr>
          <p:spPr>
            <a:xfrm>
              <a:off x="3414756" y="6837297"/>
              <a:ext cx="664482" cy="267900"/>
            </a:xfrm>
            <a:prstGeom prst="roundRect">
              <a:avLst>
                <a:gd name="adj" fmla="val 50000"/>
              </a:avLst>
            </a:prstGeom>
            <a:solidFill>
              <a:schemeClr val="bg1"/>
            </a:solidFill>
            <a:ln>
              <a:solidFill>
                <a:srgbClr val="00C4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rgbClr val="00C4D3"/>
                  </a:solidFill>
                  <a:latin typeface="BIZ UDPゴシック" panose="020B0400000000000000" pitchFamily="50" charset="-128"/>
                  <a:ea typeface="BIZ UDPゴシック" panose="020B0400000000000000" pitchFamily="50" charset="-128"/>
                </a:rPr>
                <a:t>注</a:t>
              </a:r>
              <a:r>
                <a:rPr kumimoji="1" lang="en-US" altLang="ja-JP" sz="1100" dirty="0">
                  <a:solidFill>
                    <a:srgbClr val="00C4D3"/>
                  </a:solidFill>
                  <a:latin typeface="BIZ UDPゴシック" panose="020B0400000000000000" pitchFamily="50" charset="-128"/>
                  <a:ea typeface="BIZ UDPゴシック" panose="020B0400000000000000" pitchFamily="50" charset="-128"/>
                </a:rPr>
                <a:t>2</a:t>
              </a:r>
              <a:endParaRPr kumimoji="1" lang="ja-JP" altLang="en-US" sz="1100" dirty="0">
                <a:solidFill>
                  <a:srgbClr val="00C4D3"/>
                </a:solidFill>
                <a:latin typeface="BIZ UDPゴシック" panose="020B0400000000000000" pitchFamily="50" charset="-128"/>
                <a:ea typeface="BIZ UDPゴシック" panose="020B0400000000000000" pitchFamily="50" charset="-128"/>
              </a:endParaRPr>
            </a:p>
          </p:txBody>
        </p:sp>
      </p:grpSp>
      <p:grpSp>
        <p:nvGrpSpPr>
          <p:cNvPr id="10" name="グループ化 9">
            <a:extLst>
              <a:ext uri="{FF2B5EF4-FFF2-40B4-BE49-F238E27FC236}">
                <a16:creationId xmlns:a16="http://schemas.microsoft.com/office/drawing/2014/main" id="{788F3D02-78AF-438F-BF94-7587E1FC7734}"/>
              </a:ext>
            </a:extLst>
          </p:cNvPr>
          <p:cNvGrpSpPr/>
          <p:nvPr/>
        </p:nvGrpSpPr>
        <p:grpSpPr>
          <a:xfrm>
            <a:off x="429667" y="7316464"/>
            <a:ext cx="6552401" cy="2270318"/>
            <a:chOff x="700173" y="7334126"/>
            <a:chExt cx="6180687" cy="2134781"/>
          </a:xfrm>
        </p:grpSpPr>
        <p:sp>
          <p:nvSpPr>
            <p:cNvPr id="6" name="四角形: 角を丸くする 5">
              <a:extLst>
                <a:ext uri="{FF2B5EF4-FFF2-40B4-BE49-F238E27FC236}">
                  <a16:creationId xmlns:a16="http://schemas.microsoft.com/office/drawing/2014/main" id="{ED93B167-B5D5-4682-AC73-B4E05B545C63}"/>
                </a:ext>
              </a:extLst>
            </p:cNvPr>
            <p:cNvSpPr/>
            <p:nvPr/>
          </p:nvSpPr>
          <p:spPr>
            <a:xfrm>
              <a:off x="700173" y="7334126"/>
              <a:ext cx="6180687" cy="2134781"/>
            </a:xfrm>
            <a:prstGeom prst="roundRect">
              <a:avLst>
                <a:gd name="adj" fmla="val 6779"/>
              </a:avLst>
            </a:prstGeom>
            <a:solidFill>
              <a:schemeClr val="bg1"/>
            </a:solidFill>
            <a:ln w="12700">
              <a:solidFill>
                <a:srgbClr val="00C4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32D423DA-AED4-4BE6-9346-B02DEC34B534}"/>
                </a:ext>
              </a:extLst>
            </p:cNvPr>
            <p:cNvSpPr txBox="1"/>
            <p:nvPr/>
          </p:nvSpPr>
          <p:spPr>
            <a:xfrm>
              <a:off x="818072" y="7430860"/>
              <a:ext cx="5710046" cy="1886181"/>
            </a:xfrm>
            <a:prstGeom prst="rect">
              <a:avLst/>
            </a:prstGeom>
            <a:noFill/>
            <a:ln>
              <a:noFill/>
            </a:ln>
          </p:spPr>
          <p:txBody>
            <a:bodyPr wrap="square" tIns="0" bIns="0" rtlCol="0" anchor="ctr" anchorCtr="0">
              <a:spAutoFit/>
            </a:bodyPr>
            <a:lstStyle/>
            <a:p>
              <a:pPr marL="284400" indent="-284400">
                <a:lnSpc>
                  <a:spcPct val="150000"/>
                </a:lnSpc>
                <a:spcAft>
                  <a:spcPts val="1000"/>
                </a:spcAft>
                <a:buClr>
                  <a:srgbClr val="FFDA65"/>
                </a:buClr>
                <a:buSzPct val="85000"/>
                <a:buFont typeface="Wingdings" panose="05000000000000000000" pitchFamily="2" charset="2"/>
                <a:buChar char="l"/>
              </a:pPr>
              <a:r>
                <a:rPr kumimoji="1" lang="ja-JP" altLang="en-US" sz="1300" b="1" dirty="0">
                  <a:latin typeface="BIZ UDPゴシック" panose="020B0400000000000000" pitchFamily="50" charset="-128"/>
                  <a:ea typeface="BIZ UDPゴシック" panose="020B0400000000000000" pitchFamily="50" charset="-128"/>
                </a:rPr>
                <a:t>健診で気になった点があれば、養護教諭だけでなく、担任や学校長にも伝え、情報を共有しましょう。</a:t>
              </a:r>
              <a:endParaRPr kumimoji="1" lang="en-US" altLang="ja-JP" sz="1300" b="1" dirty="0">
                <a:latin typeface="BIZ UDPゴシック" panose="020B0400000000000000" pitchFamily="50" charset="-128"/>
                <a:ea typeface="BIZ UDPゴシック" panose="020B0400000000000000" pitchFamily="50" charset="-128"/>
              </a:endParaRPr>
            </a:p>
            <a:p>
              <a:pPr marL="285750" indent="-285750">
                <a:lnSpc>
                  <a:spcPct val="150000"/>
                </a:lnSpc>
                <a:spcAft>
                  <a:spcPts val="1000"/>
                </a:spcAft>
                <a:buClr>
                  <a:srgbClr val="FFDA65"/>
                </a:buClr>
                <a:buSzPct val="85000"/>
                <a:buFont typeface="Wingdings" panose="05000000000000000000" pitchFamily="2" charset="2"/>
                <a:buChar char="l"/>
              </a:pPr>
              <a:r>
                <a:rPr kumimoji="1" lang="ja-JP" altLang="en-US" sz="1300" b="1" dirty="0">
                  <a:latin typeface="BIZ UDPゴシック" panose="020B0400000000000000" pitchFamily="50" charset="-128"/>
                  <a:ea typeface="BIZ UDPゴシック" panose="020B0400000000000000" pitchFamily="50" charset="-128"/>
                </a:rPr>
                <a:t>養護教諭等と連携し、未処置のむし歯がある子どもの治療や口腔清掃不良の子どもの保健指導が行えるよう努力しましょう。</a:t>
              </a:r>
            </a:p>
            <a:p>
              <a:pPr marL="285750" indent="-285750">
                <a:lnSpc>
                  <a:spcPct val="150000"/>
                </a:lnSpc>
                <a:spcAft>
                  <a:spcPts val="1000"/>
                </a:spcAft>
                <a:buClr>
                  <a:srgbClr val="FFDA65"/>
                </a:buClr>
                <a:buSzPct val="85000"/>
                <a:buFont typeface="Wingdings" panose="05000000000000000000" pitchFamily="2" charset="2"/>
                <a:buChar char="l"/>
              </a:pPr>
              <a:r>
                <a:rPr kumimoji="1" lang="ja-JP" altLang="en-US" sz="1300" b="1" dirty="0">
                  <a:latin typeface="BIZ UDPゴシック" panose="020B0400000000000000" pitchFamily="50" charset="-128"/>
                  <a:ea typeface="BIZ UDPゴシック" panose="020B0400000000000000" pitchFamily="50" charset="-128"/>
                </a:rPr>
                <a:t>小さな対応の積み重ねが、口腔衛生を通じ、子どもの健全な発育をサポートします。</a:t>
              </a:r>
              <a:endParaRPr kumimoji="1" lang="en-US" altLang="ja-JP" sz="1300" b="1" dirty="0">
                <a:latin typeface="BIZ UDPゴシック" panose="020B0400000000000000" pitchFamily="50" charset="-128"/>
                <a:ea typeface="BIZ UDPゴシック" panose="020B0400000000000000" pitchFamily="50" charset="-128"/>
              </a:endParaRPr>
            </a:p>
          </p:txBody>
        </p:sp>
        <p:sp>
          <p:nvSpPr>
            <p:cNvPr id="65" name="四角形: 角を丸くする 64">
              <a:extLst>
                <a:ext uri="{FF2B5EF4-FFF2-40B4-BE49-F238E27FC236}">
                  <a16:creationId xmlns:a16="http://schemas.microsoft.com/office/drawing/2014/main" id="{5F8282DB-3ACB-4E81-99DF-3985B5E18508}"/>
                </a:ext>
              </a:extLst>
            </p:cNvPr>
            <p:cNvSpPr/>
            <p:nvPr/>
          </p:nvSpPr>
          <p:spPr>
            <a:xfrm>
              <a:off x="6249875" y="9150284"/>
              <a:ext cx="523327" cy="238919"/>
            </a:xfrm>
            <a:prstGeom prst="roundRect">
              <a:avLst>
                <a:gd name="adj" fmla="val 50000"/>
              </a:avLst>
            </a:prstGeom>
            <a:solidFill>
              <a:schemeClr val="bg1"/>
            </a:solidFill>
            <a:ln>
              <a:solidFill>
                <a:srgbClr val="00C4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rgbClr val="39BCDD"/>
                  </a:solidFill>
                  <a:latin typeface="BIZ UDPゴシック" panose="020B0400000000000000" pitchFamily="50" charset="-128"/>
                  <a:ea typeface="BIZ UDPゴシック" panose="020B0400000000000000" pitchFamily="50" charset="-128"/>
                </a:rPr>
                <a:t>注</a:t>
              </a:r>
              <a:r>
                <a:rPr kumimoji="1" lang="en-US" altLang="ja-JP" sz="1100" dirty="0">
                  <a:solidFill>
                    <a:srgbClr val="39BCDD"/>
                  </a:solidFill>
                  <a:latin typeface="BIZ UDPゴシック" panose="020B0400000000000000" pitchFamily="50" charset="-128"/>
                  <a:ea typeface="BIZ UDPゴシック" panose="020B0400000000000000" pitchFamily="50" charset="-128"/>
                </a:rPr>
                <a:t>3</a:t>
              </a:r>
              <a:endParaRPr kumimoji="1" lang="ja-JP" altLang="en-US" sz="1100" dirty="0">
                <a:solidFill>
                  <a:srgbClr val="39BCDD"/>
                </a:solidFill>
                <a:latin typeface="BIZ UDPゴシック" panose="020B0400000000000000" pitchFamily="50" charset="-128"/>
                <a:ea typeface="BIZ UDPゴシック" panose="020B0400000000000000" pitchFamily="50" charset="-128"/>
              </a:endParaRPr>
            </a:p>
          </p:txBody>
        </p:sp>
      </p:grpSp>
      <p:grpSp>
        <p:nvGrpSpPr>
          <p:cNvPr id="43" name="グループ化 42">
            <a:extLst>
              <a:ext uri="{FF2B5EF4-FFF2-40B4-BE49-F238E27FC236}">
                <a16:creationId xmlns:a16="http://schemas.microsoft.com/office/drawing/2014/main" id="{FB5079E9-0EA7-4C53-B3A6-7A512389BE07}"/>
              </a:ext>
            </a:extLst>
          </p:cNvPr>
          <p:cNvGrpSpPr/>
          <p:nvPr/>
        </p:nvGrpSpPr>
        <p:grpSpPr>
          <a:xfrm rot="2873422">
            <a:off x="250211" y="386560"/>
            <a:ext cx="412101" cy="417607"/>
            <a:chOff x="-1519079" y="1799185"/>
            <a:chExt cx="389724" cy="394931"/>
          </a:xfrm>
        </p:grpSpPr>
        <p:sp>
          <p:nvSpPr>
            <p:cNvPr id="44" name="二等辺三角形 43">
              <a:extLst>
                <a:ext uri="{FF2B5EF4-FFF2-40B4-BE49-F238E27FC236}">
                  <a16:creationId xmlns:a16="http://schemas.microsoft.com/office/drawing/2014/main" id="{5CC15B7B-3FF3-4F97-813E-3FADF57A8A7D}"/>
                </a:ext>
              </a:extLst>
            </p:cNvPr>
            <p:cNvSpPr/>
            <p:nvPr/>
          </p:nvSpPr>
          <p:spPr>
            <a:xfrm>
              <a:off x="-1451562" y="1983405"/>
              <a:ext cx="251460" cy="21071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二等辺三角形 45">
              <a:extLst>
                <a:ext uri="{FF2B5EF4-FFF2-40B4-BE49-F238E27FC236}">
                  <a16:creationId xmlns:a16="http://schemas.microsoft.com/office/drawing/2014/main" id="{E98AE793-E11D-4F3C-9FB2-BF1A9DA9DBA1}"/>
                </a:ext>
              </a:extLst>
            </p:cNvPr>
            <p:cNvSpPr/>
            <p:nvPr/>
          </p:nvSpPr>
          <p:spPr>
            <a:xfrm rot="14380467">
              <a:off x="-1360440" y="1819559"/>
              <a:ext cx="251460" cy="21071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二等辺三角形 49">
              <a:extLst>
                <a:ext uri="{FF2B5EF4-FFF2-40B4-BE49-F238E27FC236}">
                  <a16:creationId xmlns:a16="http://schemas.microsoft.com/office/drawing/2014/main" id="{543BE535-4BE6-4ADD-B8C2-A2B3B4FE609E}"/>
                </a:ext>
              </a:extLst>
            </p:cNvPr>
            <p:cNvSpPr/>
            <p:nvPr/>
          </p:nvSpPr>
          <p:spPr>
            <a:xfrm rot="7200000">
              <a:off x="-1539453" y="1822197"/>
              <a:ext cx="251460" cy="210711"/>
            </a:xfrm>
            <a:prstGeom prst="triangle">
              <a:avLst/>
            </a:prstGeom>
            <a:solidFill>
              <a:srgbClr val="FFC9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グループ化 50">
            <a:extLst>
              <a:ext uri="{FF2B5EF4-FFF2-40B4-BE49-F238E27FC236}">
                <a16:creationId xmlns:a16="http://schemas.microsoft.com/office/drawing/2014/main" id="{FEC1E0BF-C957-442F-ACBE-A5EC9653AA04}"/>
              </a:ext>
            </a:extLst>
          </p:cNvPr>
          <p:cNvGrpSpPr/>
          <p:nvPr/>
        </p:nvGrpSpPr>
        <p:grpSpPr>
          <a:xfrm rot="2873422">
            <a:off x="6777358" y="774709"/>
            <a:ext cx="412101" cy="417607"/>
            <a:chOff x="-1519079" y="1799185"/>
            <a:chExt cx="389724" cy="394931"/>
          </a:xfrm>
        </p:grpSpPr>
        <p:sp>
          <p:nvSpPr>
            <p:cNvPr id="52" name="二等辺三角形 51">
              <a:extLst>
                <a:ext uri="{FF2B5EF4-FFF2-40B4-BE49-F238E27FC236}">
                  <a16:creationId xmlns:a16="http://schemas.microsoft.com/office/drawing/2014/main" id="{2DC22A04-CAEB-4488-B3FD-2EFEEF0FD2A4}"/>
                </a:ext>
              </a:extLst>
            </p:cNvPr>
            <p:cNvSpPr/>
            <p:nvPr/>
          </p:nvSpPr>
          <p:spPr>
            <a:xfrm>
              <a:off x="-1451562" y="1983405"/>
              <a:ext cx="251460" cy="21071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二等辺三角形 52">
              <a:extLst>
                <a:ext uri="{FF2B5EF4-FFF2-40B4-BE49-F238E27FC236}">
                  <a16:creationId xmlns:a16="http://schemas.microsoft.com/office/drawing/2014/main" id="{2D80D792-B930-4781-8F4A-4C10055868C1}"/>
                </a:ext>
              </a:extLst>
            </p:cNvPr>
            <p:cNvSpPr/>
            <p:nvPr/>
          </p:nvSpPr>
          <p:spPr>
            <a:xfrm rot="14380467">
              <a:off x="-1360440" y="1819559"/>
              <a:ext cx="251460" cy="210711"/>
            </a:xfrm>
            <a:prstGeom prst="triangle">
              <a:avLst/>
            </a:prstGeom>
            <a:solidFill>
              <a:srgbClr val="C5F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二等辺三角形 53">
              <a:extLst>
                <a:ext uri="{FF2B5EF4-FFF2-40B4-BE49-F238E27FC236}">
                  <a16:creationId xmlns:a16="http://schemas.microsoft.com/office/drawing/2014/main" id="{CBE78C6C-D023-4193-85AA-BB843352BD8C}"/>
                </a:ext>
              </a:extLst>
            </p:cNvPr>
            <p:cNvSpPr/>
            <p:nvPr/>
          </p:nvSpPr>
          <p:spPr>
            <a:xfrm rot="7200000">
              <a:off x="-1539453" y="1822197"/>
              <a:ext cx="251460" cy="21071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6" name="グループ化 55">
            <a:extLst>
              <a:ext uri="{FF2B5EF4-FFF2-40B4-BE49-F238E27FC236}">
                <a16:creationId xmlns:a16="http://schemas.microsoft.com/office/drawing/2014/main" id="{D62D74F7-B409-40DB-8682-B0C61CC4F618}"/>
              </a:ext>
            </a:extLst>
          </p:cNvPr>
          <p:cNvGrpSpPr/>
          <p:nvPr/>
        </p:nvGrpSpPr>
        <p:grpSpPr>
          <a:xfrm rot="1554332">
            <a:off x="633729" y="1038312"/>
            <a:ext cx="181429" cy="183853"/>
            <a:chOff x="-1519079" y="1799185"/>
            <a:chExt cx="389724" cy="394931"/>
          </a:xfrm>
        </p:grpSpPr>
        <p:sp>
          <p:nvSpPr>
            <p:cNvPr id="58" name="二等辺三角形 57">
              <a:extLst>
                <a:ext uri="{FF2B5EF4-FFF2-40B4-BE49-F238E27FC236}">
                  <a16:creationId xmlns:a16="http://schemas.microsoft.com/office/drawing/2014/main" id="{5E93CB74-1073-4ED5-BC17-47F3BB58CA2C}"/>
                </a:ext>
              </a:extLst>
            </p:cNvPr>
            <p:cNvSpPr/>
            <p:nvPr/>
          </p:nvSpPr>
          <p:spPr>
            <a:xfrm>
              <a:off x="-1451562" y="1983405"/>
              <a:ext cx="251460" cy="21071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二等辺三角形 76">
              <a:extLst>
                <a:ext uri="{FF2B5EF4-FFF2-40B4-BE49-F238E27FC236}">
                  <a16:creationId xmlns:a16="http://schemas.microsoft.com/office/drawing/2014/main" id="{41D05B50-A6F6-40B4-ADA0-6A697F0B3239}"/>
                </a:ext>
              </a:extLst>
            </p:cNvPr>
            <p:cNvSpPr/>
            <p:nvPr/>
          </p:nvSpPr>
          <p:spPr>
            <a:xfrm rot="14380467">
              <a:off x="-1360440" y="1819559"/>
              <a:ext cx="251460" cy="21071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二等辺三角形 77">
              <a:extLst>
                <a:ext uri="{FF2B5EF4-FFF2-40B4-BE49-F238E27FC236}">
                  <a16:creationId xmlns:a16="http://schemas.microsoft.com/office/drawing/2014/main" id="{0F210B06-93C5-4579-9D7C-0A69833615D3}"/>
                </a:ext>
              </a:extLst>
            </p:cNvPr>
            <p:cNvSpPr/>
            <p:nvPr/>
          </p:nvSpPr>
          <p:spPr>
            <a:xfrm rot="7200000">
              <a:off x="-1539453" y="1822197"/>
              <a:ext cx="251460" cy="21071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9" name="グループ化 78">
            <a:extLst>
              <a:ext uri="{FF2B5EF4-FFF2-40B4-BE49-F238E27FC236}">
                <a16:creationId xmlns:a16="http://schemas.microsoft.com/office/drawing/2014/main" id="{4364C2B6-4932-4EAC-BE75-E58C86534B87}"/>
              </a:ext>
            </a:extLst>
          </p:cNvPr>
          <p:cNvGrpSpPr/>
          <p:nvPr/>
        </p:nvGrpSpPr>
        <p:grpSpPr>
          <a:xfrm rot="1554332">
            <a:off x="6892693" y="318434"/>
            <a:ext cx="181429" cy="183853"/>
            <a:chOff x="-1519079" y="1799185"/>
            <a:chExt cx="389724" cy="394931"/>
          </a:xfrm>
        </p:grpSpPr>
        <p:sp>
          <p:nvSpPr>
            <p:cNvPr id="80" name="二等辺三角形 79">
              <a:extLst>
                <a:ext uri="{FF2B5EF4-FFF2-40B4-BE49-F238E27FC236}">
                  <a16:creationId xmlns:a16="http://schemas.microsoft.com/office/drawing/2014/main" id="{B6BB3B5B-AC63-45D2-83D8-DBECDD3BD300}"/>
                </a:ext>
              </a:extLst>
            </p:cNvPr>
            <p:cNvSpPr/>
            <p:nvPr/>
          </p:nvSpPr>
          <p:spPr>
            <a:xfrm>
              <a:off x="-1451562" y="1983405"/>
              <a:ext cx="251460" cy="210711"/>
            </a:xfrm>
            <a:prstGeom prst="triangle">
              <a:avLst/>
            </a:prstGeom>
            <a:solidFill>
              <a:srgbClr val="FFE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二等辺三角形 80">
              <a:extLst>
                <a:ext uri="{FF2B5EF4-FFF2-40B4-BE49-F238E27FC236}">
                  <a16:creationId xmlns:a16="http://schemas.microsoft.com/office/drawing/2014/main" id="{AB88ADF8-FCC9-4692-B250-40948B651504}"/>
                </a:ext>
              </a:extLst>
            </p:cNvPr>
            <p:cNvSpPr/>
            <p:nvPr/>
          </p:nvSpPr>
          <p:spPr>
            <a:xfrm rot="14380467">
              <a:off x="-1360440" y="1819559"/>
              <a:ext cx="251460" cy="21071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二等辺三角形 81">
              <a:extLst>
                <a:ext uri="{FF2B5EF4-FFF2-40B4-BE49-F238E27FC236}">
                  <a16:creationId xmlns:a16="http://schemas.microsoft.com/office/drawing/2014/main" id="{24AC2D7F-0061-481E-8269-71C10D30A7E7}"/>
                </a:ext>
              </a:extLst>
            </p:cNvPr>
            <p:cNvSpPr/>
            <p:nvPr/>
          </p:nvSpPr>
          <p:spPr>
            <a:xfrm rot="7200000">
              <a:off x="-1539453" y="1822197"/>
              <a:ext cx="251460" cy="21071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a:extLst>
              <a:ext uri="{FF2B5EF4-FFF2-40B4-BE49-F238E27FC236}">
                <a16:creationId xmlns:a16="http://schemas.microsoft.com/office/drawing/2014/main" id="{06CCB37B-16E9-4F7A-86A7-0B9602823CF5}"/>
              </a:ext>
            </a:extLst>
          </p:cNvPr>
          <p:cNvGrpSpPr/>
          <p:nvPr/>
        </p:nvGrpSpPr>
        <p:grpSpPr>
          <a:xfrm>
            <a:off x="4992250" y="1466802"/>
            <a:ext cx="1720750" cy="1147831"/>
            <a:chOff x="5663973" y="1741965"/>
            <a:chExt cx="1720750" cy="1147831"/>
          </a:xfrm>
        </p:grpSpPr>
        <p:grpSp>
          <p:nvGrpSpPr>
            <p:cNvPr id="11" name="グループ化 10">
              <a:extLst>
                <a:ext uri="{FF2B5EF4-FFF2-40B4-BE49-F238E27FC236}">
                  <a16:creationId xmlns:a16="http://schemas.microsoft.com/office/drawing/2014/main" id="{67CC6328-2264-4924-A433-F7A50A7EDA66}"/>
                </a:ext>
              </a:extLst>
            </p:cNvPr>
            <p:cNvGrpSpPr/>
            <p:nvPr/>
          </p:nvGrpSpPr>
          <p:grpSpPr>
            <a:xfrm>
              <a:off x="5663973" y="1741965"/>
              <a:ext cx="1311379" cy="1147831"/>
              <a:chOff x="5663973" y="1741965"/>
              <a:chExt cx="1311379" cy="1147831"/>
            </a:xfrm>
          </p:grpSpPr>
          <p:sp>
            <p:nvSpPr>
              <p:cNvPr id="49" name="object 3">
                <a:extLst>
                  <a:ext uri="{FF2B5EF4-FFF2-40B4-BE49-F238E27FC236}">
                    <a16:creationId xmlns:a16="http://schemas.microsoft.com/office/drawing/2014/main" id="{49DAD41F-6C24-499F-9163-66FE43ED37BF}"/>
                  </a:ext>
                </a:extLst>
              </p:cNvPr>
              <p:cNvSpPr/>
              <p:nvPr/>
            </p:nvSpPr>
            <p:spPr>
              <a:xfrm flipH="1">
                <a:off x="5663973" y="1741965"/>
                <a:ext cx="1311379" cy="1019475"/>
              </a:xfrm>
              <a:custGeom>
                <a:avLst/>
                <a:gdLst/>
                <a:ahLst/>
                <a:cxnLst/>
                <a:rect l="l" t="t" r="r" b="b"/>
                <a:pathLst>
                  <a:path w="2282190" h="1774189">
                    <a:moveTo>
                      <a:pt x="1141082" y="0"/>
                    </a:moveTo>
                    <a:lnTo>
                      <a:pt x="1085796" y="982"/>
                    </a:lnTo>
                    <a:lnTo>
                      <a:pt x="1031188" y="3901"/>
                    </a:lnTo>
                    <a:lnTo>
                      <a:pt x="977320" y="8712"/>
                    </a:lnTo>
                    <a:lnTo>
                      <a:pt x="924250" y="15369"/>
                    </a:lnTo>
                    <a:lnTo>
                      <a:pt x="872039" y="23828"/>
                    </a:lnTo>
                    <a:lnTo>
                      <a:pt x="820746" y="34044"/>
                    </a:lnTo>
                    <a:lnTo>
                      <a:pt x="770431" y="45974"/>
                    </a:lnTo>
                    <a:lnTo>
                      <a:pt x="721153" y="59571"/>
                    </a:lnTo>
                    <a:lnTo>
                      <a:pt x="672973" y="74792"/>
                    </a:lnTo>
                    <a:lnTo>
                      <a:pt x="625951" y="91592"/>
                    </a:lnTo>
                    <a:lnTo>
                      <a:pt x="580145" y="109926"/>
                    </a:lnTo>
                    <a:lnTo>
                      <a:pt x="535616" y="129749"/>
                    </a:lnTo>
                    <a:lnTo>
                      <a:pt x="492424" y="151017"/>
                    </a:lnTo>
                    <a:lnTo>
                      <a:pt x="450628" y="173686"/>
                    </a:lnTo>
                    <a:lnTo>
                      <a:pt x="410288" y="197710"/>
                    </a:lnTo>
                    <a:lnTo>
                      <a:pt x="371464" y="223045"/>
                    </a:lnTo>
                    <a:lnTo>
                      <a:pt x="334216" y="249647"/>
                    </a:lnTo>
                    <a:lnTo>
                      <a:pt x="298603" y="277470"/>
                    </a:lnTo>
                    <a:lnTo>
                      <a:pt x="264686" y="306470"/>
                    </a:lnTo>
                    <a:lnTo>
                      <a:pt x="232523" y="336602"/>
                    </a:lnTo>
                    <a:lnTo>
                      <a:pt x="202176" y="367822"/>
                    </a:lnTo>
                    <a:lnTo>
                      <a:pt x="173702" y="400085"/>
                    </a:lnTo>
                    <a:lnTo>
                      <a:pt x="147164" y="433347"/>
                    </a:lnTo>
                    <a:lnTo>
                      <a:pt x="122619" y="467562"/>
                    </a:lnTo>
                    <a:lnTo>
                      <a:pt x="100128" y="502686"/>
                    </a:lnTo>
                    <a:lnTo>
                      <a:pt x="79751" y="538675"/>
                    </a:lnTo>
                    <a:lnTo>
                      <a:pt x="61548" y="575483"/>
                    </a:lnTo>
                    <a:lnTo>
                      <a:pt x="45577" y="613067"/>
                    </a:lnTo>
                    <a:lnTo>
                      <a:pt x="31900" y="651381"/>
                    </a:lnTo>
                    <a:lnTo>
                      <a:pt x="20575" y="690382"/>
                    </a:lnTo>
                    <a:lnTo>
                      <a:pt x="11663" y="730023"/>
                    </a:lnTo>
                    <a:lnTo>
                      <a:pt x="5223" y="770261"/>
                    </a:lnTo>
                    <a:lnTo>
                      <a:pt x="1315" y="811050"/>
                    </a:lnTo>
                    <a:lnTo>
                      <a:pt x="0" y="852347"/>
                    </a:lnTo>
                    <a:lnTo>
                      <a:pt x="1985" y="886293"/>
                    </a:lnTo>
                    <a:lnTo>
                      <a:pt x="17284" y="955829"/>
                    </a:lnTo>
                    <a:lnTo>
                      <a:pt x="46380" y="1026938"/>
                    </a:lnTo>
                    <a:lnTo>
                      <a:pt x="65612" y="1062848"/>
                    </a:lnTo>
                    <a:lnTo>
                      <a:pt x="87705" y="1098870"/>
                    </a:lnTo>
                    <a:lnTo>
                      <a:pt x="112464" y="1134912"/>
                    </a:lnTo>
                    <a:lnTo>
                      <a:pt x="139692" y="1170880"/>
                    </a:lnTo>
                    <a:lnTo>
                      <a:pt x="169193" y="1206681"/>
                    </a:lnTo>
                    <a:lnTo>
                      <a:pt x="200772" y="1242220"/>
                    </a:lnTo>
                    <a:lnTo>
                      <a:pt x="234233" y="1277405"/>
                    </a:lnTo>
                    <a:lnTo>
                      <a:pt x="269379" y="1312141"/>
                    </a:lnTo>
                    <a:lnTo>
                      <a:pt x="306015" y="1346337"/>
                    </a:lnTo>
                    <a:lnTo>
                      <a:pt x="343945" y="1379898"/>
                    </a:lnTo>
                    <a:lnTo>
                      <a:pt x="382973" y="1412730"/>
                    </a:lnTo>
                    <a:lnTo>
                      <a:pt x="422902" y="1444741"/>
                    </a:lnTo>
                    <a:lnTo>
                      <a:pt x="463537" y="1475837"/>
                    </a:lnTo>
                    <a:lnTo>
                      <a:pt x="504683" y="1505924"/>
                    </a:lnTo>
                    <a:lnTo>
                      <a:pt x="546142" y="1534910"/>
                    </a:lnTo>
                    <a:lnTo>
                      <a:pt x="587719" y="1562700"/>
                    </a:lnTo>
                    <a:lnTo>
                      <a:pt x="629218" y="1589201"/>
                    </a:lnTo>
                    <a:lnTo>
                      <a:pt x="670444" y="1614320"/>
                    </a:lnTo>
                    <a:lnTo>
                      <a:pt x="711199" y="1637963"/>
                    </a:lnTo>
                    <a:lnTo>
                      <a:pt x="751289" y="1660038"/>
                    </a:lnTo>
                    <a:lnTo>
                      <a:pt x="790518" y="1680449"/>
                    </a:lnTo>
                    <a:lnTo>
                      <a:pt x="828688" y="1699105"/>
                    </a:lnTo>
                    <a:lnTo>
                      <a:pt x="865605" y="1715912"/>
                    </a:lnTo>
                    <a:lnTo>
                      <a:pt x="901073" y="1730775"/>
                    </a:lnTo>
                    <a:lnTo>
                      <a:pt x="966875" y="1754300"/>
                    </a:lnTo>
                    <a:lnTo>
                      <a:pt x="1024528" y="1768933"/>
                    </a:lnTo>
                    <a:lnTo>
                      <a:pt x="1072463" y="1773926"/>
                    </a:lnTo>
                    <a:lnTo>
                      <a:pt x="1092297" y="1772574"/>
                    </a:lnTo>
                    <a:lnTo>
                      <a:pt x="1132912" y="1752002"/>
                    </a:lnTo>
                    <a:lnTo>
                      <a:pt x="1142290" y="1723590"/>
                    </a:lnTo>
                    <a:lnTo>
                      <a:pt x="1141082" y="1704695"/>
                    </a:lnTo>
                    <a:lnTo>
                      <a:pt x="1139982" y="1682421"/>
                    </a:lnTo>
                    <a:lnTo>
                      <a:pt x="1152091" y="1640025"/>
                    </a:lnTo>
                    <a:lnTo>
                      <a:pt x="1181513" y="1600082"/>
                    </a:lnTo>
                    <a:lnTo>
                      <a:pt x="1226131" y="1562095"/>
                    </a:lnTo>
                    <a:lnTo>
                      <a:pt x="1283830" y="1525568"/>
                    </a:lnTo>
                    <a:lnTo>
                      <a:pt x="1352492" y="1490001"/>
                    </a:lnTo>
                    <a:lnTo>
                      <a:pt x="1390273" y="1472423"/>
                    </a:lnTo>
                    <a:lnTo>
                      <a:pt x="1430001" y="1454898"/>
                    </a:lnTo>
                    <a:lnTo>
                      <a:pt x="1471412" y="1437365"/>
                    </a:lnTo>
                    <a:lnTo>
                      <a:pt x="1514241" y="1419761"/>
                    </a:lnTo>
                    <a:lnTo>
                      <a:pt x="1694445" y="1347396"/>
                    </a:lnTo>
                    <a:lnTo>
                      <a:pt x="1740395" y="1328507"/>
                    </a:lnTo>
                    <a:lnTo>
                      <a:pt x="1786176" y="1309173"/>
                    </a:lnTo>
                    <a:lnTo>
                      <a:pt x="1831523" y="1289334"/>
                    </a:lnTo>
                    <a:lnTo>
                      <a:pt x="1876171" y="1268926"/>
                    </a:lnTo>
                    <a:lnTo>
                      <a:pt x="1919857" y="1247888"/>
                    </a:lnTo>
                    <a:lnTo>
                      <a:pt x="1962314" y="1226158"/>
                    </a:lnTo>
                    <a:lnTo>
                      <a:pt x="2003280" y="1203673"/>
                    </a:lnTo>
                    <a:lnTo>
                      <a:pt x="2042488" y="1180371"/>
                    </a:lnTo>
                    <a:lnTo>
                      <a:pt x="2079675" y="1156190"/>
                    </a:lnTo>
                    <a:lnTo>
                      <a:pt x="2114576" y="1131067"/>
                    </a:lnTo>
                    <a:lnTo>
                      <a:pt x="2146927" y="1104941"/>
                    </a:lnTo>
                    <a:lnTo>
                      <a:pt x="2176463" y="1077750"/>
                    </a:lnTo>
                    <a:lnTo>
                      <a:pt x="2202918" y="1049431"/>
                    </a:lnTo>
                    <a:lnTo>
                      <a:pt x="2245533" y="989160"/>
                    </a:lnTo>
                    <a:lnTo>
                      <a:pt x="2272653" y="923631"/>
                    </a:lnTo>
                    <a:lnTo>
                      <a:pt x="2282164" y="852347"/>
                    </a:lnTo>
                    <a:lnTo>
                      <a:pt x="2280848" y="811050"/>
                    </a:lnTo>
                    <a:lnTo>
                      <a:pt x="2276941" y="770261"/>
                    </a:lnTo>
                    <a:lnTo>
                      <a:pt x="2270501" y="730023"/>
                    </a:lnTo>
                    <a:lnTo>
                      <a:pt x="2261589" y="690382"/>
                    </a:lnTo>
                    <a:lnTo>
                      <a:pt x="2250264" y="651381"/>
                    </a:lnTo>
                    <a:lnTo>
                      <a:pt x="2236586" y="613067"/>
                    </a:lnTo>
                    <a:lnTo>
                      <a:pt x="2220616" y="575483"/>
                    </a:lnTo>
                    <a:lnTo>
                      <a:pt x="2202412" y="538675"/>
                    </a:lnTo>
                    <a:lnTo>
                      <a:pt x="2182035" y="502686"/>
                    </a:lnTo>
                    <a:lnTo>
                      <a:pt x="2159545" y="467562"/>
                    </a:lnTo>
                    <a:lnTo>
                      <a:pt x="2135000" y="433347"/>
                    </a:lnTo>
                    <a:lnTo>
                      <a:pt x="2108461" y="400085"/>
                    </a:lnTo>
                    <a:lnTo>
                      <a:pt x="2079988" y="367822"/>
                    </a:lnTo>
                    <a:lnTo>
                      <a:pt x="2049640" y="336602"/>
                    </a:lnTo>
                    <a:lnTo>
                      <a:pt x="2017478" y="306470"/>
                    </a:lnTo>
                    <a:lnTo>
                      <a:pt x="1983560" y="277470"/>
                    </a:lnTo>
                    <a:lnTo>
                      <a:pt x="1947948" y="249647"/>
                    </a:lnTo>
                    <a:lnTo>
                      <a:pt x="1910700" y="223045"/>
                    </a:lnTo>
                    <a:lnTo>
                      <a:pt x="1871876" y="197710"/>
                    </a:lnTo>
                    <a:lnTo>
                      <a:pt x="1831536" y="173686"/>
                    </a:lnTo>
                    <a:lnTo>
                      <a:pt x="1789740" y="151017"/>
                    </a:lnTo>
                    <a:lnTo>
                      <a:pt x="1746548" y="129749"/>
                    </a:lnTo>
                    <a:lnTo>
                      <a:pt x="1702019" y="109926"/>
                    </a:lnTo>
                    <a:lnTo>
                      <a:pt x="1656213" y="91592"/>
                    </a:lnTo>
                    <a:lnTo>
                      <a:pt x="1609190" y="74792"/>
                    </a:lnTo>
                    <a:lnTo>
                      <a:pt x="1561010" y="59571"/>
                    </a:lnTo>
                    <a:lnTo>
                      <a:pt x="1511733" y="45974"/>
                    </a:lnTo>
                    <a:lnTo>
                      <a:pt x="1461418" y="34044"/>
                    </a:lnTo>
                    <a:lnTo>
                      <a:pt x="1410125" y="23828"/>
                    </a:lnTo>
                    <a:lnTo>
                      <a:pt x="1357913" y="15369"/>
                    </a:lnTo>
                    <a:lnTo>
                      <a:pt x="1304843" y="8712"/>
                    </a:lnTo>
                    <a:lnTo>
                      <a:pt x="1250975" y="3901"/>
                    </a:lnTo>
                    <a:lnTo>
                      <a:pt x="1196368" y="982"/>
                    </a:lnTo>
                    <a:lnTo>
                      <a:pt x="1141082" y="0"/>
                    </a:lnTo>
                    <a:close/>
                  </a:path>
                </a:pathLst>
              </a:custGeom>
              <a:solidFill>
                <a:schemeClr val="bg1"/>
              </a:solidFill>
              <a:ln w="9525">
                <a:solidFill>
                  <a:schemeClr val="bg1">
                    <a:lumMod val="75000"/>
                  </a:schemeClr>
                </a:solidFill>
              </a:ln>
            </p:spPr>
            <p:txBody>
              <a:bodyPr wrap="square" lIns="0" tIns="0" rIns="0" bIns="0" rtlCol="0"/>
              <a:lstStyle/>
              <a:p>
                <a:endParaRPr/>
              </a:p>
            </p:txBody>
          </p:sp>
          <p:grpSp>
            <p:nvGrpSpPr>
              <p:cNvPr id="5" name="グループ化 4">
                <a:extLst>
                  <a:ext uri="{FF2B5EF4-FFF2-40B4-BE49-F238E27FC236}">
                    <a16:creationId xmlns:a16="http://schemas.microsoft.com/office/drawing/2014/main" id="{C40EE111-FC01-4824-BBB1-76E8EE10C3E8}"/>
                  </a:ext>
                </a:extLst>
              </p:cNvPr>
              <p:cNvGrpSpPr/>
              <p:nvPr/>
            </p:nvGrpSpPr>
            <p:grpSpPr>
              <a:xfrm flipH="1">
                <a:off x="6092234" y="2752302"/>
                <a:ext cx="215627" cy="137494"/>
                <a:chOff x="7631459" y="4923119"/>
                <a:chExt cx="301993" cy="192566"/>
              </a:xfrm>
            </p:grpSpPr>
            <p:sp>
              <p:nvSpPr>
                <p:cNvPr id="55" name="フローチャート: 結合子 54">
                  <a:extLst>
                    <a:ext uri="{FF2B5EF4-FFF2-40B4-BE49-F238E27FC236}">
                      <a16:creationId xmlns:a16="http://schemas.microsoft.com/office/drawing/2014/main" id="{80BD314C-6E34-4EE2-8490-C9FA8CAA20E3}"/>
                    </a:ext>
                  </a:extLst>
                </p:cNvPr>
                <p:cNvSpPr/>
                <p:nvPr/>
              </p:nvSpPr>
              <p:spPr>
                <a:xfrm>
                  <a:off x="7631459" y="4923119"/>
                  <a:ext cx="144000" cy="144000"/>
                </a:xfrm>
                <a:prstGeom prst="flowChartConnector">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フローチャート: 結合子 58">
                  <a:extLst>
                    <a:ext uri="{FF2B5EF4-FFF2-40B4-BE49-F238E27FC236}">
                      <a16:creationId xmlns:a16="http://schemas.microsoft.com/office/drawing/2014/main" id="{14D6132E-6DB0-4904-8DEE-E3E8223BA248}"/>
                    </a:ext>
                  </a:extLst>
                </p:cNvPr>
                <p:cNvSpPr/>
                <p:nvPr/>
              </p:nvSpPr>
              <p:spPr>
                <a:xfrm>
                  <a:off x="7825452" y="5007685"/>
                  <a:ext cx="108000" cy="108000"/>
                </a:xfrm>
                <a:prstGeom prst="flowChartConnector">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45" name="テキスト ボックス 44">
              <a:extLst>
                <a:ext uri="{FF2B5EF4-FFF2-40B4-BE49-F238E27FC236}">
                  <a16:creationId xmlns:a16="http://schemas.microsoft.com/office/drawing/2014/main" id="{428252E0-2BDE-44DB-AFFF-788ED7BAA4F8}"/>
                </a:ext>
              </a:extLst>
            </p:cNvPr>
            <p:cNvSpPr txBox="1"/>
            <p:nvPr/>
          </p:nvSpPr>
          <p:spPr>
            <a:xfrm>
              <a:off x="5838929" y="1950347"/>
              <a:ext cx="1545794" cy="433965"/>
            </a:xfrm>
            <a:prstGeom prst="rect">
              <a:avLst/>
            </a:prstGeom>
            <a:noFill/>
          </p:spPr>
          <p:txBody>
            <a:bodyPr wrap="square" rtlCol="0">
              <a:spAutoFit/>
            </a:bodyPr>
            <a:lstStyle/>
            <a:p>
              <a:pPr>
                <a:lnSpc>
                  <a:spcPct val="120000"/>
                </a:lnSpc>
              </a:pPr>
              <a:r>
                <a:rPr kumimoji="1" lang="ja-JP" altLang="en-US" sz="1000" dirty="0">
                  <a:latin typeface="BIZ UDPゴシック" panose="020B0400000000000000" pitchFamily="50" charset="-128"/>
                  <a:ea typeface="BIZ UDPゴシック" panose="020B0400000000000000" pitchFamily="50" charset="-128"/>
                </a:rPr>
                <a:t>この歯は去年も</a:t>
              </a:r>
              <a:endParaRPr kumimoji="1" lang="en-US" altLang="ja-JP" sz="1000" dirty="0">
                <a:latin typeface="BIZ UDPゴシック" panose="020B0400000000000000" pitchFamily="50" charset="-128"/>
                <a:ea typeface="BIZ UDPゴシック" panose="020B0400000000000000" pitchFamily="50" charset="-128"/>
              </a:endParaRPr>
            </a:p>
            <a:p>
              <a:pPr>
                <a:lnSpc>
                  <a:spcPct val="120000"/>
                </a:lnSpc>
              </a:pPr>
              <a:r>
                <a:rPr kumimoji="1" lang="ja-JP" altLang="en-US" sz="1000" dirty="0">
                  <a:latin typeface="BIZ UDPゴシック" panose="020B0400000000000000" pitchFamily="50" charset="-128"/>
                  <a:ea typeface="BIZ UDPゴシック" panose="020B0400000000000000" pitchFamily="50" charset="-128"/>
                </a:rPr>
                <a:t>未処置のむし歯</a:t>
              </a:r>
              <a:r>
                <a:rPr kumimoji="1" lang="en-US" altLang="ja-JP" sz="1000" dirty="0">
                  <a:latin typeface="BIZ UDPゴシック" panose="020B0400000000000000" pitchFamily="50" charset="-128"/>
                  <a:ea typeface="BIZ UDPゴシック" panose="020B0400000000000000" pitchFamily="50" charset="-128"/>
                </a:rPr>
                <a:t>…</a:t>
              </a:r>
              <a:endParaRPr kumimoji="1" lang="ja-JP" altLang="en-US" sz="1000" dirty="0">
                <a:latin typeface="BIZ UDPゴシック" panose="020B0400000000000000" pitchFamily="50" charset="-128"/>
                <a:ea typeface="BIZ UDPゴシック" panose="020B0400000000000000" pitchFamily="50" charset="-128"/>
              </a:endParaRPr>
            </a:p>
          </p:txBody>
        </p:sp>
      </p:grpSp>
      <p:pic>
        <p:nvPicPr>
          <p:cNvPr id="4" name="図 3" descr="白いバックグラウンドの前に座っている人形&#10;&#10;低い精度で自動的に生成された説明">
            <a:extLst>
              <a:ext uri="{FF2B5EF4-FFF2-40B4-BE49-F238E27FC236}">
                <a16:creationId xmlns:a16="http://schemas.microsoft.com/office/drawing/2014/main" id="{EEF02AD8-663A-483E-AA7C-5B1A618043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7688" y="4933909"/>
            <a:ext cx="1288595" cy="2009506"/>
          </a:xfrm>
          <a:prstGeom prst="rect">
            <a:avLst/>
          </a:prstGeom>
        </p:spPr>
      </p:pic>
      <p:grpSp>
        <p:nvGrpSpPr>
          <p:cNvPr id="15" name="グループ化 14">
            <a:extLst>
              <a:ext uri="{FF2B5EF4-FFF2-40B4-BE49-F238E27FC236}">
                <a16:creationId xmlns:a16="http://schemas.microsoft.com/office/drawing/2014/main" id="{E63FF935-C2E0-4A3E-AA0C-1043F5C58E21}"/>
              </a:ext>
            </a:extLst>
          </p:cNvPr>
          <p:cNvGrpSpPr/>
          <p:nvPr/>
        </p:nvGrpSpPr>
        <p:grpSpPr>
          <a:xfrm>
            <a:off x="211063" y="4869887"/>
            <a:ext cx="1366613" cy="2064042"/>
            <a:chOff x="211063" y="4869887"/>
            <a:chExt cx="1366613" cy="2064042"/>
          </a:xfrm>
        </p:grpSpPr>
        <p:pic>
          <p:nvPicPr>
            <p:cNvPr id="9" name="図 8" descr="男 が含まれている画像&#10;&#10;自動的に生成された説明">
              <a:extLst>
                <a:ext uri="{FF2B5EF4-FFF2-40B4-BE49-F238E27FC236}">
                  <a16:creationId xmlns:a16="http://schemas.microsoft.com/office/drawing/2014/main" id="{22013727-941B-47A5-BE34-21E9F630E5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063" y="4869887"/>
              <a:ext cx="1366613" cy="2064042"/>
            </a:xfrm>
            <a:prstGeom prst="rect">
              <a:avLst/>
            </a:prstGeom>
          </p:spPr>
        </p:pic>
        <p:pic>
          <p:nvPicPr>
            <p:cNvPr id="47" name="図 46">
              <a:extLst>
                <a:ext uri="{FF2B5EF4-FFF2-40B4-BE49-F238E27FC236}">
                  <a16:creationId xmlns:a16="http://schemas.microsoft.com/office/drawing/2014/main" id="{CD013A8A-2C38-4056-8B84-28DB21325A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697" y="5207097"/>
              <a:ext cx="518047" cy="260510"/>
            </a:xfrm>
            <a:prstGeom prst="rect">
              <a:avLst/>
            </a:prstGeom>
          </p:spPr>
        </p:pic>
      </p:grpSp>
      <p:pic>
        <p:nvPicPr>
          <p:cNvPr id="21" name="図 20" descr="図形, 円&#10;&#10;自動的に生成された説明">
            <a:extLst>
              <a:ext uri="{FF2B5EF4-FFF2-40B4-BE49-F238E27FC236}">
                <a16:creationId xmlns:a16="http://schemas.microsoft.com/office/drawing/2014/main" id="{10821C3D-5CFB-4855-B200-38710CCE51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04516" y="2196402"/>
            <a:ext cx="781404" cy="781404"/>
          </a:xfrm>
          <a:prstGeom prst="rect">
            <a:avLst/>
          </a:prstGeom>
        </p:spPr>
      </p:pic>
      <p:pic>
        <p:nvPicPr>
          <p:cNvPr id="19" name="図 18" descr="時計 が含まれている画像&#10;&#10;自動的に生成された説明">
            <a:extLst>
              <a:ext uri="{FF2B5EF4-FFF2-40B4-BE49-F238E27FC236}">
                <a16:creationId xmlns:a16="http://schemas.microsoft.com/office/drawing/2014/main" id="{D10607FF-EE66-482D-9ADD-44311A9599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61627" y="2176836"/>
            <a:ext cx="1487409" cy="1747323"/>
          </a:xfrm>
          <a:prstGeom prst="rect">
            <a:avLst/>
          </a:prstGeom>
        </p:spPr>
      </p:pic>
    </p:spTree>
    <p:extLst>
      <p:ext uri="{BB962C8B-B14F-4D97-AF65-F5344CB8AC3E}">
        <p14:creationId xmlns:p14="http://schemas.microsoft.com/office/powerpoint/2010/main" val="258766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53F6690B-3BCF-4ADE-A2C6-1CC57C5EF1BA}"/>
              </a:ext>
            </a:extLst>
          </p:cNvPr>
          <p:cNvSpPr txBox="1"/>
          <p:nvPr/>
        </p:nvSpPr>
        <p:spPr>
          <a:xfrm>
            <a:off x="1019811" y="3693012"/>
            <a:ext cx="5932715" cy="3929089"/>
          </a:xfrm>
          <a:prstGeom prst="rect">
            <a:avLst/>
          </a:prstGeom>
          <a:noFill/>
        </p:spPr>
        <p:txBody>
          <a:bodyPr wrap="square">
            <a:spAutoFit/>
          </a:bodyPr>
          <a:lstStyle/>
          <a:p>
            <a:pPr lvl="0">
              <a:lnSpc>
                <a:spcPct val="150000"/>
              </a:lnSpc>
              <a:buClr>
                <a:srgbClr val="00B050"/>
              </a:buClr>
            </a:pP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未処置のう蝕が多いことは、ネグレクト等への気付きにつながります。健診時の記録者と事前に打ち</a:t>
            </a:r>
          </a:p>
          <a:p>
            <a:pPr lvl="0">
              <a:lnSpc>
                <a:spcPct val="150000"/>
              </a:lnSpc>
              <a:buClr>
                <a:srgbClr val="00B050"/>
              </a:buClr>
            </a:pP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合わせを行い、前年も未処置のう蝕である場合には、歯科医師に伝えるよう、申し合わせをしておき</a:t>
            </a:r>
          </a:p>
          <a:p>
            <a:pPr lvl="0">
              <a:lnSpc>
                <a:spcPct val="150000"/>
              </a:lnSpc>
              <a:buClr>
                <a:srgbClr val="00B050"/>
              </a:buClr>
            </a:pP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ましょう。</a:t>
            </a:r>
          </a:p>
          <a:p>
            <a:pPr lvl="0">
              <a:lnSpc>
                <a:spcPct val="150000"/>
              </a:lnSpc>
              <a:buClr>
                <a:srgbClr val="00B050"/>
              </a:buClr>
            </a:pP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ネグレクト等と貧困は密接な関係があります。自分用の歯ブラシがないため、口腔内が不潔で、重症</a:t>
            </a:r>
          </a:p>
          <a:p>
            <a:pPr lvl="0">
              <a:lnSpc>
                <a:spcPct val="150000"/>
              </a:lnSpc>
              <a:buClr>
                <a:srgbClr val="00B050"/>
              </a:buClr>
            </a:pP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な歯肉炎が見られることもあります。う蝕だけでなく、歯肉の状態にも注意しましょう。</a:t>
            </a:r>
          </a:p>
          <a:p>
            <a:pPr lvl="0">
              <a:lnSpc>
                <a:spcPct val="150000"/>
              </a:lnSpc>
              <a:buClr>
                <a:srgbClr val="00B050"/>
              </a:buClr>
            </a:pP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健診を欠席した子どもは、虐待による不登校（子どもの意思に反して、学校等に登校させない等）の</a:t>
            </a:r>
          </a:p>
          <a:p>
            <a:pPr lvl="0">
              <a:lnSpc>
                <a:spcPct val="150000"/>
              </a:lnSpc>
              <a:buClr>
                <a:srgbClr val="00B050"/>
              </a:buClr>
            </a:pP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可能性も考慮し、養護教諭等と情報共有をしましょう。</a:t>
            </a:r>
            <a:endParaRPr lang="en-US"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50000"/>
              </a:lnSpc>
              <a:buClr>
                <a:srgbClr val="00B050"/>
              </a:buClr>
            </a:pPr>
            <a:endParaRPr lang="en-US" altLang="ja-JP" sz="105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50000"/>
              </a:lnSpc>
              <a:buClr>
                <a:srgbClr val="00B050"/>
              </a:buClr>
            </a:pP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歯科健診後のお知らせや治療の勧告書等への対応を行わない養育者は、子どもへの関心が薄い可能性があります。他の健診結果への対応を、養護教諭に確認してもらいましょう。</a:t>
            </a:r>
          </a:p>
          <a:p>
            <a:pPr lvl="0">
              <a:lnSpc>
                <a:spcPct val="150000"/>
              </a:lnSpc>
              <a:buClr>
                <a:srgbClr val="00B050"/>
              </a:buClr>
            </a:pP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必要な医療を受けさせないことは、ネグレクトです。</a:t>
            </a:r>
            <a:endParaRPr lang="en-US"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50000"/>
              </a:lnSpc>
              <a:buClr>
                <a:srgbClr val="00B050"/>
              </a:buClr>
            </a:pPr>
            <a:endParaRPr lang="en-US" altLang="ja-JP" sz="105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50000"/>
              </a:lnSpc>
              <a:buClr>
                <a:srgbClr val="00B050"/>
              </a:buClr>
            </a:pP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学校歯科医は、健診後に「事後措置」を行うことができます。気になった児童・生徒に関しては、養護</a:t>
            </a:r>
          </a:p>
          <a:p>
            <a:pPr lvl="0">
              <a:lnSpc>
                <a:spcPct val="150000"/>
              </a:lnSpc>
              <a:buClr>
                <a:srgbClr val="00B050"/>
              </a:buClr>
            </a:pP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教諭と連携し、対応を検討しましょう。</a:t>
            </a:r>
          </a:p>
          <a:p>
            <a:pPr lvl="0">
              <a:lnSpc>
                <a:spcPct val="150000"/>
              </a:lnSpc>
              <a:buClr>
                <a:srgbClr val="00B050"/>
              </a:buClr>
            </a:pP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学校歯科医は、法的に非常勤職員であるため、通告等の虐待対応に関しては、養護教諭だけでなく担任、学校長と相談しましょう。</a:t>
            </a:r>
            <a:endParaRPr lang="ja-JP"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7F608083-8FA3-45CA-8217-EA559ABA1BC0}"/>
              </a:ext>
            </a:extLst>
          </p:cNvPr>
          <p:cNvSpPr txBox="1"/>
          <p:nvPr/>
        </p:nvSpPr>
        <p:spPr>
          <a:xfrm>
            <a:off x="-350520" y="106793"/>
            <a:ext cx="7840980" cy="461665"/>
          </a:xfrm>
          <a:prstGeom prst="rect">
            <a:avLst/>
          </a:prstGeom>
          <a:noFill/>
        </p:spPr>
        <p:txBody>
          <a:bodyPr wrap="square">
            <a:spAutoFit/>
          </a:bodyPr>
          <a:lstStyle/>
          <a:p>
            <a:pPr marL="457200" algn="ctr"/>
            <a:r>
              <a:rPr lang="ja-JP" altLang="en-US" sz="2400" kern="100" dirty="0">
                <a:latin typeface="BIZ UDPゴシック" panose="020B0400000000000000" pitchFamily="50" charset="-128"/>
                <a:ea typeface="BIZ UDPゴシック" panose="020B0400000000000000" pitchFamily="50" charset="-128"/>
                <a:cs typeface="Times New Roman" panose="02020603050405020304" pitchFamily="18" charset="0"/>
              </a:rPr>
              <a:t>健やかな子育て支援の</a:t>
            </a:r>
            <a:r>
              <a:rPr lang="ja-JP" alt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チェックリスト・解説</a:t>
            </a: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（学校健診）</a:t>
            </a:r>
          </a:p>
        </p:txBody>
      </p:sp>
      <p:sp>
        <p:nvSpPr>
          <p:cNvPr id="5" name="テキスト ボックス 4">
            <a:extLst>
              <a:ext uri="{FF2B5EF4-FFF2-40B4-BE49-F238E27FC236}">
                <a16:creationId xmlns:a16="http://schemas.microsoft.com/office/drawing/2014/main" id="{E41B85C3-C9E8-448B-BF10-0A71B65B4D7D}"/>
              </a:ext>
            </a:extLst>
          </p:cNvPr>
          <p:cNvSpPr txBox="1"/>
          <p:nvPr/>
        </p:nvSpPr>
        <p:spPr>
          <a:xfrm>
            <a:off x="530859" y="1535871"/>
            <a:ext cx="6661721" cy="1826590"/>
          </a:xfrm>
          <a:prstGeom prst="rect">
            <a:avLst/>
          </a:prstGeom>
          <a:noFill/>
        </p:spPr>
        <p:txBody>
          <a:bodyPr wrap="square">
            <a:spAutoFit/>
          </a:bodyPr>
          <a:lstStyle/>
          <a:p>
            <a:pPr algn="just">
              <a:lnSpc>
                <a:spcPct val="150000"/>
              </a:lnSpc>
            </a:pPr>
            <a:r>
              <a:rPr lang="ja-JP" altLang="en-US" sz="1100" b="1" kern="100" dirty="0">
                <a:latin typeface="BIZ UDPゴシック" panose="020B0400000000000000" pitchFamily="50" charset="-128"/>
                <a:ea typeface="BIZ UDPゴシック" panose="020B0400000000000000" pitchFamily="50" charset="-128"/>
                <a:cs typeface="Times New Roman" panose="02020603050405020304" pitchFamily="18" charset="0"/>
              </a:rPr>
              <a:t>チェックリストは、この「解説」をお読みいただいた上で、子どもの生活環境の改善、マルトリートメントの気付きや虐待防止に活用してください。</a:t>
            </a:r>
          </a:p>
          <a:p>
            <a:pPr algn="just">
              <a:lnSpc>
                <a:spcPct val="150000"/>
              </a:lnSpc>
            </a:pPr>
            <a:r>
              <a:rPr lang="ja-JP" altLang="en-US" sz="1100" b="1" kern="100" dirty="0">
                <a:latin typeface="BIZ UDPゴシック" panose="020B0400000000000000" pitchFamily="50" charset="-128"/>
                <a:ea typeface="BIZ UDPゴシック" panose="020B0400000000000000" pitchFamily="50" charset="-128"/>
                <a:cs typeface="Times New Roman" panose="02020603050405020304" pitchFamily="18" charset="0"/>
              </a:rPr>
              <a:t>（＊マルトリートメント：「大人の子どもに対する不適切なかかわり」と訳され、虐待を含むさらに広い概念。）</a:t>
            </a:r>
          </a:p>
          <a:p>
            <a:pPr algn="just">
              <a:lnSpc>
                <a:spcPct val="150000"/>
              </a:lnSpc>
            </a:pPr>
            <a:r>
              <a:rPr lang="ja-JP" altLang="en-US" sz="1100" b="1" kern="100" dirty="0">
                <a:latin typeface="BIZ UDPゴシック" panose="020B0400000000000000" pitchFamily="50" charset="-128"/>
                <a:ea typeface="BIZ UDPゴシック" panose="020B0400000000000000" pitchFamily="50" charset="-128"/>
                <a:cs typeface="Times New Roman" panose="02020603050405020304" pitchFamily="18" charset="0"/>
              </a:rPr>
              <a:t>子どもの目に触れる可能性を考慮し、チェックリストのタイトルを</a:t>
            </a:r>
            <a:r>
              <a:rPr lang="ja-JP" altLang="en-US" sz="1100" b="1" kern="100" dirty="0">
                <a:solidFill>
                  <a:srgbClr val="0099CC"/>
                </a:solidFill>
                <a:latin typeface="BIZ UDPゴシック" panose="020B0400000000000000" pitchFamily="50" charset="-128"/>
                <a:ea typeface="BIZ UDPゴシック" panose="020B0400000000000000" pitchFamily="50" charset="-128"/>
                <a:cs typeface="Times New Roman" panose="02020603050405020304" pitchFamily="18" charset="0"/>
              </a:rPr>
              <a:t>「健やかな子育て支援のチェックリスト」</a:t>
            </a:r>
            <a:r>
              <a:rPr lang="ja-JP" altLang="en-US" sz="1100" b="1" kern="100" dirty="0">
                <a:latin typeface="BIZ UDPゴシック" panose="020B0400000000000000" pitchFamily="50" charset="-128"/>
                <a:ea typeface="BIZ UDPゴシック" panose="020B0400000000000000" pitchFamily="50" charset="-128"/>
                <a:cs typeface="Times New Roman" panose="02020603050405020304" pitchFamily="18" charset="0"/>
              </a:rPr>
              <a:t>としました。</a:t>
            </a:r>
            <a:endParaRPr lang="en-US" altLang="ja-JP" sz="11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50000"/>
              </a:lnSpc>
            </a:pPr>
            <a:r>
              <a:rPr lang="ja-JP" altLang="en-US" sz="1100" b="1" kern="100" dirty="0">
                <a:latin typeface="BIZ UDPゴシック" panose="020B0400000000000000" pitchFamily="50" charset="-128"/>
                <a:ea typeface="BIZ UDPゴシック" panose="020B0400000000000000" pitchFamily="50" charset="-128"/>
                <a:cs typeface="Times New Roman" panose="02020603050405020304" pitchFamily="18" charset="0"/>
              </a:rPr>
              <a:t>「解説」は、虐待との関連についても記載してありますので、子どもの目に触れないよう、ご留意ください。</a:t>
            </a:r>
          </a:p>
          <a:p>
            <a:pPr algn="just">
              <a:lnSpc>
                <a:spcPct val="150000"/>
              </a:lnSpc>
            </a:pPr>
            <a:r>
              <a:rPr lang="ja-JP" altLang="en-US" sz="1100" b="1" kern="100" dirty="0">
                <a:latin typeface="BIZ UDPゴシック" panose="020B0400000000000000" pitchFamily="50" charset="-128"/>
                <a:ea typeface="BIZ UDPゴシック" panose="020B0400000000000000" pitchFamily="50" charset="-128"/>
                <a:cs typeface="Times New Roman" panose="02020603050405020304" pitchFamily="18" charset="0"/>
              </a:rPr>
              <a:t>また、チェックリストおよび解説の内容は、養護教諭だけでなく担任・学校長と情報共有してください。</a:t>
            </a:r>
            <a:endParaRPr lang="ja-JP" altLang="ja-JP" sz="11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5" name="正方形/長方形 14">
            <a:extLst>
              <a:ext uri="{FF2B5EF4-FFF2-40B4-BE49-F238E27FC236}">
                <a16:creationId xmlns:a16="http://schemas.microsoft.com/office/drawing/2014/main" id="{1B9965E7-1915-454A-AC4D-AAC59E9387DC}"/>
              </a:ext>
            </a:extLst>
          </p:cNvPr>
          <p:cNvSpPr/>
          <p:nvPr/>
        </p:nvSpPr>
        <p:spPr>
          <a:xfrm>
            <a:off x="-325" y="747743"/>
            <a:ext cx="7560000" cy="116567"/>
          </a:xfrm>
          <a:prstGeom prst="rect">
            <a:avLst/>
          </a:prstGeom>
          <a:solidFill>
            <a:srgbClr val="00C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15"/>
          </a:p>
        </p:txBody>
      </p:sp>
      <p:sp>
        <p:nvSpPr>
          <p:cNvPr id="16" name="四角形: 角を丸くする 15">
            <a:extLst>
              <a:ext uri="{FF2B5EF4-FFF2-40B4-BE49-F238E27FC236}">
                <a16:creationId xmlns:a16="http://schemas.microsoft.com/office/drawing/2014/main" id="{4EFA7343-E03D-4951-B277-949059E9A5C8}"/>
              </a:ext>
            </a:extLst>
          </p:cNvPr>
          <p:cNvSpPr/>
          <p:nvPr/>
        </p:nvSpPr>
        <p:spPr>
          <a:xfrm>
            <a:off x="539749" y="3776141"/>
            <a:ext cx="480061" cy="191464"/>
          </a:xfrm>
          <a:prstGeom prst="roundRect">
            <a:avLst>
              <a:gd name="adj" fmla="val 50000"/>
            </a:avLst>
          </a:prstGeom>
          <a:solidFill>
            <a:srgbClr val="00C4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bg1"/>
                </a:solidFill>
                <a:latin typeface="BIZ UDPゴシック" panose="020B0400000000000000" pitchFamily="50" charset="-128"/>
                <a:ea typeface="BIZ UDPゴシック" panose="020B0400000000000000" pitchFamily="50" charset="-128"/>
              </a:rPr>
              <a:t>注</a:t>
            </a:r>
            <a:r>
              <a:rPr kumimoji="1" lang="en-US" altLang="ja-JP" sz="1100" b="1" dirty="0">
                <a:solidFill>
                  <a:schemeClr val="bg1"/>
                </a:solidFill>
                <a:latin typeface="BIZ UDPゴシック" panose="020B0400000000000000" pitchFamily="50" charset="-128"/>
                <a:ea typeface="BIZ UDPゴシック" panose="020B0400000000000000" pitchFamily="50" charset="-128"/>
              </a:rPr>
              <a:t>1</a:t>
            </a: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p:txBody>
      </p:sp>
      <p:sp>
        <p:nvSpPr>
          <p:cNvPr id="17" name="四角形: 角を丸くする 16">
            <a:extLst>
              <a:ext uri="{FF2B5EF4-FFF2-40B4-BE49-F238E27FC236}">
                <a16:creationId xmlns:a16="http://schemas.microsoft.com/office/drawing/2014/main" id="{3409C4B0-DE58-4EBC-8127-C4FD7780BC6F}"/>
              </a:ext>
            </a:extLst>
          </p:cNvPr>
          <p:cNvSpPr/>
          <p:nvPr/>
        </p:nvSpPr>
        <p:spPr>
          <a:xfrm>
            <a:off x="530859" y="5701840"/>
            <a:ext cx="480061" cy="191464"/>
          </a:xfrm>
          <a:prstGeom prst="roundRect">
            <a:avLst>
              <a:gd name="adj" fmla="val 50000"/>
            </a:avLst>
          </a:prstGeom>
          <a:solidFill>
            <a:srgbClr val="00C4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bg1"/>
                </a:solidFill>
                <a:latin typeface="BIZ UDPゴシック" panose="020B0400000000000000" pitchFamily="50" charset="-128"/>
                <a:ea typeface="BIZ UDPゴシック" panose="020B0400000000000000" pitchFamily="50" charset="-128"/>
              </a:rPr>
              <a:t>注</a:t>
            </a:r>
            <a:r>
              <a:rPr kumimoji="1" lang="en-US" altLang="ja-JP" sz="1100" b="1" dirty="0">
                <a:solidFill>
                  <a:schemeClr val="bg1"/>
                </a:solidFill>
                <a:latin typeface="BIZ UDPゴシック" panose="020B0400000000000000" pitchFamily="50" charset="-128"/>
                <a:ea typeface="BIZ UDPゴシック" panose="020B0400000000000000" pitchFamily="50" charset="-128"/>
              </a:rPr>
              <a:t>2</a:t>
            </a: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60D5A85F-E5ED-4882-A47F-A2F55020495B}"/>
              </a:ext>
            </a:extLst>
          </p:cNvPr>
          <p:cNvSpPr/>
          <p:nvPr/>
        </p:nvSpPr>
        <p:spPr>
          <a:xfrm>
            <a:off x="539750" y="6660420"/>
            <a:ext cx="480061" cy="191464"/>
          </a:xfrm>
          <a:prstGeom prst="roundRect">
            <a:avLst>
              <a:gd name="adj" fmla="val 50000"/>
            </a:avLst>
          </a:prstGeom>
          <a:solidFill>
            <a:srgbClr val="00C4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bg1"/>
                </a:solidFill>
                <a:latin typeface="BIZ UDPゴシック" panose="020B0400000000000000" pitchFamily="50" charset="-128"/>
                <a:ea typeface="BIZ UDPゴシック" panose="020B0400000000000000" pitchFamily="50" charset="-128"/>
              </a:rPr>
              <a:t>注</a:t>
            </a:r>
            <a:r>
              <a:rPr kumimoji="1" lang="en-US" altLang="ja-JP" sz="1100" b="1" dirty="0">
                <a:solidFill>
                  <a:schemeClr val="bg1"/>
                </a:solidFill>
                <a:latin typeface="BIZ UDPゴシック" panose="020B0400000000000000" pitchFamily="50" charset="-128"/>
                <a:ea typeface="BIZ UDPゴシック" panose="020B0400000000000000" pitchFamily="50" charset="-128"/>
              </a:rPr>
              <a:t>3</a:t>
            </a: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EF04AFEC-1E46-4F9B-A97C-1100058A21D0}"/>
              </a:ext>
            </a:extLst>
          </p:cNvPr>
          <p:cNvSpPr/>
          <p:nvPr/>
        </p:nvSpPr>
        <p:spPr>
          <a:xfrm>
            <a:off x="-325" y="10500350"/>
            <a:ext cx="7560000" cy="191464"/>
          </a:xfrm>
          <a:prstGeom prst="rect">
            <a:avLst/>
          </a:prstGeom>
          <a:solidFill>
            <a:srgbClr val="00C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15"/>
          </a:p>
        </p:txBody>
      </p:sp>
      <p:grpSp>
        <p:nvGrpSpPr>
          <p:cNvPr id="6" name="グループ化 5">
            <a:extLst>
              <a:ext uri="{FF2B5EF4-FFF2-40B4-BE49-F238E27FC236}">
                <a16:creationId xmlns:a16="http://schemas.microsoft.com/office/drawing/2014/main" id="{2CF39346-4D79-43B3-8C5F-42E313309ACA}"/>
              </a:ext>
            </a:extLst>
          </p:cNvPr>
          <p:cNvGrpSpPr/>
          <p:nvPr/>
        </p:nvGrpSpPr>
        <p:grpSpPr>
          <a:xfrm>
            <a:off x="1576071" y="8754056"/>
            <a:ext cx="2696681" cy="1569450"/>
            <a:chOff x="1764163" y="8312539"/>
            <a:chExt cx="4068926" cy="1569450"/>
          </a:xfrm>
        </p:grpSpPr>
        <p:sp>
          <p:nvSpPr>
            <p:cNvPr id="4" name="四角形: 角を丸くする 3">
              <a:extLst>
                <a:ext uri="{FF2B5EF4-FFF2-40B4-BE49-F238E27FC236}">
                  <a16:creationId xmlns:a16="http://schemas.microsoft.com/office/drawing/2014/main" id="{D6545FD6-7B33-4D5D-9B3C-6CADD8526EDE}"/>
                </a:ext>
              </a:extLst>
            </p:cNvPr>
            <p:cNvSpPr/>
            <p:nvPr/>
          </p:nvSpPr>
          <p:spPr>
            <a:xfrm>
              <a:off x="1764163" y="8312539"/>
              <a:ext cx="4068926" cy="1569450"/>
            </a:xfrm>
            <a:prstGeom prst="roundRect">
              <a:avLst>
                <a:gd name="adj" fmla="val 9384"/>
              </a:avLst>
            </a:prstGeom>
            <a:noFill/>
            <a:ln w="38100">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DBF3CAFB-89B4-4D5D-AD50-9B81661497C2}"/>
                </a:ext>
              </a:extLst>
            </p:cNvPr>
            <p:cNvSpPr txBox="1"/>
            <p:nvPr/>
          </p:nvSpPr>
          <p:spPr>
            <a:xfrm>
              <a:off x="1798638" y="8416827"/>
              <a:ext cx="3962400" cy="246221"/>
            </a:xfrm>
            <a:prstGeom prst="rect">
              <a:avLst/>
            </a:prstGeom>
            <a:noFill/>
            <a:ln>
              <a:noFill/>
            </a:ln>
          </p:spPr>
          <p:txBody>
            <a:bodyPr wrap="square">
              <a:spAutoFit/>
            </a:bodyPr>
            <a:lstStyle/>
            <a:p>
              <a:pPr algn="ctr"/>
              <a:r>
                <a:rPr lang="ja-JP" altLang="ja-JP" sz="1000" b="1" kern="100" dirty="0">
                  <a:solidFill>
                    <a:srgbClr val="2E3136"/>
                  </a:solidFill>
                  <a:latin typeface="BIZ UDPゴシック" panose="020B0400000000000000" pitchFamily="50" charset="-128"/>
                  <a:ea typeface="BIZ UDPゴシック" panose="020B0400000000000000" pitchFamily="50" charset="-128"/>
                  <a:cs typeface="Times New Roman" panose="02020603050405020304" pitchFamily="18" charset="0"/>
                </a:rPr>
                <a:t>児童虐待に関する法令・指針等一覧</a:t>
              </a:r>
              <a:endParaRPr lang="ja-JP" altLang="ja-JP" sz="10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47C4F909-01E2-4303-A0D9-13EE33D442D7}"/>
                </a:ext>
              </a:extLst>
            </p:cNvPr>
            <p:cNvSpPr txBox="1"/>
            <p:nvPr/>
          </p:nvSpPr>
          <p:spPr>
            <a:xfrm>
              <a:off x="2994779" y="8630449"/>
              <a:ext cx="1387813" cy="230832"/>
            </a:xfrm>
            <a:prstGeom prst="rect">
              <a:avLst/>
            </a:prstGeom>
            <a:noFill/>
            <a:ln>
              <a:noFill/>
            </a:ln>
          </p:spPr>
          <p:txBody>
            <a:bodyPr wrap="square" rtlCol="0">
              <a:spAutoFit/>
            </a:bodyPr>
            <a:lstStyle/>
            <a:p>
              <a:pPr algn="ctr"/>
              <a:r>
                <a:rPr kumimoji="1" lang="ja-JP" altLang="en-US" sz="900" dirty="0">
                  <a:latin typeface="BIZ UDPゴシック" panose="020B0400000000000000" pitchFamily="50" charset="-128"/>
                  <a:ea typeface="BIZ UDPゴシック" panose="020B0400000000000000" pitchFamily="50" charset="-128"/>
                </a:rPr>
                <a:t>（厚生労働省）</a:t>
              </a:r>
            </a:p>
          </p:txBody>
        </p:sp>
      </p:grpSp>
      <p:sp>
        <p:nvSpPr>
          <p:cNvPr id="21" name="テキスト ボックス 20">
            <a:extLst>
              <a:ext uri="{FF2B5EF4-FFF2-40B4-BE49-F238E27FC236}">
                <a16:creationId xmlns:a16="http://schemas.microsoft.com/office/drawing/2014/main" id="{22F842D7-D748-45DD-BA6A-9F3ABC9625AA}"/>
              </a:ext>
            </a:extLst>
          </p:cNvPr>
          <p:cNvSpPr txBox="1"/>
          <p:nvPr/>
        </p:nvSpPr>
        <p:spPr>
          <a:xfrm>
            <a:off x="309130" y="1003421"/>
            <a:ext cx="6643396" cy="338554"/>
          </a:xfrm>
          <a:prstGeom prst="rect">
            <a:avLst/>
          </a:prstGeom>
          <a:noFill/>
        </p:spPr>
        <p:txBody>
          <a:bodyPr wrap="square">
            <a:spAutoFit/>
          </a:bodyPr>
          <a:lstStyle/>
          <a:p>
            <a:pPr indent="328971" algn="ctr"/>
            <a:r>
              <a:rPr lang="ja-JP" altLang="en-US" sz="1600" b="1" kern="100" dirty="0">
                <a:solidFill>
                  <a:srgbClr val="0066FF"/>
                </a:solidFill>
                <a:latin typeface="BIZ UDPゴシック" panose="020B0400000000000000" pitchFamily="50" charset="-128"/>
                <a:ea typeface="BIZ UDPゴシック" panose="020B0400000000000000" pitchFamily="50" charset="-128"/>
                <a:cs typeface="Times New Roman" panose="02020603050405020304" pitchFamily="18" charset="0"/>
              </a:rPr>
              <a:t>１つでもチェックが入ったら注意しましょう！</a:t>
            </a:r>
            <a:endParaRPr lang="ja-JP" altLang="ja-JP" sz="1600" b="1" kern="100" dirty="0">
              <a:solidFill>
                <a:srgbClr val="0066FF"/>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2" name="正方形/長方形 11">
            <a:extLst>
              <a:ext uri="{FF2B5EF4-FFF2-40B4-BE49-F238E27FC236}">
                <a16:creationId xmlns:a16="http://schemas.microsoft.com/office/drawing/2014/main" id="{6A9C3198-9BE2-4D9F-B3F2-8176583C2A26}"/>
              </a:ext>
            </a:extLst>
          </p:cNvPr>
          <p:cNvSpPr/>
          <p:nvPr/>
        </p:nvSpPr>
        <p:spPr>
          <a:xfrm>
            <a:off x="4960620" y="8855130"/>
            <a:ext cx="1866899" cy="11972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a:latin typeface="BIZ UDPゴシック" panose="020B0400000000000000" pitchFamily="50" charset="-128"/>
                <a:ea typeface="BIZ UDPゴシック" panose="020B0400000000000000" pitchFamily="50" charset="-128"/>
              </a:rPr>
              <a:t>子ども虐待対応の手引き</a:t>
            </a:r>
          </a:p>
        </p:txBody>
      </p:sp>
      <p:sp>
        <p:nvSpPr>
          <p:cNvPr id="7" name="四角形: 角を丸くする 6">
            <a:extLst>
              <a:ext uri="{FF2B5EF4-FFF2-40B4-BE49-F238E27FC236}">
                <a16:creationId xmlns:a16="http://schemas.microsoft.com/office/drawing/2014/main" id="{270EC69E-1D51-4938-84C3-903BDA28C840}"/>
              </a:ext>
            </a:extLst>
          </p:cNvPr>
          <p:cNvSpPr/>
          <p:nvPr/>
        </p:nvSpPr>
        <p:spPr>
          <a:xfrm>
            <a:off x="4602481" y="8745750"/>
            <a:ext cx="2590100" cy="1592942"/>
          </a:xfrm>
          <a:prstGeom prst="roundRect">
            <a:avLst>
              <a:gd name="adj" fmla="val 16667"/>
            </a:avLst>
          </a:prstGeom>
          <a:noFill/>
          <a:ln w="38100">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D54D4426-C25D-47D2-9D3D-CE76EC37C032}"/>
              </a:ext>
            </a:extLst>
          </p:cNvPr>
          <p:cNvSpPr/>
          <p:nvPr/>
        </p:nvSpPr>
        <p:spPr>
          <a:xfrm>
            <a:off x="4720240" y="9136515"/>
            <a:ext cx="2354580" cy="1103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22" name="正方形/長方形 21">
            <a:extLst>
              <a:ext uri="{FF2B5EF4-FFF2-40B4-BE49-F238E27FC236}">
                <a16:creationId xmlns:a16="http://schemas.microsoft.com/office/drawing/2014/main" id="{C40C0E96-9D68-4E06-BD5B-257D409C98A4}"/>
              </a:ext>
            </a:extLst>
          </p:cNvPr>
          <p:cNvSpPr/>
          <p:nvPr/>
        </p:nvSpPr>
        <p:spPr>
          <a:xfrm>
            <a:off x="4872640" y="9147047"/>
            <a:ext cx="857600" cy="15697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24" name="テキスト ボックス 23">
            <a:extLst>
              <a:ext uri="{FF2B5EF4-FFF2-40B4-BE49-F238E27FC236}">
                <a16:creationId xmlns:a16="http://schemas.microsoft.com/office/drawing/2014/main" id="{A00892C1-4431-454E-9C66-DD3602D5993C}"/>
              </a:ext>
            </a:extLst>
          </p:cNvPr>
          <p:cNvSpPr txBox="1"/>
          <p:nvPr/>
        </p:nvSpPr>
        <p:spPr>
          <a:xfrm>
            <a:off x="4708460" y="9073188"/>
            <a:ext cx="1114354" cy="230832"/>
          </a:xfrm>
          <a:prstGeom prst="rect">
            <a:avLst/>
          </a:prstGeom>
          <a:noFill/>
          <a:ln>
            <a:noFill/>
          </a:ln>
        </p:spPr>
        <p:txBody>
          <a:bodyPr wrap="square" rtlCol="0">
            <a:spAutoFit/>
          </a:bodyPr>
          <a:lstStyle/>
          <a:p>
            <a:pPr algn="ctr"/>
            <a:r>
              <a:rPr kumimoji="1" lang="ja-JP" altLang="en-US" sz="900" dirty="0">
                <a:latin typeface="BIZ UDPゴシック" panose="020B0400000000000000" pitchFamily="50" charset="-128"/>
                <a:ea typeface="BIZ UDPゴシック" panose="020B0400000000000000" pitchFamily="50" charset="-128"/>
              </a:rPr>
              <a:t>（厚生労働省）</a:t>
            </a:r>
          </a:p>
        </p:txBody>
      </p:sp>
      <p:sp>
        <p:nvSpPr>
          <p:cNvPr id="25" name="テキスト ボックス 24">
            <a:extLst>
              <a:ext uri="{FF2B5EF4-FFF2-40B4-BE49-F238E27FC236}">
                <a16:creationId xmlns:a16="http://schemas.microsoft.com/office/drawing/2014/main" id="{81A56AA4-7893-482F-AED9-9340BA1755DC}"/>
              </a:ext>
            </a:extLst>
          </p:cNvPr>
          <p:cNvSpPr txBox="1"/>
          <p:nvPr/>
        </p:nvSpPr>
        <p:spPr>
          <a:xfrm flipH="1">
            <a:off x="5792796" y="9084236"/>
            <a:ext cx="1282023" cy="230832"/>
          </a:xfrm>
          <a:prstGeom prst="rect">
            <a:avLst/>
          </a:prstGeom>
          <a:noFill/>
          <a:ln>
            <a:noFill/>
          </a:ln>
        </p:spPr>
        <p:txBody>
          <a:bodyPr wrap="square" rtlCol="0">
            <a:spAutoFit/>
          </a:bodyPr>
          <a:lstStyle/>
          <a:p>
            <a:pPr algn="ctr"/>
            <a:r>
              <a:rPr kumimoji="1" lang="ja-JP" altLang="en-US" sz="900" dirty="0">
                <a:latin typeface="BIZ UDPゴシック" panose="020B0400000000000000" pitchFamily="50" charset="-128"/>
                <a:ea typeface="BIZ UDPゴシック" panose="020B0400000000000000" pitchFamily="50" charset="-128"/>
              </a:rPr>
              <a:t>（文部科学省）</a:t>
            </a:r>
          </a:p>
        </p:txBody>
      </p:sp>
      <p:pic>
        <p:nvPicPr>
          <p:cNvPr id="27" name="図 26">
            <a:extLst>
              <a:ext uri="{FF2B5EF4-FFF2-40B4-BE49-F238E27FC236}">
                <a16:creationId xmlns:a16="http://schemas.microsoft.com/office/drawing/2014/main" id="{4B1ECCD4-E4CD-4213-80CA-2E189354C9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344" y="9319294"/>
            <a:ext cx="833850" cy="833850"/>
          </a:xfrm>
          <a:prstGeom prst="rect">
            <a:avLst/>
          </a:prstGeom>
        </p:spPr>
      </p:pic>
      <p:pic>
        <p:nvPicPr>
          <p:cNvPr id="29" name="図 28">
            <a:extLst>
              <a:ext uri="{FF2B5EF4-FFF2-40B4-BE49-F238E27FC236}">
                <a16:creationId xmlns:a16="http://schemas.microsoft.com/office/drawing/2014/main" id="{E6679427-DB6A-4B21-ABF3-C2C072AF9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599" y="9324023"/>
            <a:ext cx="841840" cy="833850"/>
          </a:xfrm>
          <a:prstGeom prst="rect">
            <a:avLst/>
          </a:prstGeom>
        </p:spPr>
      </p:pic>
      <p:grpSp>
        <p:nvGrpSpPr>
          <p:cNvPr id="13" name="グループ化 12">
            <a:extLst>
              <a:ext uri="{FF2B5EF4-FFF2-40B4-BE49-F238E27FC236}">
                <a16:creationId xmlns:a16="http://schemas.microsoft.com/office/drawing/2014/main" id="{486AA0E4-5590-47FE-8C72-DF2885616980}"/>
              </a:ext>
            </a:extLst>
          </p:cNvPr>
          <p:cNvGrpSpPr/>
          <p:nvPr/>
        </p:nvGrpSpPr>
        <p:grpSpPr>
          <a:xfrm>
            <a:off x="770889" y="7579071"/>
            <a:ext cx="2344606" cy="1090260"/>
            <a:chOff x="1638693" y="7621676"/>
            <a:chExt cx="2344606" cy="1090260"/>
          </a:xfrm>
        </p:grpSpPr>
        <p:pic>
          <p:nvPicPr>
            <p:cNvPr id="34" name="図 33" descr="図形, 円&#10;&#10;自動的に生成された説明">
              <a:extLst>
                <a:ext uri="{FF2B5EF4-FFF2-40B4-BE49-F238E27FC236}">
                  <a16:creationId xmlns:a16="http://schemas.microsoft.com/office/drawing/2014/main" id="{F4C7D471-9DE7-494A-A396-393A0EC5D1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3648" y="7621676"/>
              <a:ext cx="899651" cy="1055939"/>
            </a:xfrm>
            <a:prstGeom prst="rect">
              <a:avLst/>
            </a:prstGeom>
          </p:spPr>
        </p:pic>
        <p:pic>
          <p:nvPicPr>
            <p:cNvPr id="38" name="図 37" descr="図形&#10;&#10;低い精度で自動的に生成された説明">
              <a:extLst>
                <a:ext uri="{FF2B5EF4-FFF2-40B4-BE49-F238E27FC236}">
                  <a16:creationId xmlns:a16="http://schemas.microsoft.com/office/drawing/2014/main" id="{E890330F-D6EB-453D-8943-B88DF2AA02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8382" y="7726683"/>
              <a:ext cx="930907" cy="930907"/>
            </a:xfrm>
            <a:prstGeom prst="rect">
              <a:avLst/>
            </a:prstGeom>
          </p:spPr>
        </p:pic>
        <p:pic>
          <p:nvPicPr>
            <p:cNvPr id="36" name="図 35" descr="挿絵 が含まれている画像&#10;&#10;自動的に生成された説明">
              <a:extLst>
                <a:ext uri="{FF2B5EF4-FFF2-40B4-BE49-F238E27FC236}">
                  <a16:creationId xmlns:a16="http://schemas.microsoft.com/office/drawing/2014/main" id="{A15C5BAD-BB5C-4487-B383-D1B2FF1DCB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8693" y="7726683"/>
              <a:ext cx="839427" cy="985253"/>
            </a:xfrm>
            <a:prstGeom prst="rect">
              <a:avLst/>
            </a:prstGeom>
          </p:spPr>
        </p:pic>
      </p:grpSp>
      <p:pic>
        <p:nvPicPr>
          <p:cNvPr id="40" name="図 39" descr="アイコン&#10;&#10;自動的に生成された説明">
            <a:extLst>
              <a:ext uri="{FF2B5EF4-FFF2-40B4-BE49-F238E27FC236}">
                <a16:creationId xmlns:a16="http://schemas.microsoft.com/office/drawing/2014/main" id="{18A36D22-CDD1-4213-B504-390A81E72E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137" y="9356336"/>
            <a:ext cx="939127" cy="985252"/>
          </a:xfrm>
          <a:prstGeom prst="rect">
            <a:avLst/>
          </a:prstGeom>
        </p:spPr>
      </p:pic>
      <p:sp>
        <p:nvSpPr>
          <p:cNvPr id="10" name="テキスト ボックス 9">
            <a:extLst>
              <a:ext uri="{FF2B5EF4-FFF2-40B4-BE49-F238E27FC236}">
                <a16:creationId xmlns:a16="http://schemas.microsoft.com/office/drawing/2014/main" id="{2B13ED6C-2F86-4593-8F0C-505805F6F0CC}"/>
              </a:ext>
            </a:extLst>
          </p:cNvPr>
          <p:cNvSpPr txBox="1"/>
          <p:nvPr/>
        </p:nvSpPr>
        <p:spPr>
          <a:xfrm>
            <a:off x="3028503" y="7824557"/>
            <a:ext cx="4388470" cy="723275"/>
          </a:xfrm>
          <a:prstGeom prst="rect">
            <a:avLst/>
          </a:prstGeom>
          <a:noFill/>
        </p:spPr>
        <p:txBody>
          <a:bodyPr wrap="square" rtlCol="0">
            <a:spAutoFit/>
          </a:bodyPr>
          <a:lstStyle/>
          <a:p>
            <a:r>
              <a:rPr lang="ja-JP" altLang="ja-JP" sz="9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＜参考＞</a:t>
            </a:r>
          </a:p>
          <a:p>
            <a:r>
              <a:rPr lang="ja-JP" altLang="en-US" sz="900" dirty="0">
                <a:latin typeface="BIZ UDPゴシック" panose="020B0400000000000000" pitchFamily="50" charset="-128"/>
                <a:ea typeface="BIZ UDPゴシック" panose="020B0400000000000000" pitchFamily="50" charset="-128"/>
                <a:cs typeface="ＭＳ Ｐゴシック" panose="020B0600070205080204" pitchFamily="50" charset="-128"/>
              </a:rPr>
              <a:t>・</a:t>
            </a:r>
            <a:r>
              <a:rPr lang="ja-JP" altLang="ja-JP" sz="9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学校歯科医の活動指針 令和</a:t>
            </a:r>
            <a:r>
              <a:rPr lang="en-US" altLang="ja-JP" sz="9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3</a:t>
            </a:r>
            <a:r>
              <a:rPr lang="ja-JP" altLang="ja-JP" sz="9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年改訂版</a:t>
            </a:r>
            <a:r>
              <a:rPr lang="en-US" altLang="ja-JP" sz="9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ja-JP" altLang="ja-JP" sz="9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日本学校歯科医会）</a:t>
            </a:r>
          </a:p>
          <a:p>
            <a:r>
              <a:rPr lang="ja-JP" altLang="en-US" sz="900" dirty="0">
                <a:latin typeface="BIZ UDPゴシック" panose="020B0400000000000000" pitchFamily="50" charset="-128"/>
                <a:ea typeface="BIZ UDPゴシック" panose="020B0400000000000000" pitchFamily="50" charset="-128"/>
                <a:cs typeface="ＭＳ Ｐゴシック" panose="020B0600070205080204" pitchFamily="50" charset="-128"/>
              </a:rPr>
              <a:t>・</a:t>
            </a:r>
            <a:r>
              <a:rPr lang="ja-JP" altLang="ja-JP" sz="9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「生きる力」を育む学校での歯・口の健康づくり 令和元年度改訂</a:t>
            </a:r>
            <a:r>
              <a:rPr lang="en-US" altLang="ja-JP" sz="9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ja-JP" altLang="ja-JP" sz="9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日本学校保健会）</a:t>
            </a:r>
          </a:p>
          <a:p>
            <a:endParaRPr kumimoji="1" lang="ja-JP" altLang="en-US" sz="1400" dirty="0">
              <a:latin typeface="BIZ UDPゴシック" panose="020B0400000000000000" pitchFamily="50" charset="-128"/>
              <a:ea typeface="BIZ UDPゴシック" panose="020B0400000000000000" pitchFamily="50" charset="-128"/>
            </a:endParaRPr>
          </a:p>
        </p:txBody>
      </p:sp>
      <p:pic>
        <p:nvPicPr>
          <p:cNvPr id="32" name="図 31">
            <a:extLst>
              <a:ext uri="{FF2B5EF4-FFF2-40B4-BE49-F238E27FC236}">
                <a16:creationId xmlns:a16="http://schemas.microsoft.com/office/drawing/2014/main" id="{302DAE03-1DEF-433B-B222-E10E3E860DD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58731" y="9324023"/>
            <a:ext cx="833850" cy="829121"/>
          </a:xfrm>
          <a:prstGeom prst="rect">
            <a:avLst/>
          </a:prstGeom>
        </p:spPr>
      </p:pic>
    </p:spTree>
    <p:extLst>
      <p:ext uri="{BB962C8B-B14F-4D97-AF65-F5344CB8AC3E}">
        <p14:creationId xmlns:p14="http://schemas.microsoft.com/office/powerpoint/2010/main" val="270908556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705</Words>
  <Application>Microsoft Office PowerPoint</Application>
  <PresentationFormat>ユーザー設定</PresentationFormat>
  <Paragraphs>56</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BIZ UDPゴシック</vt:lpstr>
      <vt:lpstr>Arial</vt:lpstr>
      <vt:lpstr>Calibri</vt:lpstr>
      <vt:lpstr>Calibri Light</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2022-01-14T07:09:23Z</dcterms:created>
  <dcterms:modified xsi:type="dcterms:W3CDTF">2022-03-23T04:09:41Z</dcterms:modified>
</cp:coreProperties>
</file>