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71" r:id="rId2"/>
    <p:sldId id="261" r:id="rId3"/>
  </p:sldIdLst>
  <p:sldSz cx="7559675" cy="10691813"/>
  <p:notesSz cx="7031038" cy="101631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422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65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11"/>
    <a:srgbClr val="0099CC"/>
    <a:srgbClr val="33CCCC"/>
    <a:srgbClr val="00CC99"/>
    <a:srgbClr val="FF6699"/>
    <a:srgbClr val="FFE79B"/>
    <a:srgbClr val="0066FF"/>
    <a:srgbClr val="FF0066"/>
    <a:srgbClr val="FFDA65"/>
    <a:srgbClr val="95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0" autoAdjust="0"/>
    <p:restoredTop sz="94660"/>
  </p:normalViewPr>
  <p:slideViewPr>
    <p:cSldViewPr snapToGrid="0" snapToObjects="1" showGuides="1">
      <p:cViewPr varScale="1">
        <p:scale>
          <a:sx n="55" d="100"/>
          <a:sy n="55" d="100"/>
        </p:scale>
        <p:origin x="2539" y="67"/>
      </p:cViewPr>
      <p:guideLst>
        <p:guide orient="horz" pos="3368"/>
        <p:guide pos="2381"/>
        <p:guide pos="4422"/>
        <p:guide pos="340"/>
        <p:guide orient="horz" pos="65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339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88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9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7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30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1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10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00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48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35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94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68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CFC9-00A9-44D4-A069-7C960853AEB1}" type="datetimeFigureOut">
              <a:rPr kumimoji="1" lang="ja-JP" altLang="en-US" smtClean="0"/>
              <a:t>2022/3/23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9E31-0334-498B-B854-1F88523B2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0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FB84466-9ED1-4582-AC2D-F2EB10783B22}"/>
              </a:ext>
            </a:extLst>
          </p:cNvPr>
          <p:cNvGrpSpPr/>
          <p:nvPr/>
        </p:nvGrpSpPr>
        <p:grpSpPr>
          <a:xfrm>
            <a:off x="1432475" y="7874620"/>
            <a:ext cx="4212040" cy="1816187"/>
            <a:chOff x="2675461" y="7310048"/>
            <a:chExt cx="3902469" cy="1682703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83B63A40-154E-416D-A804-93D87C13AB4C}"/>
                </a:ext>
              </a:extLst>
            </p:cNvPr>
            <p:cNvSpPr/>
            <p:nvPr/>
          </p:nvSpPr>
          <p:spPr>
            <a:xfrm>
              <a:off x="2675461" y="7720411"/>
              <a:ext cx="3902469" cy="1272340"/>
            </a:xfrm>
            <a:prstGeom prst="ellipse">
              <a:avLst/>
            </a:prstGeom>
            <a:gradFill flip="none" rotWithShape="1">
              <a:gsLst>
                <a:gs pos="29000">
                  <a:schemeClr val="accent1">
                    <a:lumMod val="5000"/>
                    <a:lumOff val="95000"/>
                  </a:schemeClr>
                </a:gs>
                <a:gs pos="63000">
                  <a:srgbClr val="FFF6E4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38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33B81E17-98AC-4220-94D9-5B0E1571BD77}"/>
                </a:ext>
              </a:extLst>
            </p:cNvPr>
            <p:cNvGrpSpPr/>
            <p:nvPr/>
          </p:nvGrpSpPr>
          <p:grpSpPr>
            <a:xfrm>
              <a:off x="3130501" y="7310048"/>
              <a:ext cx="3131166" cy="1352647"/>
              <a:chOff x="3047691" y="7212485"/>
              <a:chExt cx="3131166" cy="1352647"/>
            </a:xfrm>
          </p:grpSpPr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BC2F42F8-B517-4D7C-9EC2-577C8F40C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5953" y="7212485"/>
                <a:ext cx="722902" cy="1125626"/>
              </a:xfrm>
              <a:prstGeom prst="rect">
                <a:avLst/>
              </a:prstGeom>
            </p:spPr>
          </p:pic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4E7E5027-6592-4711-84EC-C93BC85BC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691" y="7294916"/>
                <a:ext cx="685917" cy="1270216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4E887B70-6A03-4D40-95CE-145A76E6D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935" y="7290953"/>
                <a:ext cx="751523" cy="1101580"/>
              </a:xfrm>
              <a:prstGeom prst="rect">
                <a:avLst/>
              </a:prstGeom>
            </p:spPr>
          </p:pic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A18FC905-DC5A-48D7-B6B6-80372A7AB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818" y="7396798"/>
                <a:ext cx="736039" cy="1082411"/>
              </a:xfrm>
              <a:prstGeom prst="rect">
                <a:avLst/>
              </a:prstGeom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CFDFFA4E-5900-43E4-8680-6F6968346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3709" y="7314755"/>
                <a:ext cx="722902" cy="1105778"/>
              </a:xfrm>
              <a:prstGeom prst="rect">
                <a:avLst/>
              </a:prstGeom>
            </p:spPr>
          </p:pic>
        </p:grpSp>
      </p:grpSp>
      <p:pic>
        <p:nvPicPr>
          <p:cNvPr id="71" name="図 70">
            <a:extLst>
              <a:ext uri="{FF2B5EF4-FFF2-40B4-BE49-F238E27FC236}">
                <a16:creationId xmlns:a16="http://schemas.microsoft.com/office/drawing/2014/main" id="{4722BD51-3554-4409-8A04-566AEDF0F0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93" y="4003699"/>
            <a:ext cx="696799" cy="106241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34C43FC-AC19-4AC6-9EF9-F3C5CD40CAC9}"/>
              </a:ext>
            </a:extLst>
          </p:cNvPr>
          <p:cNvSpPr/>
          <p:nvPr/>
        </p:nvSpPr>
        <p:spPr>
          <a:xfrm>
            <a:off x="0" y="9918712"/>
            <a:ext cx="7559675" cy="773100"/>
          </a:xfrm>
          <a:prstGeom prst="rect">
            <a:avLst/>
          </a:prstGeom>
          <a:solidFill>
            <a:srgbClr val="FF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4354FF7-E3DA-435D-BF5B-3E7AD340D035}"/>
              </a:ext>
            </a:extLst>
          </p:cNvPr>
          <p:cNvSpPr/>
          <p:nvPr/>
        </p:nvSpPr>
        <p:spPr>
          <a:xfrm>
            <a:off x="0" y="0"/>
            <a:ext cx="7559675" cy="1293156"/>
          </a:xfrm>
          <a:prstGeom prst="rect">
            <a:avLst/>
          </a:prstGeom>
          <a:solidFill>
            <a:srgbClr val="FF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1F7D29E-2F4D-4D0F-8E9D-E2A0B652E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62" y="116567"/>
            <a:ext cx="6291720" cy="1064959"/>
          </a:xfrm>
          <a:ln w="63500"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健やかな子育て支援のチェックリスト</a:t>
            </a:r>
            <a:br>
              <a:rPr lang="en-US" altLang="ja-JP" sz="259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乳幼児健診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5C70D8-40F1-4953-B9C7-E40088711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30" y="10000243"/>
            <a:ext cx="6840019" cy="603402"/>
          </a:xfrm>
        </p:spPr>
        <p:txBody>
          <a:bodyPr>
            <a:normAutofit fontScale="85000" lnSpcReduction="20000"/>
          </a:bodyPr>
          <a:lstStyle/>
          <a:p>
            <a:endParaRPr lang="en-US" altLang="ja-JP" sz="1388" dirty="0"/>
          </a:p>
          <a:p>
            <a:r>
              <a:rPr lang="ja-JP" altLang="en-US" sz="1850" dirty="0"/>
              <a:t>　</a:t>
            </a:r>
            <a:r>
              <a:rPr lang="ja-JP" altLang="en-US" sz="259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公益社団法人　日本歯科医師会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835367-3561-4AAD-85D3-871CE855F135}"/>
              </a:ext>
            </a:extLst>
          </p:cNvPr>
          <p:cNvSpPr txBox="1"/>
          <p:nvPr/>
        </p:nvSpPr>
        <p:spPr>
          <a:xfrm>
            <a:off x="1016885" y="1317429"/>
            <a:ext cx="3306660" cy="139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456">
              <a:lnSpc>
                <a:spcPct val="150000"/>
              </a:lnSpc>
              <a:buSzPct val="118000"/>
              <a:defRPr/>
            </a:pPr>
            <a:r>
              <a:rPr kumimoji="1" lang="ja-JP" altLang="en-US" sz="1510" b="1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視診から</a:t>
            </a:r>
            <a:endParaRPr kumimoji="1" lang="en-US" altLang="ja-JP" sz="151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 defTabSz="493456">
              <a:lnSpc>
                <a:spcPct val="150000"/>
              </a:lnSpc>
              <a:buSzPct val="118000"/>
              <a:buBlip>
                <a:blip r:embed="rId8"/>
              </a:buBlip>
              <a:defRPr/>
            </a:pP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体がかなり小さいな</a:t>
            </a:r>
            <a:endParaRPr kumimoji="1" lang="en-US" altLang="ja-JP" sz="1079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 defTabSz="493456">
              <a:lnSpc>
                <a:spcPct val="150000"/>
              </a:lnSpc>
              <a:buSzPct val="118000"/>
              <a:buBlip>
                <a:blip r:embed="rId8"/>
              </a:buBlip>
              <a:defRPr/>
            </a:pPr>
            <a:r>
              <a:rPr kumimoji="1" lang="ja-JP" altLang="en-US" sz="1079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もうむし歯があるぞ</a:t>
            </a:r>
            <a:endParaRPr kumimoji="1" lang="en-US" altLang="ja-JP" sz="1079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 defTabSz="493456">
              <a:lnSpc>
                <a:spcPct val="150000"/>
              </a:lnSpc>
              <a:buSzPct val="118000"/>
              <a:buBlip>
                <a:blip r:embed="rId8"/>
              </a:buBlip>
              <a:defRPr/>
            </a:pPr>
            <a:r>
              <a:rPr kumimoji="1" lang="ja-JP" altLang="en-US" sz="1079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顔や口にキズがある、前歯が欠けている</a:t>
            </a:r>
            <a:endParaRPr kumimoji="1" lang="en-US" altLang="ja-JP" sz="1079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 defTabSz="493456">
              <a:lnSpc>
                <a:spcPct val="150000"/>
              </a:lnSpc>
              <a:buSzPct val="118000"/>
              <a:buBlip>
                <a:blip r:embed="rId8"/>
              </a:buBlip>
              <a:defRPr/>
            </a:pPr>
            <a:r>
              <a:rPr kumimoji="1" lang="ja-JP" altLang="en-US" sz="1079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仕上げみがきがあまりにもできていない</a:t>
            </a:r>
            <a:endParaRPr kumimoji="1" lang="en-US" altLang="ja-JP" sz="1079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94CE8A-C8CF-484A-8859-D9C3AE2FB83E}"/>
              </a:ext>
            </a:extLst>
          </p:cNvPr>
          <p:cNvSpPr txBox="1"/>
          <p:nvPr/>
        </p:nvSpPr>
        <p:spPr>
          <a:xfrm>
            <a:off x="1029782" y="2705280"/>
            <a:ext cx="3306660" cy="114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511" b="1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質問票から</a:t>
            </a:r>
            <a:endParaRPr kumimoji="1" lang="en-US" altLang="ja-JP" sz="1511" b="1" dirty="0">
              <a:solidFill>
                <a:srgbClr val="FF66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>
              <a:lnSpc>
                <a:spcPct val="150000"/>
              </a:lnSpc>
              <a:buSzPct val="118000"/>
              <a:buBlip>
                <a:blip r:embed="rId9"/>
              </a:buBlip>
            </a:pPr>
            <a:r>
              <a:rPr kumimoji="1" lang="ja-JP" altLang="en-US" sz="1079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食習慣がみだれている</a:t>
            </a:r>
            <a:endParaRPr kumimoji="1" lang="en-US" altLang="ja-JP" sz="1079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>
              <a:lnSpc>
                <a:spcPct val="150000"/>
              </a:lnSpc>
              <a:buSzPct val="118000"/>
              <a:buBlip>
                <a:blip r:embed="rId9"/>
              </a:buBlip>
            </a:pPr>
            <a:r>
              <a:rPr kumimoji="1" lang="ja-JP" altLang="en-US" sz="107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おやつの内容や与え方に問題がある</a:t>
            </a:r>
            <a:endParaRPr kumimoji="1" lang="en-US" altLang="ja-JP" sz="1079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>
              <a:lnSpc>
                <a:spcPct val="150000"/>
              </a:lnSpc>
              <a:buSzPct val="118000"/>
              <a:buBlip>
                <a:blip r:embed="rId9"/>
              </a:buBlip>
            </a:pP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かかりつけ歯科医がいない</a:t>
            </a:r>
            <a:endParaRPr kumimoji="1" lang="en-US" altLang="ja-JP" sz="1079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08B843F-6532-4E15-8662-64EE2E958D9B}"/>
              </a:ext>
            </a:extLst>
          </p:cNvPr>
          <p:cNvSpPr txBox="1"/>
          <p:nvPr/>
        </p:nvSpPr>
        <p:spPr>
          <a:xfrm>
            <a:off x="1467995" y="8910595"/>
            <a:ext cx="996028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1" dirty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保健師</a:t>
            </a:r>
            <a:endParaRPr kumimoji="1" lang="en-US" altLang="ja-JP" sz="971" dirty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4CFB936-6DC3-4F5F-A795-D5D6FCA59488}"/>
              </a:ext>
            </a:extLst>
          </p:cNvPr>
          <p:cNvSpPr txBox="1"/>
          <p:nvPr/>
        </p:nvSpPr>
        <p:spPr>
          <a:xfrm>
            <a:off x="3289443" y="9104466"/>
            <a:ext cx="82521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1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歯科医師</a:t>
            </a:r>
            <a:endParaRPr kumimoji="1" lang="en-US" altLang="ja-JP" sz="971" dirty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79616E-8E88-486D-9DD3-9D05AAB4B32E}"/>
              </a:ext>
            </a:extLst>
          </p:cNvPr>
          <p:cNvSpPr txBox="1"/>
          <p:nvPr/>
        </p:nvSpPr>
        <p:spPr>
          <a:xfrm>
            <a:off x="5004048" y="8936767"/>
            <a:ext cx="104360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1" dirty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小児科医</a:t>
            </a:r>
            <a:endParaRPr kumimoji="1" lang="en-US" altLang="ja-JP" sz="971" dirty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CA7CD5-6A9F-409E-95FB-FFC750D44B9F}"/>
              </a:ext>
            </a:extLst>
          </p:cNvPr>
          <p:cNvSpPr txBox="1"/>
          <p:nvPr/>
        </p:nvSpPr>
        <p:spPr>
          <a:xfrm>
            <a:off x="3828677" y="9234916"/>
            <a:ext cx="1043609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1" dirty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福祉担当者</a:t>
            </a:r>
            <a:endParaRPr kumimoji="1" lang="en-US" altLang="ja-JP" sz="971" dirty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07233-DD76-4DB8-B491-D10D47189068}"/>
              </a:ext>
            </a:extLst>
          </p:cNvPr>
          <p:cNvSpPr txBox="1"/>
          <p:nvPr/>
        </p:nvSpPr>
        <p:spPr>
          <a:xfrm>
            <a:off x="1029782" y="3876742"/>
            <a:ext cx="3168207" cy="139519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511" b="1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子どもの様子</a:t>
            </a:r>
            <a:endParaRPr kumimoji="1" lang="en-US" altLang="ja-JP" sz="1511" b="1" dirty="0">
              <a:solidFill>
                <a:srgbClr val="FF66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>
              <a:lnSpc>
                <a:spcPct val="150000"/>
              </a:lnSpc>
              <a:buSzPct val="118000"/>
              <a:buBlip>
                <a:blip r:embed="rId9"/>
              </a:buBlip>
            </a:pP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落ち着きがない、走り回る</a:t>
            </a:r>
            <a:endParaRPr kumimoji="1" lang="en-US" altLang="ja-JP" sz="1079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>
              <a:lnSpc>
                <a:spcPct val="150000"/>
              </a:lnSpc>
              <a:buSzPct val="118000"/>
              <a:buBlip>
                <a:blip r:embed="rId9"/>
              </a:buBlip>
            </a:pP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過度に警戒心薄く、甘える</a:t>
            </a:r>
            <a:endParaRPr kumimoji="1" lang="en-US" altLang="ja-JP" sz="1079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>
              <a:lnSpc>
                <a:spcPct val="150000"/>
              </a:lnSpc>
              <a:buSzPct val="118000"/>
              <a:buBlip>
                <a:blip r:embed="rId9"/>
              </a:buBlip>
            </a:pP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気力がない、無表情</a:t>
            </a:r>
            <a:endParaRPr kumimoji="1" lang="en-US" altLang="ja-JP" sz="1079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>
              <a:lnSpc>
                <a:spcPct val="150000"/>
              </a:lnSpc>
              <a:buSzPct val="118000"/>
              <a:buBlip>
                <a:blip r:embed="rId9"/>
              </a:buBlip>
            </a:pP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不自然なキズがある</a:t>
            </a:r>
            <a:endParaRPr kumimoji="1" lang="en-US" altLang="ja-JP" sz="1079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AF27F1-392F-4337-AC9D-8E140A47F8B7}"/>
              </a:ext>
            </a:extLst>
          </p:cNvPr>
          <p:cNvSpPr txBox="1"/>
          <p:nvPr/>
        </p:nvSpPr>
        <p:spPr>
          <a:xfrm>
            <a:off x="1021079" y="5448300"/>
            <a:ext cx="2986977" cy="1146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93456">
              <a:lnSpc>
                <a:spcPct val="150000"/>
              </a:lnSpc>
              <a:defRPr/>
            </a:pPr>
            <a:r>
              <a:rPr kumimoji="1" lang="ja-JP" altLang="en-US" sz="1511" b="1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養育者の様子</a:t>
            </a:r>
            <a:endParaRPr kumimoji="1" lang="en-US" altLang="ja-JP" sz="1511" b="1" dirty="0">
              <a:solidFill>
                <a:srgbClr val="FF66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 defTabSz="493456">
              <a:lnSpc>
                <a:spcPct val="150000"/>
              </a:lnSpc>
              <a:buSzPct val="118000"/>
              <a:buBlip>
                <a:blip r:embed="rId9"/>
              </a:buBlip>
              <a:defRPr/>
            </a:pPr>
            <a:r>
              <a:rPr kumimoji="1" lang="ja-JP" altLang="en-US" sz="1079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子どもへの関心が薄い</a:t>
            </a:r>
            <a:endParaRPr kumimoji="1" lang="en-US" altLang="ja-JP" sz="1079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 defTabSz="493456">
              <a:lnSpc>
                <a:spcPct val="150000"/>
              </a:lnSpc>
              <a:buSzPct val="118000"/>
              <a:buBlip>
                <a:blip r:embed="rId9"/>
              </a:buBlip>
              <a:defRPr/>
            </a:pPr>
            <a:r>
              <a:rPr kumimoji="1" lang="ja-JP" altLang="en-US" sz="1079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養育者（母親等）にも不自然な</a:t>
            </a:r>
            <a:r>
              <a:rPr kumimoji="1" lang="ja-JP" altLang="en-US" sz="1079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キズがある</a:t>
            </a:r>
            <a:endParaRPr kumimoji="1" lang="en-US" altLang="ja-JP" sz="1079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 defTabSz="493456">
              <a:lnSpc>
                <a:spcPct val="150000"/>
              </a:lnSpc>
              <a:buSzPct val="118000"/>
              <a:buBlip>
                <a:blip r:embed="rId9"/>
              </a:buBlip>
              <a:defRPr/>
            </a:pPr>
            <a:r>
              <a:rPr kumimoji="1" lang="ja-JP" altLang="en-US" sz="1079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養育者以外が連れてくる</a:t>
            </a:r>
            <a:endParaRPr kumimoji="1" lang="en-US" altLang="ja-JP" sz="1079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5FFA055-9B98-4DB1-A741-22EA5F9141E0}"/>
              </a:ext>
            </a:extLst>
          </p:cNvPr>
          <p:cNvSpPr txBox="1"/>
          <p:nvPr/>
        </p:nvSpPr>
        <p:spPr>
          <a:xfrm>
            <a:off x="2531817" y="9224933"/>
            <a:ext cx="811139" cy="24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71" dirty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歯科衛生士</a:t>
            </a:r>
            <a:endParaRPr lang="ja-JP" altLang="en-US" sz="971" dirty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B53B266-7FF8-4EC2-8824-A3220C449820}"/>
              </a:ext>
            </a:extLst>
          </p:cNvPr>
          <p:cNvGrpSpPr/>
          <p:nvPr/>
        </p:nvGrpSpPr>
        <p:grpSpPr>
          <a:xfrm>
            <a:off x="5528795" y="2885471"/>
            <a:ext cx="1143792" cy="991271"/>
            <a:chOff x="4813709" y="3439492"/>
            <a:chExt cx="1495406" cy="1296000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01D594D1-3BF4-4938-A477-D0EFCB390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13709" y="3439492"/>
              <a:ext cx="1495406" cy="1296000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B3AC2BF2-5618-4350-96C7-26224C39A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091" y="3963386"/>
              <a:ext cx="606138" cy="606138"/>
            </a:xfrm>
            <a:prstGeom prst="rect">
              <a:avLst/>
            </a:prstGeom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AC7FBA7D-CFC4-4D48-AF42-BDBB8865EA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5" y="1968363"/>
            <a:ext cx="690613" cy="782564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CA693EF-75D3-4DD1-B2E6-0B2B7A87D098}"/>
              </a:ext>
            </a:extLst>
          </p:cNvPr>
          <p:cNvSpPr/>
          <p:nvPr/>
        </p:nvSpPr>
        <p:spPr>
          <a:xfrm>
            <a:off x="2071969" y="1419623"/>
            <a:ext cx="612984" cy="2529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</a:t>
            </a:r>
            <a:r>
              <a:rPr kumimoji="1" lang="en-US" altLang="ja-JP" sz="11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kumimoji="1" lang="ja-JP" altLang="en-US" sz="1100" dirty="0">
              <a:solidFill>
                <a:srgbClr val="FF66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C7F9E210-7621-4196-B3A8-8F543C782F60}"/>
              </a:ext>
            </a:extLst>
          </p:cNvPr>
          <p:cNvSpPr/>
          <p:nvPr/>
        </p:nvSpPr>
        <p:spPr>
          <a:xfrm>
            <a:off x="2225325" y="2828698"/>
            <a:ext cx="612984" cy="2277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</a:t>
            </a:r>
            <a:r>
              <a:rPr kumimoji="1" lang="en-US" altLang="ja-JP" sz="11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endParaRPr kumimoji="1" lang="ja-JP" altLang="en-US" sz="1100" dirty="0">
              <a:solidFill>
                <a:srgbClr val="FF66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75D9B718-E790-4A18-B4E0-A49CB7081C98}"/>
              </a:ext>
            </a:extLst>
          </p:cNvPr>
          <p:cNvSpPr/>
          <p:nvPr/>
        </p:nvSpPr>
        <p:spPr>
          <a:xfrm>
            <a:off x="2378461" y="4003699"/>
            <a:ext cx="628011" cy="2162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</a:t>
            </a:r>
            <a:r>
              <a:rPr kumimoji="1" lang="en-US" altLang="ja-JP" sz="11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kumimoji="1" lang="ja-JP" altLang="en-US" sz="1100" dirty="0">
              <a:solidFill>
                <a:srgbClr val="FF66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7DFF03EF-E330-4320-A70A-E5D549D8787D}"/>
              </a:ext>
            </a:extLst>
          </p:cNvPr>
          <p:cNvSpPr/>
          <p:nvPr/>
        </p:nvSpPr>
        <p:spPr>
          <a:xfrm>
            <a:off x="2702799" y="6896875"/>
            <a:ext cx="633146" cy="25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</a:t>
            </a:r>
            <a:r>
              <a:rPr kumimoji="1" lang="en-US" altLang="ja-JP" sz="11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endParaRPr kumimoji="1" lang="ja-JP" altLang="en-US" sz="1100" dirty="0">
              <a:solidFill>
                <a:srgbClr val="FF66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651B1B74-C625-49FE-908F-21E0ADBD4B17}"/>
              </a:ext>
            </a:extLst>
          </p:cNvPr>
          <p:cNvCxnSpPr>
            <a:cxnSpLocks/>
          </p:cNvCxnSpPr>
          <p:nvPr/>
        </p:nvCxnSpPr>
        <p:spPr>
          <a:xfrm>
            <a:off x="592743" y="3878738"/>
            <a:ext cx="64275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0F6F176-DAD1-4337-AD0B-E0675CBDA95C}"/>
              </a:ext>
            </a:extLst>
          </p:cNvPr>
          <p:cNvGrpSpPr/>
          <p:nvPr/>
        </p:nvGrpSpPr>
        <p:grpSpPr>
          <a:xfrm>
            <a:off x="5054885" y="4963556"/>
            <a:ext cx="1621517" cy="2026572"/>
            <a:chOff x="5013508" y="5795272"/>
            <a:chExt cx="1621517" cy="2026572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812F8CB5-F949-47F7-90CF-FF9ADAD7F2FA}"/>
                </a:ext>
              </a:extLst>
            </p:cNvPr>
            <p:cNvGrpSpPr/>
            <p:nvPr/>
          </p:nvGrpSpPr>
          <p:grpSpPr>
            <a:xfrm>
              <a:off x="5013508" y="5795272"/>
              <a:ext cx="1621517" cy="2026572"/>
              <a:chOff x="4785440" y="5059159"/>
              <a:chExt cx="1502341" cy="1877626"/>
            </a:xfrm>
          </p:grpSpPr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54A07818-C6C4-4F3B-9645-B3E322E80EDA}"/>
                  </a:ext>
                </a:extLst>
              </p:cNvPr>
              <p:cNvGrpSpPr/>
              <p:nvPr/>
            </p:nvGrpSpPr>
            <p:grpSpPr>
              <a:xfrm>
                <a:off x="4785440" y="5059159"/>
                <a:ext cx="1502341" cy="1877626"/>
                <a:chOff x="5030499" y="4890579"/>
                <a:chExt cx="1464620" cy="1877130"/>
              </a:xfrm>
            </p:grpSpPr>
            <p:pic>
              <p:nvPicPr>
                <p:cNvPr id="53" name="図 52">
                  <a:extLst>
                    <a:ext uri="{FF2B5EF4-FFF2-40B4-BE49-F238E27FC236}">
                      <a16:creationId xmlns:a16="http://schemas.microsoft.com/office/drawing/2014/main" id="{4303C405-EB54-4C32-BDF1-3A9DEA0017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828" r="-12223"/>
                <a:stretch/>
              </p:blipFill>
              <p:spPr>
                <a:xfrm>
                  <a:off x="5536610" y="4890579"/>
                  <a:ext cx="958509" cy="1584000"/>
                </a:xfrm>
                <a:prstGeom prst="rect">
                  <a:avLst/>
                </a:prstGeom>
              </p:spPr>
            </p:pic>
            <p:pic>
              <p:nvPicPr>
                <p:cNvPr id="55" name="図 54">
                  <a:extLst>
                    <a:ext uri="{FF2B5EF4-FFF2-40B4-BE49-F238E27FC236}">
                      <a16:creationId xmlns:a16="http://schemas.microsoft.com/office/drawing/2014/main" id="{7BAD9D6A-2732-4F49-9E33-8D416FD118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-20030"/>
                <a:stretch/>
              </p:blipFill>
              <p:spPr>
                <a:xfrm rot="20860487">
                  <a:off x="5346339" y="5642169"/>
                  <a:ext cx="613654" cy="1116000"/>
                </a:xfrm>
                <a:prstGeom prst="rect">
                  <a:avLst/>
                </a:prstGeom>
              </p:spPr>
            </p:pic>
            <p:sp>
              <p:nvSpPr>
                <p:cNvPr id="56" name="正方形/長方形 55">
                  <a:extLst>
                    <a:ext uri="{FF2B5EF4-FFF2-40B4-BE49-F238E27FC236}">
                      <a16:creationId xmlns:a16="http://schemas.microsoft.com/office/drawing/2014/main" id="{352B5863-1BDE-4468-96FE-BAB22E818D81}"/>
                    </a:ext>
                  </a:extLst>
                </p:cNvPr>
                <p:cNvSpPr/>
                <p:nvPr/>
              </p:nvSpPr>
              <p:spPr>
                <a:xfrm>
                  <a:off x="5030499" y="6485140"/>
                  <a:ext cx="914400" cy="282569"/>
                </a:xfrm>
                <a:prstGeom prst="rect">
                  <a:avLst/>
                </a:prstGeom>
                <a:solidFill>
                  <a:srgbClr val="FFF6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115"/>
                </a:p>
              </p:txBody>
            </p:sp>
          </p:grpSp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B120610F-9D23-4DD6-83E5-F0F04F358829}"/>
                  </a:ext>
                </a:extLst>
              </p:cNvPr>
              <p:cNvSpPr/>
              <p:nvPr/>
            </p:nvSpPr>
            <p:spPr>
              <a:xfrm rot="165415">
                <a:off x="4824333" y="5776953"/>
                <a:ext cx="310206" cy="449201"/>
              </a:xfrm>
              <a:prstGeom prst="ellipse">
                <a:avLst/>
              </a:prstGeom>
              <a:solidFill>
                <a:srgbClr val="FFF6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115"/>
              </a:p>
            </p:txBody>
          </p:sp>
        </p:grp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1A49AEA-2D3B-4E60-8EA7-D304C7481925}"/>
                </a:ext>
              </a:extLst>
            </p:cNvPr>
            <p:cNvSpPr/>
            <p:nvPr/>
          </p:nvSpPr>
          <p:spPr>
            <a:xfrm>
              <a:off x="5363771" y="7490167"/>
              <a:ext cx="1097833" cy="252008"/>
            </a:xfrm>
            <a:prstGeom prst="rect">
              <a:avLst/>
            </a:prstGeom>
            <a:solidFill>
              <a:srgbClr val="FFF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D5ECB4C7-1BD7-49EA-B06C-D31686F901F6}"/>
              </a:ext>
            </a:extLst>
          </p:cNvPr>
          <p:cNvCxnSpPr>
            <a:cxnSpLocks/>
          </p:cNvCxnSpPr>
          <p:nvPr/>
        </p:nvCxnSpPr>
        <p:spPr>
          <a:xfrm>
            <a:off x="576000" y="6659087"/>
            <a:ext cx="64275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06CF426C-A29D-46E2-A6CF-5D230714C073}"/>
              </a:ext>
            </a:extLst>
          </p:cNvPr>
          <p:cNvCxnSpPr>
            <a:cxnSpLocks/>
          </p:cNvCxnSpPr>
          <p:nvPr/>
        </p:nvCxnSpPr>
        <p:spPr>
          <a:xfrm>
            <a:off x="525861" y="2712426"/>
            <a:ext cx="642752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8B305D4-56C4-476E-9E15-34675350419C}"/>
              </a:ext>
            </a:extLst>
          </p:cNvPr>
          <p:cNvGrpSpPr/>
          <p:nvPr/>
        </p:nvGrpSpPr>
        <p:grpSpPr>
          <a:xfrm>
            <a:off x="576000" y="6804966"/>
            <a:ext cx="1944000" cy="386679"/>
            <a:chOff x="576000" y="6908726"/>
            <a:chExt cx="1944000" cy="360000"/>
          </a:xfrm>
        </p:grpSpPr>
        <p:sp>
          <p:nvSpPr>
            <p:cNvPr id="52" name="四角形: 角を丸くする 51">
              <a:extLst>
                <a:ext uri="{FF2B5EF4-FFF2-40B4-BE49-F238E27FC236}">
                  <a16:creationId xmlns:a16="http://schemas.microsoft.com/office/drawing/2014/main" id="{B7408F09-830C-43DF-8804-21052BA7D7EE}"/>
                </a:ext>
              </a:extLst>
            </p:cNvPr>
            <p:cNvSpPr/>
            <p:nvPr/>
          </p:nvSpPr>
          <p:spPr>
            <a:xfrm>
              <a:off x="576000" y="6908726"/>
              <a:ext cx="1944000" cy="360000"/>
            </a:xfrm>
            <a:prstGeom prst="roundRect">
              <a:avLst>
                <a:gd name="adj" fmla="val 50000"/>
              </a:avLst>
            </a:prstGeom>
            <a:solidFill>
              <a:srgbClr val="FFC61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471D4673-21FA-4D4E-9B66-AEA6627ECE39}"/>
                </a:ext>
              </a:extLst>
            </p:cNvPr>
            <p:cNvSpPr txBox="1"/>
            <p:nvPr/>
          </p:nvSpPr>
          <p:spPr>
            <a:xfrm>
              <a:off x="1016885" y="6908726"/>
              <a:ext cx="1107018" cy="353905"/>
            </a:xfrm>
            <a:prstGeom prst="rect">
              <a:avLst/>
            </a:prstGeom>
            <a:noFill/>
            <a:ln w="635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情報共有</a:t>
              </a: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FAD3AA6-5097-4C6B-9066-B1E87C63FB86}"/>
              </a:ext>
            </a:extLst>
          </p:cNvPr>
          <p:cNvSpPr txBox="1"/>
          <p:nvPr/>
        </p:nvSpPr>
        <p:spPr>
          <a:xfrm>
            <a:off x="576000" y="7292620"/>
            <a:ext cx="5253300" cy="531299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marL="185046" indent="-185046">
              <a:lnSpc>
                <a:spcPct val="150000"/>
              </a:lnSpc>
              <a:buClr>
                <a:srgbClr val="FF6699"/>
              </a:buClr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103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チェックが入ったり、</a:t>
            </a:r>
            <a:r>
              <a:rPr lang="ja-JP" altLang="ja-JP" sz="104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違和感</a:t>
            </a:r>
            <a:r>
              <a:rPr kumimoji="1" lang="ja-JP" altLang="en-US" sz="103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を覚える子どもや養育者がいたら、行政職に報告する。</a:t>
            </a:r>
            <a:endParaRPr kumimoji="1" lang="en-US" altLang="ja-JP" sz="1038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5046" indent="-185046">
              <a:lnSpc>
                <a:spcPct val="150000"/>
              </a:lnSpc>
              <a:buClr>
                <a:srgbClr val="FF6699"/>
              </a:buClr>
              <a:buSzPct val="90000"/>
              <a:buFont typeface="Wingdings" panose="05000000000000000000" pitchFamily="2" charset="2"/>
              <a:buChar char="l"/>
            </a:pPr>
            <a:r>
              <a:rPr kumimoji="1" lang="ja-JP" altLang="en-US" sz="1038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行政職を中心に、情報共有し、地域でサポートできる体制を構築する。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E66C76F-8720-43AA-B5A4-2EAC3F639E46}"/>
              </a:ext>
            </a:extLst>
          </p:cNvPr>
          <p:cNvGrpSpPr/>
          <p:nvPr/>
        </p:nvGrpSpPr>
        <p:grpSpPr>
          <a:xfrm rot="2873422">
            <a:off x="250211" y="386560"/>
            <a:ext cx="412101" cy="417607"/>
            <a:chOff x="-1519079" y="1799185"/>
            <a:chExt cx="389724" cy="394931"/>
          </a:xfrm>
        </p:grpSpPr>
        <p:sp>
          <p:nvSpPr>
            <p:cNvPr id="20" name="二等辺三角形 19">
              <a:extLst>
                <a:ext uri="{FF2B5EF4-FFF2-40B4-BE49-F238E27FC236}">
                  <a16:creationId xmlns:a16="http://schemas.microsoft.com/office/drawing/2014/main" id="{8569ED3C-F24A-4182-86E8-0C2A9B29F7B2}"/>
                </a:ext>
              </a:extLst>
            </p:cNvPr>
            <p:cNvSpPr/>
            <p:nvPr/>
          </p:nvSpPr>
          <p:spPr>
            <a:xfrm>
              <a:off x="-1451562" y="1983405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二等辺三角形 69">
              <a:extLst>
                <a:ext uri="{FF2B5EF4-FFF2-40B4-BE49-F238E27FC236}">
                  <a16:creationId xmlns:a16="http://schemas.microsoft.com/office/drawing/2014/main" id="{9B51574D-6C3B-4204-BEE5-3F153B64A1BC}"/>
                </a:ext>
              </a:extLst>
            </p:cNvPr>
            <p:cNvSpPr/>
            <p:nvPr/>
          </p:nvSpPr>
          <p:spPr>
            <a:xfrm rot="14380467">
              <a:off x="-1360440" y="1819559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二等辺三角形 71">
              <a:extLst>
                <a:ext uri="{FF2B5EF4-FFF2-40B4-BE49-F238E27FC236}">
                  <a16:creationId xmlns:a16="http://schemas.microsoft.com/office/drawing/2014/main" id="{CC4162A6-D106-48BF-A9B9-B62CBC9A5735}"/>
                </a:ext>
              </a:extLst>
            </p:cNvPr>
            <p:cNvSpPr/>
            <p:nvPr/>
          </p:nvSpPr>
          <p:spPr>
            <a:xfrm rot="7200000">
              <a:off x="-1539453" y="1822197"/>
              <a:ext cx="251460" cy="210711"/>
            </a:xfrm>
            <a:prstGeom prst="triangle">
              <a:avLst/>
            </a:prstGeom>
            <a:solidFill>
              <a:srgbClr val="FFE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11CB0FEA-4B16-4BF7-9754-5AEA0F8D0061}"/>
              </a:ext>
            </a:extLst>
          </p:cNvPr>
          <p:cNvGrpSpPr/>
          <p:nvPr/>
        </p:nvGrpSpPr>
        <p:grpSpPr>
          <a:xfrm rot="2873422">
            <a:off x="6777358" y="774709"/>
            <a:ext cx="412101" cy="417607"/>
            <a:chOff x="-1519079" y="1799185"/>
            <a:chExt cx="389724" cy="394931"/>
          </a:xfrm>
        </p:grpSpPr>
        <p:sp>
          <p:nvSpPr>
            <p:cNvPr id="80" name="二等辺三角形 79">
              <a:extLst>
                <a:ext uri="{FF2B5EF4-FFF2-40B4-BE49-F238E27FC236}">
                  <a16:creationId xmlns:a16="http://schemas.microsoft.com/office/drawing/2014/main" id="{3561AC7C-34F0-45C8-BDCD-42214E9210B4}"/>
                </a:ext>
              </a:extLst>
            </p:cNvPr>
            <p:cNvSpPr/>
            <p:nvPr/>
          </p:nvSpPr>
          <p:spPr>
            <a:xfrm>
              <a:off x="-1451562" y="1983405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二等辺三角形 80">
              <a:extLst>
                <a:ext uri="{FF2B5EF4-FFF2-40B4-BE49-F238E27FC236}">
                  <a16:creationId xmlns:a16="http://schemas.microsoft.com/office/drawing/2014/main" id="{3583E23A-8EB1-4AA0-B1AF-702F0E6EA1AD}"/>
                </a:ext>
              </a:extLst>
            </p:cNvPr>
            <p:cNvSpPr/>
            <p:nvPr/>
          </p:nvSpPr>
          <p:spPr>
            <a:xfrm rot="14380467">
              <a:off x="-1360440" y="1819559"/>
              <a:ext cx="251460" cy="210711"/>
            </a:xfrm>
            <a:prstGeom prst="triangle">
              <a:avLst/>
            </a:prstGeom>
            <a:solidFill>
              <a:srgbClr val="C5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二等辺三角形 81">
              <a:extLst>
                <a:ext uri="{FF2B5EF4-FFF2-40B4-BE49-F238E27FC236}">
                  <a16:creationId xmlns:a16="http://schemas.microsoft.com/office/drawing/2014/main" id="{FF86D332-7AE5-4998-B2DB-702A29ED6D28}"/>
                </a:ext>
              </a:extLst>
            </p:cNvPr>
            <p:cNvSpPr/>
            <p:nvPr/>
          </p:nvSpPr>
          <p:spPr>
            <a:xfrm rot="7200000">
              <a:off x="-1539453" y="1822197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6155B1D1-AE9B-4716-94F1-B27A8A3A7451}"/>
              </a:ext>
            </a:extLst>
          </p:cNvPr>
          <p:cNvGrpSpPr/>
          <p:nvPr/>
        </p:nvGrpSpPr>
        <p:grpSpPr>
          <a:xfrm rot="1554332">
            <a:off x="633729" y="1038312"/>
            <a:ext cx="181429" cy="183853"/>
            <a:chOff x="-1519079" y="1799185"/>
            <a:chExt cx="389724" cy="394931"/>
          </a:xfrm>
        </p:grpSpPr>
        <p:sp>
          <p:nvSpPr>
            <p:cNvPr id="84" name="二等辺三角形 83">
              <a:extLst>
                <a:ext uri="{FF2B5EF4-FFF2-40B4-BE49-F238E27FC236}">
                  <a16:creationId xmlns:a16="http://schemas.microsoft.com/office/drawing/2014/main" id="{AB27E380-DFF3-4311-9CE4-F6DD4357C96D}"/>
                </a:ext>
              </a:extLst>
            </p:cNvPr>
            <p:cNvSpPr/>
            <p:nvPr/>
          </p:nvSpPr>
          <p:spPr>
            <a:xfrm>
              <a:off x="-1451562" y="1983405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二等辺三角形 84">
              <a:extLst>
                <a:ext uri="{FF2B5EF4-FFF2-40B4-BE49-F238E27FC236}">
                  <a16:creationId xmlns:a16="http://schemas.microsoft.com/office/drawing/2014/main" id="{8DBEC909-9F44-4688-8B0E-CAB1A00C5E9E}"/>
                </a:ext>
              </a:extLst>
            </p:cNvPr>
            <p:cNvSpPr/>
            <p:nvPr/>
          </p:nvSpPr>
          <p:spPr>
            <a:xfrm rot="14380467">
              <a:off x="-1360440" y="1819559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二等辺三角形 85">
              <a:extLst>
                <a:ext uri="{FF2B5EF4-FFF2-40B4-BE49-F238E27FC236}">
                  <a16:creationId xmlns:a16="http://schemas.microsoft.com/office/drawing/2014/main" id="{FB5311E3-D92A-46A1-A79A-81427F02038B}"/>
                </a:ext>
              </a:extLst>
            </p:cNvPr>
            <p:cNvSpPr/>
            <p:nvPr/>
          </p:nvSpPr>
          <p:spPr>
            <a:xfrm rot="7200000">
              <a:off x="-1539453" y="1822197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FA23E1E9-5419-47E2-8CA2-187A55577E76}"/>
              </a:ext>
            </a:extLst>
          </p:cNvPr>
          <p:cNvGrpSpPr/>
          <p:nvPr/>
        </p:nvGrpSpPr>
        <p:grpSpPr>
          <a:xfrm rot="1554332">
            <a:off x="6892693" y="318434"/>
            <a:ext cx="181429" cy="183853"/>
            <a:chOff x="-1519079" y="1799185"/>
            <a:chExt cx="389724" cy="394931"/>
          </a:xfrm>
        </p:grpSpPr>
        <p:sp>
          <p:nvSpPr>
            <p:cNvPr id="88" name="二等辺三角形 87">
              <a:extLst>
                <a:ext uri="{FF2B5EF4-FFF2-40B4-BE49-F238E27FC236}">
                  <a16:creationId xmlns:a16="http://schemas.microsoft.com/office/drawing/2014/main" id="{247191D7-C534-4855-BBA2-D7988246C91C}"/>
                </a:ext>
              </a:extLst>
            </p:cNvPr>
            <p:cNvSpPr/>
            <p:nvPr/>
          </p:nvSpPr>
          <p:spPr>
            <a:xfrm>
              <a:off x="-1451562" y="1983405"/>
              <a:ext cx="251460" cy="210711"/>
            </a:xfrm>
            <a:prstGeom prst="triangle">
              <a:avLst/>
            </a:prstGeom>
            <a:solidFill>
              <a:srgbClr val="FFE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二等辺三角形 88">
              <a:extLst>
                <a:ext uri="{FF2B5EF4-FFF2-40B4-BE49-F238E27FC236}">
                  <a16:creationId xmlns:a16="http://schemas.microsoft.com/office/drawing/2014/main" id="{A90FED34-5729-44CD-B069-9E5BCD323C67}"/>
                </a:ext>
              </a:extLst>
            </p:cNvPr>
            <p:cNvSpPr/>
            <p:nvPr/>
          </p:nvSpPr>
          <p:spPr>
            <a:xfrm rot="14380467">
              <a:off x="-1360440" y="1819559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二等辺三角形 89">
              <a:extLst>
                <a:ext uri="{FF2B5EF4-FFF2-40B4-BE49-F238E27FC236}">
                  <a16:creationId xmlns:a16="http://schemas.microsoft.com/office/drawing/2014/main" id="{073B15D1-2786-40DD-B7FC-2A4B2D737CAF}"/>
                </a:ext>
              </a:extLst>
            </p:cNvPr>
            <p:cNvSpPr/>
            <p:nvPr/>
          </p:nvSpPr>
          <p:spPr>
            <a:xfrm rot="7200000">
              <a:off x="-1539453" y="1822197"/>
              <a:ext cx="251460" cy="2107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859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F6690B-3BCF-4ADE-A2C6-1CC57C5EF1BA}"/>
              </a:ext>
            </a:extLst>
          </p:cNvPr>
          <p:cNvSpPr txBox="1"/>
          <p:nvPr/>
        </p:nvSpPr>
        <p:spPr>
          <a:xfrm>
            <a:off x="1016112" y="3078996"/>
            <a:ext cx="5932715" cy="570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１歳半・３歳児健診時のう蝕有病者率（令和元年度：全国）は、以下の通りです。各地域の数値も記入</a:t>
            </a: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してください。</a:t>
            </a: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１歳半健診時点でう蝕があるのは、養育者のデンタル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IQ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を含め、何らかの問題があるはずです。</a:t>
            </a: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３歳児健診時点でのう蝕は、治療を含め適切な口腔衛生確立のサポートが必要です。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lang="en-US" altLang="ja-JP" sz="1050" b="1" kern="1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28600" marR="0" lvl="0" indent="-2286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/>
            </a:pPr>
            <a:endParaRPr lang="en-US" altLang="ja-JP" sz="1050" b="1" kern="1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28600" marR="0" lvl="0" indent="-2286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/>
            </a:pPr>
            <a:endParaRPr lang="en-US" altLang="ja-JP" sz="1050" b="1" kern="1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28600" marR="0" lvl="0" indent="-2286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/>
            </a:pPr>
            <a:endParaRPr lang="en-US" altLang="ja-JP" sz="1050" b="1" kern="1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lang="en-US" altLang="ja-JP" sz="1050" b="1" kern="1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ja-JP" sz="1050" kern="1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１歳半・３歳児健診時点の子どもに「かかりつけ歯科医」がいることは少ないと思われます。</a:t>
            </a: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養育者に「かかりつけ歯科医」がいれば、何か困ったことがあれば、その歯科医に相談するよう、助言</a:t>
            </a: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しましょう。</a:t>
            </a:r>
            <a:endParaRPr lang="en-US" altLang="ja-JP" sz="1050" kern="1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050" kern="1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虐待が疑われる子どもの特徴として、チェックリストに挙げた様子が見られることがあります。その他、「何となく違和感を覚える」、「何か気になる」といった気付きが重要です。</a:t>
            </a: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子どもだけでなく、養育者の様子も観察し、子どもと養育者との関係性にも注意を払いましょう。</a:t>
            </a: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養育者が家族以外の場合もあるので、普段から子どもの面倒を見ている人なのかどうか、健診の場</a:t>
            </a: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に入ってくるところから観察が必要です。</a:t>
            </a: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家族構成や健診の付添人については、行政職と情報を共有してください。</a:t>
            </a:r>
            <a:endParaRPr lang="en-US" altLang="ja-JP" sz="105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105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健診の後に、医師や歯科医師、行政職等で、不自然さを感じた子どもについて、情報を共有、確認し、</a:t>
            </a:r>
          </a:p>
          <a:p>
            <a:pPr algn="just">
              <a:lnSpc>
                <a:spcPct val="150000"/>
              </a:lnSpc>
            </a:pPr>
            <a:r>
              <a:rPr lang="ja-JP" altLang="en-US" sz="105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検討することが理想的です。しかし、実際に難しい場合には、歯科健診での情報を行政職に伝えましょう。これによって、医科健診の結果やその他の情報と統合し、サポートにつなげてもらえます。</a:t>
            </a:r>
            <a:endParaRPr lang="ja-JP" altLang="ja-JP" sz="105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608083-8FA3-45CA-8217-EA559ABA1BC0}"/>
              </a:ext>
            </a:extLst>
          </p:cNvPr>
          <p:cNvSpPr txBox="1"/>
          <p:nvPr/>
        </p:nvSpPr>
        <p:spPr>
          <a:xfrm>
            <a:off x="-381000" y="252700"/>
            <a:ext cx="8092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28971" algn="ctr"/>
            <a:r>
              <a:rPr lang="ja-JP" altLang="en-US" sz="2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健やかな子育て支援の</a:t>
            </a:r>
            <a:r>
              <a:rPr lang="ja-JP" altLang="ja-JP" sz="2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チェックリスト・解説</a:t>
            </a:r>
            <a:r>
              <a:rPr lang="ja-JP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（乳幼児健診）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1B85C3-C9E8-448B-BF10-0A71B65B4D7D}"/>
              </a:ext>
            </a:extLst>
          </p:cNvPr>
          <p:cNvSpPr txBox="1"/>
          <p:nvPr/>
        </p:nvSpPr>
        <p:spPr>
          <a:xfrm>
            <a:off x="417737" y="1183243"/>
            <a:ext cx="6686299" cy="1572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1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チェックリストは、この「解説」をお読みいただいた上で、子どもの生活環境の改善、マルトリートメントの気付きや虐待防止に活用してください。</a:t>
            </a:r>
          </a:p>
          <a:p>
            <a:pPr algn="just">
              <a:lnSpc>
                <a:spcPct val="150000"/>
              </a:lnSpc>
            </a:pPr>
            <a:r>
              <a:rPr lang="ja-JP" altLang="en-US" sz="11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（＊マルトリートメント：「大人の子どもに対する不適切なかかわり」と訳され、虐待を含むさらに広い概念。）</a:t>
            </a:r>
          </a:p>
          <a:p>
            <a:pPr algn="just">
              <a:lnSpc>
                <a:spcPct val="150000"/>
              </a:lnSpc>
            </a:pPr>
            <a:r>
              <a:rPr lang="ja-JP" altLang="en-US" sz="11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養育者の目に触れる可能性を考慮し、チェックリストのタイトルを</a:t>
            </a:r>
            <a:r>
              <a:rPr lang="ja-JP" altLang="en-US" sz="1100" b="1" kern="100" dirty="0">
                <a:solidFill>
                  <a:srgbClr val="FF66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「健やかな子育て支援のチェックリスト」</a:t>
            </a:r>
            <a:r>
              <a:rPr lang="ja-JP" altLang="en-US" sz="11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としました。</a:t>
            </a:r>
            <a:endParaRPr lang="en-US" altLang="ja-JP" sz="11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1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「解説」は、虐待との関連についても記載してありますので、養育者の目に触れないようご留意ください。</a:t>
            </a:r>
            <a:endParaRPr lang="ja-JP" altLang="ja-JP" sz="11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865456B-C62A-425A-93C9-D146463F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83414"/>
              </p:ext>
            </p:extLst>
          </p:nvPr>
        </p:nvGraphicFramePr>
        <p:xfrm>
          <a:off x="806363" y="4241458"/>
          <a:ext cx="6112598" cy="10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986">
                  <a:extLst>
                    <a:ext uri="{9D8B030D-6E8A-4147-A177-3AD203B41FA5}">
                      <a16:colId xmlns:a16="http://schemas.microsoft.com/office/drawing/2014/main" val="313504732"/>
                    </a:ext>
                  </a:extLst>
                </a:gridCol>
                <a:gridCol w="2382048">
                  <a:extLst>
                    <a:ext uri="{9D8B030D-6E8A-4147-A177-3AD203B41FA5}">
                      <a16:colId xmlns:a16="http://schemas.microsoft.com/office/drawing/2014/main" val="4139999178"/>
                    </a:ext>
                  </a:extLst>
                </a:gridCol>
                <a:gridCol w="2633564">
                  <a:extLst>
                    <a:ext uri="{9D8B030D-6E8A-4147-A177-3AD203B41FA5}">
                      <a16:colId xmlns:a16="http://schemas.microsoft.com/office/drawing/2014/main" val="1025822859"/>
                    </a:ext>
                  </a:extLst>
                </a:gridCol>
              </a:tblGrid>
              <a:tr h="270000">
                <a:tc rowSpan="2">
                  <a:txBody>
                    <a:bodyPr/>
                    <a:lstStyle/>
                    <a:p>
                      <a:pPr algn="ctr"/>
                      <a:r>
                        <a:rPr lang="ja-JP" altLang="en-US" sz="12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健診年齢</a:t>
                      </a:r>
                      <a:endParaRPr lang="ja-JP" altLang="en-US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5943" marR="65943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2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う蝕有病者率</a:t>
                      </a:r>
                      <a:endParaRPr lang="ja-JP" sz="12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5943" marR="65943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4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/>
                      <a:endParaRPr lang="ja-JP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65943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59420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/>
                      <a:r>
                        <a:rPr lang="ja-JP" sz="12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健診年齢</a:t>
                      </a:r>
                      <a:endParaRPr lang="ja-JP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5943" marR="65943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全国　（令和元年）</a:t>
                      </a:r>
                      <a:endParaRPr lang="ja-JP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5943" marR="65943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ja-JP" altLang="en-US" sz="12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各都道府県（　　　　 年）</a:t>
                      </a:r>
                      <a:endParaRPr lang="ja-JP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65943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9668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sz="12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歳半</a:t>
                      </a:r>
                      <a:endParaRPr lang="ja-JP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 ％未満</a:t>
                      </a:r>
                      <a:endParaRPr lang="ja-JP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 </a:t>
                      </a:r>
                      <a:endParaRPr lang="ja-JP" sz="1000" b="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5943" marR="65943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8903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sz="12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lang="ja-JP" sz="12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歳</a:t>
                      </a:r>
                      <a:endParaRPr lang="ja-JP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８～</a:t>
                      </a:r>
                      <a:r>
                        <a:rPr lang="en-US" altLang="ja-JP" sz="1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altLang="en-US" sz="1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％</a:t>
                      </a:r>
                      <a:endParaRPr lang="ja-JP" sz="1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 </a:t>
                      </a:r>
                      <a:endParaRPr lang="ja-JP" sz="10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5943" marR="65943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81936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9965E7-1915-454A-AC4D-AAC59E9387DC}"/>
              </a:ext>
            </a:extLst>
          </p:cNvPr>
          <p:cNvSpPr/>
          <p:nvPr/>
        </p:nvSpPr>
        <p:spPr>
          <a:xfrm>
            <a:off x="-19113" y="728122"/>
            <a:ext cx="7560000" cy="116567"/>
          </a:xfrm>
          <a:prstGeom prst="rect">
            <a:avLst/>
          </a:prstGeom>
          <a:solidFill>
            <a:srgbClr val="FF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EFA7343-E03D-4951-B277-949059E9A5C8}"/>
              </a:ext>
            </a:extLst>
          </p:cNvPr>
          <p:cNvSpPr/>
          <p:nvPr/>
        </p:nvSpPr>
        <p:spPr>
          <a:xfrm>
            <a:off x="539750" y="3151693"/>
            <a:ext cx="480061" cy="191464"/>
          </a:xfrm>
          <a:prstGeom prst="roundRect">
            <a:avLst>
              <a:gd name="adj" fmla="val 50000"/>
            </a:avLst>
          </a:prstGeom>
          <a:solidFill>
            <a:srgbClr val="FF85A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kumimoji="1" lang="ja-JP" altLang="en-US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3409C4B0-DE58-4EBC-8127-C4FD7780BC6F}"/>
              </a:ext>
            </a:extLst>
          </p:cNvPr>
          <p:cNvSpPr/>
          <p:nvPr/>
        </p:nvSpPr>
        <p:spPr>
          <a:xfrm>
            <a:off x="539750" y="5573374"/>
            <a:ext cx="480061" cy="191464"/>
          </a:xfrm>
          <a:prstGeom prst="roundRect">
            <a:avLst>
              <a:gd name="adj" fmla="val 50000"/>
            </a:avLst>
          </a:prstGeom>
          <a:solidFill>
            <a:srgbClr val="FF85A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endParaRPr kumimoji="1" lang="ja-JP" altLang="en-US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0D5A85F-E5ED-4882-A47F-A2F55020495B}"/>
              </a:ext>
            </a:extLst>
          </p:cNvPr>
          <p:cNvSpPr/>
          <p:nvPr/>
        </p:nvSpPr>
        <p:spPr>
          <a:xfrm>
            <a:off x="539750" y="6463782"/>
            <a:ext cx="480061" cy="191464"/>
          </a:xfrm>
          <a:prstGeom prst="roundRect">
            <a:avLst>
              <a:gd name="adj" fmla="val 50000"/>
            </a:avLst>
          </a:prstGeom>
          <a:solidFill>
            <a:srgbClr val="FF85A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kumimoji="1" lang="ja-JP" altLang="en-US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5DFC5C4-614A-40B5-81E3-DD15F9D39599}"/>
              </a:ext>
            </a:extLst>
          </p:cNvPr>
          <p:cNvSpPr/>
          <p:nvPr/>
        </p:nvSpPr>
        <p:spPr>
          <a:xfrm>
            <a:off x="539750" y="8058736"/>
            <a:ext cx="480061" cy="191464"/>
          </a:xfrm>
          <a:prstGeom prst="roundRect">
            <a:avLst>
              <a:gd name="adj" fmla="val 50000"/>
            </a:avLst>
          </a:prstGeom>
          <a:solidFill>
            <a:srgbClr val="FF85A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endParaRPr kumimoji="1" lang="ja-JP" altLang="en-US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F04AFEC-1E46-4F9B-A97C-1100058A21D0}"/>
              </a:ext>
            </a:extLst>
          </p:cNvPr>
          <p:cNvSpPr/>
          <p:nvPr/>
        </p:nvSpPr>
        <p:spPr>
          <a:xfrm>
            <a:off x="-325" y="10500350"/>
            <a:ext cx="7560000" cy="191464"/>
          </a:xfrm>
          <a:prstGeom prst="rect">
            <a:avLst/>
          </a:prstGeom>
          <a:solidFill>
            <a:srgbClr val="FF8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947F3BC-CD0F-4C6F-BE22-72430BC097D8}"/>
              </a:ext>
            </a:extLst>
          </p:cNvPr>
          <p:cNvGrpSpPr/>
          <p:nvPr/>
        </p:nvGrpSpPr>
        <p:grpSpPr>
          <a:xfrm>
            <a:off x="1779687" y="8909295"/>
            <a:ext cx="3962400" cy="1487243"/>
            <a:chOff x="1798475" y="8909295"/>
            <a:chExt cx="3962400" cy="1487243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D6545FD6-7B33-4D5D-9B3C-6CADD8526EDE}"/>
                </a:ext>
              </a:extLst>
            </p:cNvPr>
            <p:cNvSpPr/>
            <p:nvPr/>
          </p:nvSpPr>
          <p:spPr>
            <a:xfrm>
              <a:off x="1913170" y="8909295"/>
              <a:ext cx="3770586" cy="1487243"/>
            </a:xfrm>
            <a:prstGeom prst="roundRect">
              <a:avLst>
                <a:gd name="adj" fmla="val 11031"/>
              </a:avLst>
            </a:prstGeom>
            <a:noFill/>
            <a:ln w="38100">
              <a:solidFill>
                <a:srgbClr val="FF85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532E22D-1004-4610-B397-6EF46041F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400" y="9530899"/>
              <a:ext cx="834550" cy="83455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BF3CAFB-89B4-4D5D-AD50-9B81661497C2}"/>
                </a:ext>
              </a:extLst>
            </p:cNvPr>
            <p:cNvSpPr txBox="1"/>
            <p:nvPr/>
          </p:nvSpPr>
          <p:spPr>
            <a:xfrm>
              <a:off x="1798475" y="8988915"/>
              <a:ext cx="39624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ja-JP" sz="1000" b="1" kern="100" dirty="0">
                  <a:solidFill>
                    <a:srgbClr val="2E313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児童虐待に関する法令・指針等一覧</a:t>
              </a:r>
              <a:endParaRPr lang="ja-JP" altLang="ja-JP" sz="1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7C4F909-01E2-4303-A0D9-13EE33D442D7}"/>
                </a:ext>
              </a:extLst>
            </p:cNvPr>
            <p:cNvSpPr txBox="1"/>
            <p:nvPr/>
          </p:nvSpPr>
          <p:spPr>
            <a:xfrm>
              <a:off x="3151094" y="9207389"/>
              <a:ext cx="11154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（厚生労働省）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E7D6E7DD-F94E-4943-9AD6-8AF54EDF7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b="-973"/>
          <a:stretch/>
        </p:blipFill>
        <p:spPr>
          <a:xfrm rot="21204479">
            <a:off x="864327" y="9303276"/>
            <a:ext cx="755678" cy="105336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61351CE-F33B-4020-8CBE-5C938FBBB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46" b="-3100"/>
          <a:stretch/>
        </p:blipFill>
        <p:spPr>
          <a:xfrm>
            <a:off x="5814793" y="9431917"/>
            <a:ext cx="1484238" cy="103251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40A519A-B872-4FDB-A636-1C691920A68F}"/>
              </a:ext>
            </a:extLst>
          </p:cNvPr>
          <p:cNvSpPr txBox="1"/>
          <p:nvPr/>
        </p:nvSpPr>
        <p:spPr>
          <a:xfrm>
            <a:off x="363893" y="844689"/>
            <a:ext cx="66862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28971" algn="ctr"/>
            <a:r>
              <a:rPr lang="ja-JP" altLang="en-US" sz="1600" b="1" kern="100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１つでもチェックが入ったら注意しましょう！</a:t>
            </a:r>
            <a:endParaRPr lang="ja-JP" altLang="ja-JP" sz="1600" b="1" kern="100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2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709</Words>
  <Application>Microsoft Office PowerPoint</Application>
  <PresentationFormat>ユーザー設定</PresentationFormat>
  <Paragraphs>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Arial</vt:lpstr>
      <vt:lpstr>Calibri</vt:lpstr>
      <vt:lpstr>Calibri Light</vt:lpstr>
      <vt:lpstr>Wingdings</vt:lpstr>
      <vt:lpstr>Office テーマ</vt:lpstr>
      <vt:lpstr>健やかな子育て支援のチェックリスト 乳幼児健診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2022-01-14T07:09:23Z</dcterms:created>
  <dcterms:modified xsi:type="dcterms:W3CDTF">2022-03-23T02:34:23Z</dcterms:modified>
</cp:coreProperties>
</file>